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7"/>
  </p:notesMasterIdLst>
  <p:handoutMasterIdLst>
    <p:handoutMasterId r:id="rId28"/>
  </p:handoutMasterIdLst>
  <p:sldIdLst>
    <p:sldId id="308" r:id="rId3"/>
    <p:sldId id="318" r:id="rId4"/>
    <p:sldId id="316" r:id="rId5"/>
    <p:sldId id="315" r:id="rId6"/>
    <p:sldId id="322" r:id="rId7"/>
    <p:sldId id="311" r:id="rId8"/>
    <p:sldId id="310" r:id="rId9"/>
    <p:sldId id="304" r:id="rId10"/>
    <p:sldId id="301" r:id="rId11"/>
    <p:sldId id="321" r:id="rId12"/>
    <p:sldId id="291" r:id="rId13"/>
    <p:sldId id="292" r:id="rId14"/>
    <p:sldId id="294" r:id="rId15"/>
    <p:sldId id="351" r:id="rId16"/>
    <p:sldId id="352" r:id="rId17"/>
    <p:sldId id="353" r:id="rId18"/>
    <p:sldId id="354" r:id="rId19"/>
    <p:sldId id="355" r:id="rId20"/>
    <p:sldId id="356" r:id="rId21"/>
    <p:sldId id="357" r:id="rId22"/>
    <p:sldId id="358" r:id="rId23"/>
    <p:sldId id="359" r:id="rId24"/>
    <p:sldId id="360" r:id="rId25"/>
    <p:sldId id="361" r:id="rId26"/>
  </p:sldIdLst>
  <p:sldSz cx="9144000" cy="6858000" type="screen4x3"/>
  <p:notesSz cx="6799263" cy="9929813"/>
  <p:defaultTextStyle>
    <a:defPPr>
      <a:defRPr lang="th-TH"/>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a:srgbClr val="A8EDF6"/>
    <a:srgbClr val="FFFF99"/>
    <a:srgbClr val="C6E6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3750" autoAdjust="0"/>
  </p:normalViewPr>
  <p:slideViewPr>
    <p:cSldViewPr>
      <p:cViewPr>
        <p:scale>
          <a:sx n="75" d="100"/>
          <a:sy n="75" d="100"/>
        </p:scale>
        <p:origin x="-804"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defRPr sz="1200">
                <a:latin typeface="Arial" pitchFamily="34" charset="0"/>
              </a:defRPr>
            </a:lvl1pPr>
          </a:lstStyle>
          <a:p>
            <a:pPr>
              <a:defRPr/>
            </a:pPr>
            <a:endParaRPr lang="th-TH"/>
          </a:p>
        </p:txBody>
      </p:sp>
      <p:sp>
        <p:nvSpPr>
          <p:cNvPr id="22630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lgn="r">
              <a:defRPr sz="1200">
                <a:latin typeface="Arial" pitchFamily="34" charset="0"/>
              </a:defRPr>
            </a:lvl1pPr>
          </a:lstStyle>
          <a:p>
            <a:pPr>
              <a:defRPr/>
            </a:pPr>
            <a:endParaRPr lang="th-TH"/>
          </a:p>
        </p:txBody>
      </p:sp>
      <p:sp>
        <p:nvSpPr>
          <p:cNvPr id="226308"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defRPr sz="1200">
                <a:latin typeface="Arial" pitchFamily="34" charset="0"/>
              </a:defRPr>
            </a:lvl1pPr>
          </a:lstStyle>
          <a:p>
            <a:pPr>
              <a:defRPr/>
            </a:pPr>
            <a:endParaRPr lang="th-TH"/>
          </a:p>
        </p:txBody>
      </p:sp>
      <p:sp>
        <p:nvSpPr>
          <p:cNvPr id="226309"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lgn="r">
              <a:defRPr sz="1200">
                <a:latin typeface="Arial" pitchFamily="34" charset="0"/>
              </a:defRPr>
            </a:lvl1pPr>
          </a:lstStyle>
          <a:p>
            <a:pPr>
              <a:defRPr/>
            </a:pPr>
            <a:fld id="{4C5AA621-3459-4B43-929F-808B290EF3CB}" type="slidenum">
              <a:rPr lang="en-US"/>
              <a:pPr>
                <a:defRPr/>
              </a:pPr>
              <a:t>‹#›</a:t>
            </a:fld>
            <a:endParaRPr lang="th-TH"/>
          </a:p>
        </p:txBody>
      </p:sp>
    </p:spTree>
    <p:extLst>
      <p:ext uri="{BB962C8B-B14F-4D97-AF65-F5344CB8AC3E}">
        <p14:creationId xmlns:p14="http://schemas.microsoft.com/office/powerpoint/2010/main" val="1124204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defRPr sz="1200">
                <a:latin typeface="Arial" pitchFamily="34" charset="0"/>
              </a:defRPr>
            </a:lvl1pPr>
          </a:lstStyle>
          <a:p>
            <a:pPr>
              <a:defRPr/>
            </a:pPr>
            <a:endParaRPr lang="th-TH"/>
          </a:p>
        </p:txBody>
      </p:sp>
      <p:sp>
        <p:nvSpPr>
          <p:cNvPr id="2662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lvl1pPr algn="r">
              <a:defRPr sz="1200">
                <a:latin typeface="Arial" pitchFamily="34" charset="0"/>
              </a:defRPr>
            </a:lvl1pPr>
          </a:lstStyle>
          <a:p>
            <a:pPr>
              <a:defRPr/>
            </a:pPr>
            <a:endParaRPr lang="th-TH"/>
          </a:p>
        </p:txBody>
      </p:sp>
      <p:sp>
        <p:nvSpPr>
          <p:cNvPr id="75780" name="Rectangle 4"/>
          <p:cNvSpPr>
            <a:spLocks noRot="1" noChangeArrowheads="1" noTextEdit="1"/>
          </p:cNvSpPr>
          <p:nvPr>
            <p:ph type="sldImg" idx="2"/>
          </p:nvPr>
        </p:nvSpPr>
        <p:spPr bwMode="auto">
          <a:xfrm>
            <a:off x="919163" y="746125"/>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8050"/>
            <a:ext cx="5440363" cy="4467225"/>
          </a:xfrm>
          <a:prstGeom prst="rect">
            <a:avLst/>
          </a:prstGeom>
          <a:noFill/>
          <a:ln w="9525">
            <a:noFill/>
            <a:miter lim="800000"/>
            <a:headEnd/>
            <a:tailEnd/>
          </a:ln>
          <a:effectLst/>
        </p:spPr>
        <p:txBody>
          <a:bodyPr vert="horz" wrap="square" lIns="91742" tIns="45871" rIns="91742" bIns="45871"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2663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defRPr sz="1200">
                <a:latin typeface="Arial" pitchFamily="34" charset="0"/>
              </a:defRPr>
            </a:lvl1pPr>
          </a:lstStyle>
          <a:p>
            <a:pPr>
              <a:defRPr/>
            </a:pPr>
            <a:endParaRPr lang="th-TH"/>
          </a:p>
        </p:txBody>
      </p:sp>
      <p:sp>
        <p:nvSpPr>
          <p:cNvPr id="2663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742" tIns="45871" rIns="91742" bIns="45871" numCol="1" anchor="b" anchorCtr="0" compatLnSpc="1">
            <a:prstTxWarp prst="textNoShape">
              <a:avLst/>
            </a:prstTxWarp>
          </a:bodyPr>
          <a:lstStyle>
            <a:lvl1pPr algn="r">
              <a:defRPr sz="1200">
                <a:latin typeface="Arial" pitchFamily="34" charset="0"/>
              </a:defRPr>
            </a:lvl1pPr>
          </a:lstStyle>
          <a:p>
            <a:pPr>
              <a:defRPr/>
            </a:pPr>
            <a:fld id="{92E3AF6A-5534-4245-AE71-09D86B35C278}" type="slidenum">
              <a:rPr lang="en-US"/>
              <a:pPr>
                <a:defRPr/>
              </a:pPr>
              <a:t>‹#›</a:t>
            </a:fld>
            <a:endParaRPr lang="th-TH"/>
          </a:p>
        </p:txBody>
      </p:sp>
    </p:spTree>
    <p:extLst>
      <p:ext uri="{BB962C8B-B14F-4D97-AF65-F5344CB8AC3E}">
        <p14:creationId xmlns:p14="http://schemas.microsoft.com/office/powerpoint/2010/main" val="2893238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1pPr>
    <a:lvl2pPr marL="4572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2pPr>
    <a:lvl3pPr marL="9144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3pPr>
    <a:lvl4pPr marL="13716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4pPr>
    <a:lvl5pPr marL="1828800" algn="l" rtl="0" eaLnBrk="0" fontAlgn="base" hangingPunct="0">
      <a:spcBef>
        <a:spcPct val="30000"/>
      </a:spcBef>
      <a:spcAft>
        <a:spcPct val="0"/>
      </a:spcAft>
      <a:defRPr kern="1200">
        <a:solidFill>
          <a:schemeClr val="tx1"/>
        </a:solidFill>
        <a:latin typeface="Arial" pitchFamily="34" charset="0"/>
        <a:ea typeface="+mn-ea"/>
        <a:cs typeface="Angsana New" pitchFamily="18" charset="-34"/>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fld id="{2170C431-F600-43A9-8554-0C632C615FD0}" type="slidenum">
              <a:rPr lang="en-US" altLang="en-US" sz="1200" smtClean="0"/>
              <a:pPr eaLnBrk="1" hangingPunct="1"/>
              <a:t>11</a:t>
            </a:fld>
            <a:endParaRPr lang="th-TH" altLang="en-US" sz="1200"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th-TH" altLang="en-US" sz="1200" smtClean="0">
                <a:latin typeface="Arial" charset="0"/>
              </a:rPr>
              <a:t>In the machining of a complex component, it is usually started off with the milling of a rectangular block. To ensure that each surface of the rectangular block is perpendicular to its neighbouring surfaces, the following points should be noted:- </a:t>
            </a:r>
          </a:p>
          <a:p>
            <a:pPr eaLnBrk="1" hangingPunct="1">
              <a:lnSpc>
                <a:spcPct val="80000"/>
              </a:lnSpc>
            </a:pPr>
            <a:r>
              <a:rPr lang="th-TH" altLang="en-US" sz="1200" smtClean="0">
                <a:latin typeface="Arial" charset="0"/>
              </a:rPr>
              <a:t>The jaws and the workpiece must be free from burrs, chips, and cutting fluid. </a:t>
            </a:r>
          </a:p>
          <a:p>
            <a:pPr eaLnBrk="1" hangingPunct="1">
              <a:lnSpc>
                <a:spcPct val="80000"/>
              </a:lnSpc>
            </a:pPr>
            <a:r>
              <a:rPr lang="th-TH" altLang="en-US" sz="1200" smtClean="0">
                <a:latin typeface="Arial" charset="0"/>
              </a:rPr>
              <a:t>Smaller workpiece should be supported by parallel bars to provide the supporting datum. </a:t>
            </a:r>
          </a:p>
          <a:p>
            <a:pPr eaLnBrk="1" hangingPunct="1">
              <a:lnSpc>
                <a:spcPct val="80000"/>
              </a:lnSpc>
            </a:pPr>
            <a:r>
              <a:rPr lang="th-TH" altLang="en-US" sz="1200" smtClean="0">
                <a:latin typeface="Arial" charset="0"/>
              </a:rPr>
              <a:t>Round bar must be placed between the workpiece and the movable jaw to ensure that the workpiece is in perfect contact with the fix jaw. </a:t>
            </a:r>
          </a:p>
          <a:p>
            <a:pPr eaLnBrk="1" hangingPunct="1">
              <a:lnSpc>
                <a:spcPct val="80000"/>
              </a:lnSpc>
            </a:pPr>
            <a:r>
              <a:rPr lang="th-TH" altLang="en-US" sz="1200" smtClean="0">
                <a:latin typeface="Arial" charset="0"/>
              </a:rPr>
              <a:t>The vice handle should be tightened by hand to avoid over clamping of the workpiece as well as the vice. Hide face hammer should be used to assure that the workpiece is in perfect contact with the supporting base. </a:t>
            </a:r>
          </a:p>
          <a:p>
            <a:pPr eaLnBrk="1" hangingPunct="1">
              <a:lnSpc>
                <a:spcPct val="80000"/>
              </a:lnSpc>
            </a:pPr>
            <a:r>
              <a:rPr lang="th-TH" altLang="en-US" sz="1200" smtClean="0">
                <a:latin typeface="Arial" charset="0"/>
              </a:rPr>
              <a:t>On completion of the milling of the first face, the workpiece should be unloaded, deburred, and cleaned before the next operation. </a:t>
            </a:r>
          </a:p>
          <a:p>
            <a:pPr eaLnBrk="1" hangingPunct="1">
              <a:lnSpc>
                <a:spcPct val="80000"/>
              </a:lnSpc>
            </a:pPr>
            <a:r>
              <a:rPr lang="th-TH" altLang="en-US" sz="1200" smtClean="0">
                <a:latin typeface="Arial" charset="0"/>
              </a:rPr>
              <a:t>To machine the second and the third faces, the workpiece should be clamped with its preceding machined surface facing against the fix jaw of the vice. </a:t>
            </a:r>
          </a:p>
          <a:p>
            <a:pPr eaLnBrk="1" hangingPunct="1">
              <a:lnSpc>
                <a:spcPct val="80000"/>
              </a:lnSpc>
            </a:pPr>
            <a:r>
              <a:rPr lang="th-TH" altLang="en-US" sz="1200" smtClean="0">
                <a:latin typeface="Arial" charset="0"/>
              </a:rPr>
              <a:t>Similar clamping method can be applied in the machining of the fourth face. </a:t>
            </a:r>
          </a:p>
          <a:p>
            <a:pPr eaLnBrk="1" hangingPunct="1">
              <a:lnSpc>
                <a:spcPct val="80000"/>
              </a:lnSpc>
            </a:pPr>
            <a:r>
              <a:rPr lang="th-TH" altLang="en-US" sz="1200" smtClean="0">
                <a:latin typeface="Arial" charset="0"/>
              </a:rPr>
              <a:t>Yet it can also be clamped on the vice without the round bar. </a:t>
            </a:r>
          </a:p>
          <a:p>
            <a:pPr eaLnBrk="1" hangingPunct="1">
              <a:lnSpc>
                <a:spcPct val="80000"/>
              </a:lnSpc>
            </a:pPr>
            <a:r>
              <a:rPr lang="th-TH" altLang="en-US" sz="1200" smtClean="0">
                <a:latin typeface="Arial" charset="0"/>
              </a:rPr>
              <a:t>Both ends of the workpiece can be machined with the periphery flutes of the cutter using up cut milling as shown in figure 23. </a:t>
            </a:r>
          </a:p>
          <a:p>
            <a:pPr eaLnBrk="1" hangingPunct="1">
              <a:lnSpc>
                <a:spcPct val="80000"/>
              </a:lnSpc>
            </a:pPr>
            <a:endParaRPr lang="th-TH" alt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fld id="{55CC8107-9DA0-4479-A8B9-A9068B5F2E22}" type="slidenum">
              <a:rPr lang="en-US" altLang="en-US" sz="1200" smtClean="0"/>
              <a:pPr eaLnBrk="1" hangingPunct="1"/>
              <a:t>12</a:t>
            </a:fld>
            <a:endParaRPr lang="th-TH" altLang="en-US" sz="1200"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h-TH" altLang="en-US" smtClean="0">
                <a:latin typeface="Arial" charset="0"/>
              </a:rPr>
              <a:t>principle of dial indicator () is that the linear mechanical movement of the stylus is magnified and transferred to the rotation of pointer as shown in figure 12.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fld id="{8BB51D00-BEB9-43AC-ABB2-431551AAD5C7}" type="slidenum">
              <a:rPr lang="en-US" altLang="en-US" sz="1200" smtClean="0"/>
              <a:pPr eaLnBrk="1" hangingPunct="1"/>
              <a:t>22</a:t>
            </a:fld>
            <a:endParaRPr lang="th-TH" altLang="en-US" sz="1200"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th-TH" altLang="en-US" smtClean="0">
                <a:latin typeface="Arial" charset="0"/>
              </a:rPr>
              <a:t>. </a:t>
            </a:r>
            <a:r>
              <a:rPr lang="th-TH" altLang="en-US" b="1" smtClean="0">
                <a:latin typeface="Arial" charset="0"/>
              </a:rPr>
              <a:t>Hot Hardness </a:t>
            </a:r>
            <a:endParaRPr lang="th-TH" altLang="en-US" smtClean="0">
              <a:latin typeface="Arial" charset="0"/>
            </a:endParaRPr>
          </a:p>
          <a:p>
            <a:pPr eaLnBrk="1" hangingPunct="1">
              <a:lnSpc>
                <a:spcPct val="90000"/>
              </a:lnSpc>
            </a:pPr>
            <a:r>
              <a:rPr lang="th-TH" altLang="en-US" smtClean="0">
                <a:latin typeface="Arial" charset="0"/>
              </a:rPr>
              <a:t>This means</a:t>
            </a:r>
            <a:endParaRPr lang="th-TH" altLang="en-US" b="1" smtClean="0">
              <a:latin typeface="Arial" charset="0"/>
            </a:endParaRPr>
          </a:p>
          <a:p>
            <a:pPr eaLnBrk="1" hangingPunct="1">
              <a:lnSpc>
                <a:spcPct val="90000"/>
              </a:lnSpc>
            </a:pPr>
            <a:r>
              <a:rPr lang="th-TH" altLang="en-US" b="1" smtClean="0">
                <a:latin typeface="Arial" charset="0"/>
              </a:rPr>
              <a:t>Strength and Resistance to Shock </a:t>
            </a:r>
            <a:endParaRPr lang="th-TH" altLang="en-US" smtClean="0">
              <a:latin typeface="Arial" charset="0"/>
            </a:endParaRPr>
          </a:p>
          <a:p>
            <a:pPr eaLnBrk="1" hangingPunct="1">
              <a:lnSpc>
                <a:spcPct val="90000"/>
              </a:lnSpc>
            </a:pPr>
            <a:r>
              <a:rPr lang="th-TH" altLang="en-US" smtClean="0">
                <a:latin typeface="Arial" charset="0"/>
              </a:rPr>
              <a:t>loading on the tool. It must obviously be strong enough to withstand it. </a:t>
            </a:r>
            <a:endParaRPr lang="th-TH" altLang="en-US" b="1" smtClean="0">
              <a:latin typeface="Arial" charset="0"/>
            </a:endParaRPr>
          </a:p>
          <a:p>
            <a:pPr eaLnBrk="1" hangingPunct="1">
              <a:lnSpc>
                <a:spcPct val="90000"/>
              </a:lnSpc>
            </a:pPr>
            <a:r>
              <a:rPr lang="th-TH" altLang="en-US" b="1" smtClean="0">
                <a:latin typeface="Arial" charset="0"/>
              </a:rPr>
              <a:t>Low Coefficient of Friction</a:t>
            </a:r>
            <a:endParaRPr lang="th-TH" altLang="en-US" smtClean="0">
              <a:latin typeface="Arial" charset="0"/>
            </a:endParaRPr>
          </a:p>
          <a:p>
            <a:pPr eaLnBrk="1" hangingPunct="1">
              <a:lnSpc>
                <a:spcPct val="90000"/>
              </a:lnSpc>
            </a:pPr>
            <a:r>
              <a:rPr lang="th-TH" altLang="en-US" smtClean="0">
                <a:latin typeface="Arial" charset="0"/>
              </a:rPr>
              <a:t>The tool rubbing against the workpiece and the chip rubbing on the top face of the tool produce heat which must be kept to a minimum.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fld id="{FEF30672-6C13-46BC-929D-11D5E7875EDB}" type="slidenum">
              <a:rPr lang="en-US" altLang="en-US" sz="1200" smtClean="0"/>
              <a:pPr eaLnBrk="1" hangingPunct="1"/>
              <a:t>23</a:t>
            </a:fld>
            <a:endParaRPr lang="th-TH" altLang="en-US" sz="1200"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th-TH" altLang="en-US" sz="1600" b="1" smtClean="0">
                <a:latin typeface="Arial" charset="0"/>
              </a:rPr>
              <a:t>High Carbon Steel </a:t>
            </a:r>
            <a:endParaRPr lang="th-TH" altLang="en-US" sz="1600" smtClean="0">
              <a:latin typeface="Arial" charset="0"/>
            </a:endParaRPr>
          </a:p>
          <a:p>
            <a:pPr eaLnBrk="1" hangingPunct="1">
              <a:lnSpc>
                <a:spcPct val="80000"/>
              </a:lnSpc>
            </a:pPr>
            <a:r>
              <a:rPr lang="th-TH" altLang="en-US" sz="1600" b="1" smtClean="0">
                <a:latin typeface="Arial" charset="0"/>
              </a:rPr>
              <a:t>High Speed Steel (H.S.S.) </a:t>
            </a:r>
            <a:endParaRPr lang="th-TH" altLang="en-US" sz="1600" smtClean="0">
              <a:latin typeface="Arial" charset="0"/>
            </a:endParaRPr>
          </a:p>
          <a:p>
            <a:pPr eaLnBrk="1" hangingPunct="1">
              <a:lnSpc>
                <a:spcPct val="80000"/>
              </a:lnSpc>
            </a:pPr>
            <a:r>
              <a:rPr lang="th-TH" altLang="en-US" sz="1600" b="1" smtClean="0">
                <a:latin typeface="Arial" charset="0"/>
              </a:rPr>
              <a:t>Cemented Carbides</a:t>
            </a:r>
            <a:endParaRPr lang="th-TH" altLang="en-US" sz="16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ACE5297-89E5-48A1-8E32-49908D1A5A1C}" type="slidenum">
              <a:rPr lang="en-US"/>
              <a:pPr>
                <a:defRPr/>
              </a:pPr>
              <a:t>‹#›</a:t>
            </a:fld>
            <a:endParaRPr lang="th-TH"/>
          </a:p>
        </p:txBody>
      </p:sp>
    </p:spTree>
    <p:extLst>
      <p:ext uri="{BB962C8B-B14F-4D97-AF65-F5344CB8AC3E}">
        <p14:creationId xmlns:p14="http://schemas.microsoft.com/office/powerpoint/2010/main" val="316745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4A73780-BD45-437B-A31B-10F567218ACF}" type="slidenum">
              <a:rPr lang="en-US"/>
              <a:pPr>
                <a:defRPr/>
              </a:pPr>
              <a:t>‹#›</a:t>
            </a:fld>
            <a:endParaRPr lang="th-TH"/>
          </a:p>
        </p:txBody>
      </p:sp>
    </p:spTree>
    <p:extLst>
      <p:ext uri="{BB962C8B-B14F-4D97-AF65-F5344CB8AC3E}">
        <p14:creationId xmlns:p14="http://schemas.microsoft.com/office/powerpoint/2010/main" val="396925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71568C2-4B4E-4D61-B63D-6A13663E4F52}" type="slidenum">
              <a:rPr lang="en-US"/>
              <a:pPr>
                <a:defRPr/>
              </a:pPr>
              <a:t>‹#›</a:t>
            </a:fld>
            <a:endParaRPr lang="th-TH"/>
          </a:p>
        </p:txBody>
      </p:sp>
    </p:spTree>
    <p:extLst>
      <p:ext uri="{BB962C8B-B14F-4D97-AF65-F5344CB8AC3E}">
        <p14:creationId xmlns:p14="http://schemas.microsoft.com/office/powerpoint/2010/main" val="404513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1FD12F25-73CF-4410-9178-19C38148AB34}" type="slidenum">
              <a:rPr lang="en-US"/>
              <a:pPr>
                <a:defRPr/>
              </a:pPr>
              <a:t>‹#›</a:t>
            </a:fld>
            <a:endParaRPr lang="th-TH"/>
          </a:p>
        </p:txBody>
      </p:sp>
    </p:spTree>
    <p:extLst>
      <p:ext uri="{BB962C8B-B14F-4D97-AF65-F5344CB8AC3E}">
        <p14:creationId xmlns:p14="http://schemas.microsoft.com/office/powerpoint/2010/main" val="263575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D013572C-BECA-450A-8FEB-3F07A18AA373}" type="slidenum">
              <a:rPr lang="en-US"/>
              <a:pPr>
                <a:defRPr/>
              </a:pPr>
              <a:t>‹#›</a:t>
            </a:fld>
            <a:endParaRPr lang="th-TH"/>
          </a:p>
        </p:txBody>
      </p:sp>
    </p:spTree>
    <p:extLst>
      <p:ext uri="{BB962C8B-B14F-4D97-AF65-F5344CB8AC3E}">
        <p14:creationId xmlns:p14="http://schemas.microsoft.com/office/powerpoint/2010/main" val="204454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0F68A400-8056-4B8C-875D-41297E0973F1}" type="slidenum">
              <a:rPr lang="en-US"/>
              <a:pPr>
                <a:defRPr/>
              </a:pPr>
              <a:t>‹#›</a:t>
            </a:fld>
            <a:endParaRPr lang="th-TH"/>
          </a:p>
        </p:txBody>
      </p:sp>
    </p:spTree>
    <p:extLst>
      <p:ext uri="{BB962C8B-B14F-4D97-AF65-F5344CB8AC3E}">
        <p14:creationId xmlns:p14="http://schemas.microsoft.com/office/powerpoint/2010/main" val="1606925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7200" y="1600200"/>
            <a:ext cx="8229600" cy="4525963"/>
          </a:xfrm>
        </p:spPr>
        <p:txBody>
          <a:bodyPr/>
          <a:lstStyle/>
          <a:p>
            <a:pPr lvl="0"/>
            <a:endParaRPr lang="th-T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A71A29C-C253-46F5-BF96-0A2FAEFCB3DC}" type="slidenum">
              <a:rPr lang="en-US"/>
              <a:pPr>
                <a:defRPr/>
              </a:pPr>
              <a:t>‹#›</a:t>
            </a:fld>
            <a:endParaRPr lang="th-TH"/>
          </a:p>
        </p:txBody>
      </p:sp>
    </p:spTree>
    <p:extLst>
      <p:ext uri="{BB962C8B-B14F-4D97-AF65-F5344CB8AC3E}">
        <p14:creationId xmlns:p14="http://schemas.microsoft.com/office/powerpoint/2010/main" val="246133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7B4477AF-E96E-485A-ABDF-6110DF3A3FA2}" type="slidenum">
              <a:rPr lang="en-US"/>
              <a:pPr>
                <a:defRPr/>
              </a:pPr>
              <a:t>‹#›</a:t>
            </a:fld>
            <a:endParaRPr lang="th-TH"/>
          </a:p>
        </p:txBody>
      </p:sp>
    </p:spTree>
    <p:extLst>
      <p:ext uri="{BB962C8B-B14F-4D97-AF65-F5344CB8AC3E}">
        <p14:creationId xmlns:p14="http://schemas.microsoft.com/office/powerpoint/2010/main" val="125196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7AB5677C-73A8-496E-B868-D394EAF55E1D}" type="slidenum">
              <a:rPr lang="en-US"/>
              <a:pPr>
                <a:defRPr/>
              </a:pPr>
              <a:t>‹#›</a:t>
            </a:fld>
            <a:endParaRPr lang="th-TH"/>
          </a:p>
        </p:txBody>
      </p:sp>
    </p:spTree>
    <p:extLst>
      <p:ext uri="{BB962C8B-B14F-4D97-AF65-F5344CB8AC3E}">
        <p14:creationId xmlns:p14="http://schemas.microsoft.com/office/powerpoint/2010/main" val="46418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15E362-1A46-4060-BEB9-8D716EFE5A67}"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182369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1AB82C-21E7-441D-BDB8-17596A2383D4}"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346448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1736F502-C3B9-4EE1-9C56-7885489B9A9D}" type="slidenum">
              <a:rPr lang="en-US"/>
              <a:pPr>
                <a:defRPr/>
              </a:pPr>
              <a:t>‹#›</a:t>
            </a:fld>
            <a:endParaRPr lang="th-TH"/>
          </a:p>
        </p:txBody>
      </p:sp>
    </p:spTree>
    <p:extLst>
      <p:ext uri="{BB962C8B-B14F-4D97-AF65-F5344CB8AC3E}">
        <p14:creationId xmlns:p14="http://schemas.microsoft.com/office/powerpoint/2010/main" val="3351250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6A86F3-E6EC-4CB6-81C8-6D86F414F893}"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316663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1AAA0B-506F-4ABB-A482-38D7DBEDF91C}"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513961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55BCE2-F655-41AE-A4CB-63A7EBD5D7B2}"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167836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B71EBE-95F9-4CF4-8790-2B69CEF21C06}"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9633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6B7CAC-F493-4DE9-9710-80DB01D92BE2}"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103727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4535CF-B760-4A3A-9AA8-888E97155977}"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3779029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2AF29A-9B05-44DE-AFC9-F5B45ADFB4B3}"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312215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8C4121-DAA4-4B4B-86EE-3903864E5F35}"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1412977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E71FA1-E058-4258-9169-9ECB8DF87C91}"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2478240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1B4E6E-E1A7-44AA-A424-4705C5C6CD15}"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101328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7DF27473-8733-4EAB-BA17-C74F851C8B04}" type="slidenum">
              <a:rPr lang="en-US"/>
              <a:pPr>
                <a:defRPr/>
              </a:pPr>
              <a:t>‹#›</a:t>
            </a:fld>
            <a:endParaRPr lang="th-TH"/>
          </a:p>
        </p:txBody>
      </p:sp>
    </p:spTree>
    <p:extLst>
      <p:ext uri="{BB962C8B-B14F-4D97-AF65-F5344CB8AC3E}">
        <p14:creationId xmlns:p14="http://schemas.microsoft.com/office/powerpoint/2010/main" val="3612423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7200" y="1600200"/>
            <a:ext cx="8229600" cy="4525963"/>
          </a:xfrm>
        </p:spPr>
        <p:txBody>
          <a:bodyPr/>
          <a:lstStyle/>
          <a:p>
            <a:pPr lvl="0"/>
            <a:endParaRPr lang="th-T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h-TH">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h-TH">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B46466-0E9A-4A81-8142-9F8332B73184}" type="slidenum">
              <a:rPr lang="en-US">
                <a:solidFill>
                  <a:srgbClr val="000000"/>
                </a:solidFill>
              </a:rPr>
              <a:pPr>
                <a:defRPr/>
              </a:pPr>
              <a:t>‹#›</a:t>
            </a:fld>
            <a:endParaRPr lang="th-TH">
              <a:solidFill>
                <a:srgbClr val="000000"/>
              </a:solidFill>
            </a:endParaRPr>
          </a:p>
        </p:txBody>
      </p:sp>
    </p:spTree>
    <p:extLst>
      <p:ext uri="{BB962C8B-B14F-4D97-AF65-F5344CB8AC3E}">
        <p14:creationId xmlns:p14="http://schemas.microsoft.com/office/powerpoint/2010/main" val="8176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AFD9F8F6-20B4-4AE9-8C85-CECC4A5644F5}" type="slidenum">
              <a:rPr lang="en-US"/>
              <a:pPr>
                <a:defRPr/>
              </a:pPr>
              <a:t>‹#›</a:t>
            </a:fld>
            <a:endParaRPr lang="th-TH"/>
          </a:p>
        </p:txBody>
      </p:sp>
    </p:spTree>
    <p:extLst>
      <p:ext uri="{BB962C8B-B14F-4D97-AF65-F5344CB8AC3E}">
        <p14:creationId xmlns:p14="http://schemas.microsoft.com/office/powerpoint/2010/main" val="225049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2A37F19E-4BB2-4B56-9B60-4858AEFBB794}" type="slidenum">
              <a:rPr lang="en-US"/>
              <a:pPr>
                <a:defRPr/>
              </a:pPr>
              <a:t>‹#›</a:t>
            </a:fld>
            <a:endParaRPr lang="th-TH"/>
          </a:p>
        </p:txBody>
      </p:sp>
    </p:spTree>
    <p:extLst>
      <p:ext uri="{BB962C8B-B14F-4D97-AF65-F5344CB8AC3E}">
        <p14:creationId xmlns:p14="http://schemas.microsoft.com/office/powerpoint/2010/main" val="351144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0859AF5D-6599-4F6F-B31C-66B3E4349B17}" type="slidenum">
              <a:rPr lang="en-US"/>
              <a:pPr>
                <a:defRPr/>
              </a:pPr>
              <a:t>‹#›</a:t>
            </a:fld>
            <a:endParaRPr lang="th-TH"/>
          </a:p>
        </p:txBody>
      </p:sp>
    </p:spTree>
    <p:extLst>
      <p:ext uri="{BB962C8B-B14F-4D97-AF65-F5344CB8AC3E}">
        <p14:creationId xmlns:p14="http://schemas.microsoft.com/office/powerpoint/2010/main" val="177609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39CF94D7-6601-4F67-BF70-C29CD56511CC}" type="slidenum">
              <a:rPr lang="en-US"/>
              <a:pPr>
                <a:defRPr/>
              </a:pPr>
              <a:t>‹#›</a:t>
            </a:fld>
            <a:endParaRPr lang="th-TH"/>
          </a:p>
        </p:txBody>
      </p:sp>
    </p:spTree>
    <p:extLst>
      <p:ext uri="{BB962C8B-B14F-4D97-AF65-F5344CB8AC3E}">
        <p14:creationId xmlns:p14="http://schemas.microsoft.com/office/powerpoint/2010/main" val="408574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B366F730-A641-4F17-BD2E-D84EEF462463}" type="slidenum">
              <a:rPr lang="en-US"/>
              <a:pPr>
                <a:defRPr/>
              </a:pPr>
              <a:t>‹#›</a:t>
            </a:fld>
            <a:endParaRPr lang="th-TH"/>
          </a:p>
        </p:txBody>
      </p:sp>
    </p:spTree>
    <p:extLst>
      <p:ext uri="{BB962C8B-B14F-4D97-AF65-F5344CB8AC3E}">
        <p14:creationId xmlns:p14="http://schemas.microsoft.com/office/powerpoint/2010/main" val="240690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1DAC3128-6C54-4B58-8A5C-04868E056BBC}" type="slidenum">
              <a:rPr lang="en-US"/>
              <a:pPr>
                <a:defRPr/>
              </a:pPr>
              <a:t>‹#›</a:t>
            </a:fld>
            <a:endParaRPr lang="th-TH"/>
          </a:p>
        </p:txBody>
      </p:sp>
    </p:spTree>
    <p:extLst>
      <p:ext uri="{BB962C8B-B14F-4D97-AF65-F5344CB8AC3E}">
        <p14:creationId xmlns:p14="http://schemas.microsoft.com/office/powerpoint/2010/main" val="170687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smtClean="0"/>
              <a:t>Click to edit Master text styles</a:t>
            </a:r>
          </a:p>
          <a:p>
            <a:pPr lvl="1"/>
            <a:r>
              <a:rPr lang="th-TH" altLang="en-US" smtClean="0"/>
              <a:t>Second level</a:t>
            </a:r>
          </a:p>
          <a:p>
            <a:pPr lvl="2"/>
            <a:r>
              <a:rPr lang="th-TH" altLang="en-US" smtClean="0"/>
              <a:t>Third level</a:t>
            </a:r>
          </a:p>
          <a:p>
            <a:pPr lvl="3"/>
            <a:r>
              <a:rPr lang="th-TH" altLang="en-US" smtClean="0"/>
              <a:t>Fourth level</a:t>
            </a:r>
          </a:p>
          <a:p>
            <a:pPr lvl="4"/>
            <a:r>
              <a:rPr lang="th-TH"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3A338DA-62F5-4AED-B047-823D38942020}"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th-TH">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th-TH">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3429B440-6CAD-4BC6-A50A-9DD8419A1488}" type="slidenum">
              <a:rPr lang="en-US">
                <a:solidFill>
                  <a:srgbClr val="000000"/>
                </a:solidFill>
                <a:latin typeface="Arial" pitchFamily="34" charset="0"/>
              </a:rPr>
              <a:pPr>
                <a:defRPr/>
              </a:pPr>
              <a:t>‹#›</a:t>
            </a:fld>
            <a:endParaRPr lang="th-TH">
              <a:solidFill>
                <a:srgbClr val="000000"/>
              </a:solidFill>
              <a:latin typeface="Arial" pitchFamily="34" charset="0"/>
            </a:endParaRPr>
          </a:p>
        </p:txBody>
      </p:sp>
    </p:spTree>
    <p:extLst>
      <p:ext uri="{BB962C8B-B14F-4D97-AF65-F5344CB8AC3E}">
        <p14:creationId xmlns:p14="http://schemas.microsoft.com/office/powerpoint/2010/main" val="42885594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Manganese" TargetMode="External"/><Relationship Id="rId3" Type="http://schemas.openxmlformats.org/officeDocument/2006/relationships/hyperlink" Target="http://en.wikipedia.org/wiki/Chromium" TargetMode="External"/><Relationship Id="rId7" Type="http://schemas.openxmlformats.org/officeDocument/2006/relationships/hyperlink" Target="http://en.wikipedia.org/wiki/Cobalt" TargetMode="External"/><Relationship Id="rId2" Type="http://schemas.openxmlformats.org/officeDocument/2006/relationships/hyperlink" Target="http://en.wikipedia.org/wiki/Carbon" TargetMode="External"/><Relationship Id="rId1" Type="http://schemas.openxmlformats.org/officeDocument/2006/relationships/slideLayout" Target="../slideLayouts/slideLayout30.xml"/><Relationship Id="rId6" Type="http://schemas.openxmlformats.org/officeDocument/2006/relationships/hyperlink" Target="http://en.wikipedia.org/wiki/Vanadium" TargetMode="External"/><Relationship Id="rId5" Type="http://schemas.openxmlformats.org/officeDocument/2006/relationships/hyperlink" Target="http://en.wikipedia.org/wiki/Tungsten" TargetMode="External"/><Relationship Id="rId4" Type="http://schemas.openxmlformats.org/officeDocument/2006/relationships/hyperlink" Target="http://en.wikipedia.org/wiki/Molybdenum" TargetMode="External"/><Relationship Id="rId9" Type="http://schemas.openxmlformats.org/officeDocument/2006/relationships/hyperlink" Target="http://en.wikipedia.org/wiki/Silicon"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ile:///C:\Documents%20and%20Settings\mapiwat\My%20Documents\slide351-358\Apw-present\CUTTING\toolgeom.avi" TargetMode="External"/><Relationship Id="rId1" Type="http://schemas.openxmlformats.org/officeDocument/2006/relationships/slideLayout" Target="../slideLayouts/slideLayout1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Jig &amp; Fixture Design</a:t>
            </a:r>
            <a:endParaRPr lang="th-TH" altLang="en-US" dirty="0" smtClean="0"/>
          </a:p>
        </p:txBody>
      </p:sp>
      <p:sp>
        <p:nvSpPr>
          <p:cNvPr id="7171" name="Rectangle 3"/>
          <p:cNvSpPr>
            <a:spLocks noGrp="1" noChangeArrowheads="1"/>
          </p:cNvSpPr>
          <p:nvPr>
            <p:ph type="body" sz="half" idx="1"/>
          </p:nvPr>
        </p:nvSpPr>
        <p:spPr>
          <a:xfrm>
            <a:off x="3429000" y="3200401"/>
            <a:ext cx="5181600" cy="3276600"/>
          </a:xfrm>
        </p:spPr>
        <p:txBody>
          <a:bodyPr/>
          <a:lstStyle/>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dirty="0" smtClean="0"/>
              <a:t>Dr. </a:t>
            </a:r>
            <a:r>
              <a:rPr lang="en-US" altLang="en-US" sz="2800" dirty="0" err="1" smtClean="0"/>
              <a:t>Apiwat</a:t>
            </a:r>
            <a:r>
              <a:rPr lang="en-US" altLang="en-US" sz="2800" dirty="0" smtClean="0"/>
              <a:t> </a:t>
            </a:r>
            <a:r>
              <a:rPr lang="en-US" altLang="en-US" sz="2800" dirty="0" err="1" smtClean="0"/>
              <a:t>Muttamara</a:t>
            </a:r>
            <a:endParaRPr lang="th-TH" altLang="en-US" sz="2800" dirty="0"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15025" cy="419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43000"/>
          </a:xfrm>
        </p:spPr>
        <p:txBody>
          <a:bodyPr/>
          <a:lstStyle/>
          <a:p>
            <a:pPr eaLnBrk="1" hangingPunct="1"/>
            <a:r>
              <a:rPr lang="en-US" altLang="en-US" smtClean="0"/>
              <a:t>Gear Cutting</a:t>
            </a:r>
            <a:endParaRPr lang="th-TH" altLang="en-US" smtClean="0"/>
          </a:p>
        </p:txBody>
      </p:sp>
      <p:pic>
        <p:nvPicPr>
          <p:cNvPr id="57347" name="Picture 9" descr="gearcu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914400"/>
            <a:ext cx="6172200" cy="5557838"/>
          </a:xfrm>
          <a:noFill/>
        </p:spPr>
      </p:pic>
      <p:sp>
        <p:nvSpPr>
          <p:cNvPr id="57348" name="Text Box 11"/>
          <p:cNvSpPr txBox="1">
            <a:spLocks noChangeArrowheads="1"/>
          </p:cNvSpPr>
          <p:nvPr/>
        </p:nvSpPr>
        <p:spPr bwMode="auto">
          <a:xfrm>
            <a:off x="5181600" y="1219200"/>
            <a:ext cx="3733800" cy="51911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pPr>
            <a:r>
              <a:rPr lang="en-US" altLang="en-US" b="1"/>
              <a:t>INDEXING HEAD</a:t>
            </a:r>
            <a:endParaRPr lang="th-TH" altLang="en-US" b="1"/>
          </a:p>
        </p:txBody>
      </p:sp>
      <p:sp>
        <p:nvSpPr>
          <p:cNvPr id="57349" name="Line 12"/>
          <p:cNvSpPr>
            <a:spLocks noChangeShapeType="1"/>
          </p:cNvSpPr>
          <p:nvPr/>
        </p:nvSpPr>
        <p:spPr bwMode="auto">
          <a:xfrm flipH="1">
            <a:off x="5105400" y="1752600"/>
            <a:ext cx="1905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title"/>
          </p:nvPr>
        </p:nvSpPr>
        <p:spPr/>
        <p:txBody>
          <a:bodyPr/>
          <a:lstStyle/>
          <a:p>
            <a:pPr eaLnBrk="1" hangingPunct="1"/>
            <a:r>
              <a:rPr lang="th-TH" altLang="en-US" b="1" smtClean="0"/>
              <a:t>Work Holding Method</a:t>
            </a:r>
          </a:p>
        </p:txBody>
      </p:sp>
      <p:pic>
        <p:nvPicPr>
          <p:cNvPr id="61443" name="Picture 4" descr="03_f2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3048000"/>
            <a:ext cx="4572000" cy="2790825"/>
          </a:xfrm>
          <a:noFill/>
        </p:spPr>
      </p:pic>
      <p:pic>
        <p:nvPicPr>
          <p:cNvPr id="61444" name="Picture 7" descr="03_f2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962400" y="1371600"/>
            <a:ext cx="5181600" cy="2325688"/>
          </a:xfrm>
          <a:noFill/>
        </p:spPr>
      </p:pic>
      <p:pic>
        <p:nvPicPr>
          <p:cNvPr id="61445" name="Picture 10" descr="03_f23"/>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549900" y="3938588"/>
            <a:ext cx="2235200" cy="2187575"/>
          </a:xfrm>
          <a:noFill/>
        </p:spPr>
      </p:pic>
      <p:sp>
        <p:nvSpPr>
          <p:cNvPr id="61446" name="Rectangle 13"/>
          <p:cNvSpPr>
            <a:spLocks noChangeArrowheads="1"/>
          </p:cNvSpPr>
          <p:nvPr/>
        </p:nvSpPr>
        <p:spPr bwMode="auto">
          <a:xfrm>
            <a:off x="855663" y="2670175"/>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th-TH" altLang="en-US"/>
              <a:t>vice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03_f2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0400" y="990600"/>
            <a:ext cx="5943600" cy="4329113"/>
          </a:xfrm>
          <a:noFill/>
        </p:spPr>
      </p:pic>
      <p:pic>
        <p:nvPicPr>
          <p:cNvPr id="62467" name="Picture 7" descr="01_f12"/>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 y="381000"/>
            <a:ext cx="2316163" cy="5029200"/>
          </a:xfrm>
          <a:noFill/>
        </p:spPr>
      </p:pic>
      <p:sp>
        <p:nvSpPr>
          <p:cNvPr id="62468" name="Rectangle 10"/>
          <p:cNvSpPr>
            <a:spLocks noChangeArrowheads="1"/>
          </p:cNvSpPr>
          <p:nvPr/>
        </p:nvSpPr>
        <p:spPr bwMode="auto">
          <a:xfrm>
            <a:off x="0" y="5629275"/>
            <a:ext cx="5027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30000"/>
              </a:spcBef>
            </a:pPr>
            <a:r>
              <a:rPr lang="th-TH" altLang="en-US"/>
              <a:t>The accuracy of dial </a:t>
            </a:r>
            <a:r>
              <a:rPr lang="th-TH" altLang="en-US" sz="3600"/>
              <a:t>0.010 </a:t>
            </a:r>
            <a:r>
              <a:rPr lang="th-TH" altLang="en-US"/>
              <a:t>mm. </a:t>
            </a:r>
          </a:p>
        </p:txBody>
      </p:sp>
      <p:sp>
        <p:nvSpPr>
          <p:cNvPr id="62469" name="Rectangle 11"/>
          <p:cNvSpPr>
            <a:spLocks noChangeArrowheads="1"/>
          </p:cNvSpPr>
          <p:nvPr/>
        </p:nvSpPr>
        <p:spPr bwMode="auto">
          <a:xfrm>
            <a:off x="131763" y="6246813"/>
            <a:ext cx="7053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30000"/>
              </a:spcBef>
            </a:pPr>
            <a:r>
              <a:rPr lang="th-TH" altLang="en-US"/>
              <a:t>It is usually used for calibration of machine. </a:t>
            </a:r>
          </a:p>
        </p:txBody>
      </p:sp>
      <p:sp>
        <p:nvSpPr>
          <p:cNvPr id="62470" name="Rectangle 8"/>
          <p:cNvSpPr>
            <a:spLocks noGrp="1" noChangeArrowheads="1"/>
          </p:cNvSpPr>
          <p:nvPr>
            <p:ph type="title"/>
          </p:nvPr>
        </p:nvSpPr>
        <p:spPr/>
        <p:txBody>
          <a:bodyPr/>
          <a:lstStyle/>
          <a:p>
            <a:pPr eaLnBrk="1" hangingPunct="1"/>
            <a:r>
              <a:rPr lang="en-US" altLang="en-US" smtClean="0"/>
              <a:t>D</a:t>
            </a:r>
            <a:r>
              <a:rPr lang="th-TH" altLang="en-US" smtClean="0"/>
              <a:t>ial gauge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pPr eaLnBrk="1" hangingPunct="1"/>
            <a:r>
              <a:rPr lang="en-US" altLang="en-US" smtClean="0"/>
              <a:t>COUNTERSINK&amp;BORE</a:t>
            </a:r>
            <a:endParaRPr lang="th-TH" altLang="en-US" smtClean="0"/>
          </a:p>
        </p:txBody>
      </p:sp>
      <p:pic>
        <p:nvPicPr>
          <p:cNvPr id="66563" name="Picture 4" descr="counterbor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371600"/>
            <a:ext cx="8153400" cy="465931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0"/>
            <a:ext cx="8534400" cy="685800"/>
          </a:xfrm>
        </p:spPr>
        <p:txBody>
          <a:bodyPr/>
          <a:lstStyle/>
          <a:p>
            <a:pPr defTabSz="1019175" eaLnBrk="1" hangingPunct="1"/>
            <a:r>
              <a:rPr lang="en-US" b="1" smtClean="0"/>
              <a:t>Classifications of Metal Alloys</a:t>
            </a:r>
          </a:p>
        </p:txBody>
      </p:sp>
      <p:sp>
        <p:nvSpPr>
          <p:cNvPr id="12291" name="Rectangle 3"/>
          <p:cNvSpPr>
            <a:spLocks noChangeArrowheads="1"/>
          </p:cNvSpPr>
          <p:nvPr/>
        </p:nvSpPr>
        <p:spPr bwMode="auto">
          <a:xfrm>
            <a:off x="1452563" y="5262563"/>
            <a:ext cx="0" cy="363537"/>
          </a:xfrm>
          <a:prstGeom prst="rect">
            <a:avLst/>
          </a:prstGeom>
          <a:noFill/>
          <a:ln w="9525">
            <a:noFill/>
            <a:miter lim="800000"/>
            <a:headEnd/>
            <a:tailEnd/>
          </a:ln>
        </p:spPr>
        <p:txBody>
          <a:bodyPr wrap="none" lIns="0" tIns="0" rIns="0" bIns="0">
            <a:spAutoFit/>
          </a:bodyPr>
          <a:lstStyle/>
          <a:p>
            <a:pPr eaLnBrk="0" hangingPunct="0"/>
            <a:endParaRPr lang="th-TH" sz="2400" i="0">
              <a:latin typeface="Times" charset="0"/>
            </a:endParaRPr>
          </a:p>
        </p:txBody>
      </p:sp>
      <p:sp>
        <p:nvSpPr>
          <p:cNvPr id="12292" name="Line 4"/>
          <p:cNvSpPr>
            <a:spLocks noChangeShapeType="1"/>
          </p:cNvSpPr>
          <p:nvPr/>
        </p:nvSpPr>
        <p:spPr bwMode="auto">
          <a:xfrm flipH="1" flipV="1">
            <a:off x="-217719275" y="-217768488"/>
            <a:ext cx="11112" cy="11113"/>
          </a:xfrm>
          <a:prstGeom prst="line">
            <a:avLst/>
          </a:prstGeom>
          <a:noFill/>
          <a:ln w="11113">
            <a:solidFill>
              <a:srgbClr val="000000"/>
            </a:solidFill>
            <a:round/>
            <a:headEnd/>
            <a:tailEnd/>
          </a:ln>
        </p:spPr>
        <p:txBody>
          <a:bodyPr/>
          <a:lstStyle/>
          <a:p>
            <a:endParaRPr lang="th-TH"/>
          </a:p>
        </p:txBody>
      </p:sp>
      <p:sp>
        <p:nvSpPr>
          <p:cNvPr id="12293" name="Line 5"/>
          <p:cNvSpPr>
            <a:spLocks noChangeShapeType="1"/>
          </p:cNvSpPr>
          <p:nvPr/>
        </p:nvSpPr>
        <p:spPr bwMode="auto">
          <a:xfrm flipH="1" flipV="1">
            <a:off x="-217719275" y="-217768488"/>
            <a:ext cx="11112" cy="11113"/>
          </a:xfrm>
          <a:prstGeom prst="line">
            <a:avLst/>
          </a:prstGeom>
          <a:noFill/>
          <a:ln w="11113">
            <a:solidFill>
              <a:srgbClr val="000000"/>
            </a:solidFill>
            <a:round/>
            <a:headEnd/>
            <a:tailEnd/>
          </a:ln>
        </p:spPr>
        <p:txBody>
          <a:bodyPr/>
          <a:lstStyle/>
          <a:p>
            <a:endParaRPr lang="th-TH"/>
          </a:p>
        </p:txBody>
      </p:sp>
      <p:grpSp>
        <p:nvGrpSpPr>
          <p:cNvPr id="12294" name="Group 6"/>
          <p:cNvGrpSpPr>
            <a:grpSpLocks/>
          </p:cNvGrpSpPr>
          <p:nvPr/>
        </p:nvGrpSpPr>
        <p:grpSpPr bwMode="auto">
          <a:xfrm>
            <a:off x="328613" y="928688"/>
            <a:ext cx="7835900" cy="3262312"/>
            <a:chOff x="207" y="430"/>
            <a:chExt cx="3060" cy="1264"/>
          </a:xfrm>
        </p:grpSpPr>
        <p:sp>
          <p:nvSpPr>
            <p:cNvPr id="12298" name="Rectangle 7"/>
            <p:cNvSpPr>
              <a:spLocks noChangeArrowheads="1"/>
            </p:cNvSpPr>
            <p:nvPr/>
          </p:nvSpPr>
          <p:spPr bwMode="auto">
            <a:xfrm>
              <a:off x="1888" y="612"/>
              <a:ext cx="21" cy="186"/>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299" name="Rectangle 8"/>
            <p:cNvSpPr>
              <a:spLocks noChangeArrowheads="1"/>
            </p:cNvSpPr>
            <p:nvPr/>
          </p:nvSpPr>
          <p:spPr bwMode="auto">
            <a:xfrm>
              <a:off x="462" y="1212"/>
              <a:ext cx="1116" cy="20"/>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0" name="Rectangle 9"/>
            <p:cNvSpPr>
              <a:spLocks noChangeArrowheads="1"/>
            </p:cNvSpPr>
            <p:nvPr/>
          </p:nvSpPr>
          <p:spPr bwMode="auto">
            <a:xfrm>
              <a:off x="1013" y="778"/>
              <a:ext cx="21" cy="454"/>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1" name="Rectangle 10"/>
            <p:cNvSpPr>
              <a:spLocks noChangeArrowheads="1"/>
            </p:cNvSpPr>
            <p:nvPr/>
          </p:nvSpPr>
          <p:spPr bwMode="auto">
            <a:xfrm>
              <a:off x="462" y="1212"/>
              <a:ext cx="21" cy="461"/>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2" name="Rectangle 11"/>
            <p:cNvSpPr>
              <a:spLocks noChangeArrowheads="1"/>
            </p:cNvSpPr>
            <p:nvPr/>
          </p:nvSpPr>
          <p:spPr bwMode="auto">
            <a:xfrm>
              <a:off x="1558" y="1212"/>
              <a:ext cx="20" cy="461"/>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3" name="Rectangle 12"/>
            <p:cNvSpPr>
              <a:spLocks noChangeArrowheads="1"/>
            </p:cNvSpPr>
            <p:nvPr/>
          </p:nvSpPr>
          <p:spPr bwMode="auto">
            <a:xfrm>
              <a:off x="1411" y="430"/>
              <a:ext cx="694" cy="141"/>
            </a:xfrm>
            <a:prstGeom prst="rect">
              <a:avLst/>
            </a:prstGeom>
            <a:noFill/>
            <a:ln w="9525">
              <a:noFill/>
              <a:miter lim="800000"/>
              <a:headEnd/>
              <a:tailEnd/>
            </a:ln>
          </p:spPr>
          <p:txBody>
            <a:bodyPr wrap="none" lIns="0" tIns="0" rIns="0" bIns="0">
              <a:spAutoFit/>
            </a:bodyPr>
            <a:lstStyle/>
            <a:p>
              <a:pPr eaLnBrk="0" hangingPunct="0"/>
              <a:r>
                <a:rPr lang="en-US" sz="2400" b="1" i="0">
                  <a:solidFill>
                    <a:srgbClr val="000000"/>
                  </a:solidFill>
                  <a:latin typeface="Arial Rounded MT Bold" pitchFamily="34" charset="0"/>
                </a:rPr>
                <a:t>Metal Alloys</a:t>
              </a:r>
              <a:endParaRPr lang="en-US" sz="2400" b="1" i="0">
                <a:latin typeface="Times" charset="0"/>
              </a:endParaRPr>
            </a:p>
          </p:txBody>
        </p:sp>
        <p:sp>
          <p:nvSpPr>
            <p:cNvPr id="12304" name="Rectangle 13"/>
            <p:cNvSpPr>
              <a:spLocks noChangeArrowheads="1"/>
            </p:cNvSpPr>
            <p:nvPr/>
          </p:nvSpPr>
          <p:spPr bwMode="auto">
            <a:xfrm>
              <a:off x="310" y="1343"/>
              <a:ext cx="338" cy="124"/>
            </a:xfrm>
            <a:prstGeom prst="rect">
              <a:avLst/>
            </a:prstGeom>
            <a:solidFill>
              <a:srgbClr val="FFFFFF"/>
            </a:solidFill>
            <a:ln w="9525">
              <a:noFill/>
              <a:miter lim="800000"/>
              <a:headEnd/>
              <a:tailEnd/>
            </a:ln>
          </p:spPr>
          <p:txBody>
            <a:bodyPr/>
            <a:lstStyle/>
            <a:p>
              <a:endParaRPr lang="th-TH"/>
            </a:p>
          </p:txBody>
        </p:sp>
        <p:sp>
          <p:nvSpPr>
            <p:cNvPr id="12305" name="Rectangle 14"/>
            <p:cNvSpPr>
              <a:spLocks noChangeArrowheads="1"/>
            </p:cNvSpPr>
            <p:nvPr/>
          </p:nvSpPr>
          <p:spPr bwMode="auto">
            <a:xfrm>
              <a:off x="310" y="1343"/>
              <a:ext cx="193" cy="82"/>
            </a:xfrm>
            <a:prstGeom prst="rect">
              <a:avLst/>
            </a:prstGeom>
            <a:noFill/>
            <a:ln w="9525">
              <a:noFill/>
              <a:miter lim="800000"/>
              <a:headEnd/>
              <a:tailEnd/>
            </a:ln>
          </p:spPr>
          <p:txBody>
            <a:bodyPr wrap="none" lIns="0" tIns="0" rIns="0" bIns="0">
              <a:spAutoFit/>
            </a:bodyPr>
            <a:lstStyle/>
            <a:p>
              <a:pPr eaLnBrk="0" hangingPunct="0"/>
              <a:r>
                <a:rPr lang="en-US" sz="1400" i="0">
                  <a:solidFill>
                    <a:srgbClr val="000000"/>
                  </a:solidFill>
                  <a:latin typeface="Arial Rounded MT Bold" pitchFamily="34" charset="0"/>
                </a:rPr>
                <a:t>Steels</a:t>
              </a:r>
              <a:endParaRPr lang="en-US" sz="2400" i="0">
                <a:latin typeface="Times" charset="0"/>
              </a:endParaRPr>
            </a:p>
          </p:txBody>
        </p:sp>
        <p:sp>
          <p:nvSpPr>
            <p:cNvPr id="12306" name="Rectangle 15"/>
            <p:cNvSpPr>
              <a:spLocks noChangeArrowheads="1"/>
            </p:cNvSpPr>
            <p:nvPr/>
          </p:nvSpPr>
          <p:spPr bwMode="auto">
            <a:xfrm>
              <a:off x="1013" y="778"/>
              <a:ext cx="1778" cy="20"/>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7" name="Rectangle 16"/>
            <p:cNvSpPr>
              <a:spLocks noChangeArrowheads="1"/>
            </p:cNvSpPr>
            <p:nvPr/>
          </p:nvSpPr>
          <p:spPr bwMode="auto">
            <a:xfrm>
              <a:off x="2770" y="778"/>
              <a:ext cx="21" cy="454"/>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08" name="Rectangle 17"/>
            <p:cNvSpPr>
              <a:spLocks noChangeArrowheads="1"/>
            </p:cNvSpPr>
            <p:nvPr/>
          </p:nvSpPr>
          <p:spPr bwMode="auto">
            <a:xfrm>
              <a:off x="719" y="876"/>
              <a:ext cx="410" cy="141"/>
            </a:xfrm>
            <a:prstGeom prst="rect">
              <a:avLst/>
            </a:prstGeom>
            <a:solidFill>
              <a:schemeClr val="bg1"/>
            </a:solidFill>
            <a:ln w="9525">
              <a:noFill/>
              <a:miter lim="800000"/>
              <a:headEnd/>
              <a:tailEnd/>
            </a:ln>
          </p:spPr>
          <p:txBody>
            <a:bodyPr wrap="none" lIns="0" tIns="0" rIns="0" bIns="0">
              <a:spAutoFit/>
            </a:bodyPr>
            <a:lstStyle/>
            <a:p>
              <a:pPr eaLnBrk="0" hangingPunct="0"/>
              <a:r>
                <a:rPr lang="en-US" sz="2400" i="0">
                  <a:solidFill>
                    <a:srgbClr val="000000"/>
                  </a:solidFill>
                  <a:latin typeface="Arial Rounded MT Bold" pitchFamily="34" charset="0"/>
                </a:rPr>
                <a:t>Ferrous</a:t>
              </a:r>
              <a:endParaRPr lang="en-US" sz="2400" i="0">
                <a:latin typeface="Times" charset="0"/>
              </a:endParaRPr>
            </a:p>
          </p:txBody>
        </p:sp>
        <p:sp>
          <p:nvSpPr>
            <p:cNvPr id="12309" name="Rectangle 18"/>
            <p:cNvSpPr>
              <a:spLocks noChangeArrowheads="1"/>
            </p:cNvSpPr>
            <p:nvPr/>
          </p:nvSpPr>
          <p:spPr bwMode="auto">
            <a:xfrm>
              <a:off x="2351" y="876"/>
              <a:ext cx="590" cy="141"/>
            </a:xfrm>
            <a:prstGeom prst="rect">
              <a:avLst/>
            </a:prstGeom>
            <a:solidFill>
              <a:schemeClr val="bg1"/>
            </a:solidFill>
            <a:ln w="9525">
              <a:noFill/>
              <a:miter lim="800000"/>
              <a:headEnd/>
              <a:tailEnd/>
            </a:ln>
          </p:spPr>
          <p:txBody>
            <a:bodyPr wrap="none" lIns="0" tIns="0" rIns="0" bIns="0">
              <a:spAutoFit/>
            </a:bodyPr>
            <a:lstStyle/>
            <a:p>
              <a:pPr eaLnBrk="0" hangingPunct="0"/>
              <a:r>
                <a:rPr lang="en-US" sz="2400" i="0">
                  <a:solidFill>
                    <a:srgbClr val="000000"/>
                  </a:solidFill>
                  <a:latin typeface="Arial Rounded MT Bold" pitchFamily="34" charset="0"/>
                </a:rPr>
                <a:t>Nonferrous</a:t>
              </a:r>
              <a:endParaRPr lang="en-US" sz="2400" i="0">
                <a:latin typeface="Times" charset="0"/>
              </a:endParaRPr>
            </a:p>
          </p:txBody>
        </p:sp>
        <p:sp>
          <p:nvSpPr>
            <p:cNvPr id="12310" name="Rectangle 19"/>
            <p:cNvSpPr>
              <a:spLocks noChangeArrowheads="1"/>
            </p:cNvSpPr>
            <p:nvPr/>
          </p:nvSpPr>
          <p:spPr bwMode="auto">
            <a:xfrm>
              <a:off x="1296" y="1343"/>
              <a:ext cx="551" cy="124"/>
            </a:xfrm>
            <a:prstGeom prst="rect">
              <a:avLst/>
            </a:prstGeom>
            <a:solidFill>
              <a:srgbClr val="FFFFFF"/>
            </a:solidFill>
            <a:ln w="9525">
              <a:noFill/>
              <a:miter lim="800000"/>
              <a:headEnd/>
              <a:tailEnd/>
            </a:ln>
          </p:spPr>
          <p:txBody>
            <a:bodyPr/>
            <a:lstStyle/>
            <a:p>
              <a:endParaRPr lang="th-TH"/>
            </a:p>
          </p:txBody>
        </p:sp>
        <p:sp>
          <p:nvSpPr>
            <p:cNvPr id="12311" name="Rectangle 20"/>
            <p:cNvSpPr>
              <a:spLocks noChangeArrowheads="1"/>
            </p:cNvSpPr>
            <p:nvPr/>
          </p:nvSpPr>
          <p:spPr bwMode="auto">
            <a:xfrm>
              <a:off x="1296" y="1343"/>
              <a:ext cx="316" cy="82"/>
            </a:xfrm>
            <a:prstGeom prst="rect">
              <a:avLst/>
            </a:prstGeom>
            <a:noFill/>
            <a:ln w="9525">
              <a:noFill/>
              <a:miter lim="800000"/>
              <a:headEnd/>
              <a:tailEnd/>
            </a:ln>
          </p:spPr>
          <p:txBody>
            <a:bodyPr wrap="none" lIns="0" tIns="0" rIns="0" bIns="0">
              <a:spAutoFit/>
            </a:bodyPr>
            <a:lstStyle/>
            <a:p>
              <a:pPr eaLnBrk="0" hangingPunct="0"/>
              <a:r>
                <a:rPr lang="en-US" sz="1400" i="0">
                  <a:solidFill>
                    <a:srgbClr val="000000"/>
                  </a:solidFill>
                  <a:latin typeface="Arial Rounded MT Bold" pitchFamily="34" charset="0"/>
                </a:rPr>
                <a:t>Cast Irons</a:t>
              </a:r>
              <a:endParaRPr lang="en-US" sz="2400" i="0">
                <a:latin typeface="Times" charset="0"/>
              </a:endParaRPr>
            </a:p>
          </p:txBody>
        </p:sp>
        <p:sp>
          <p:nvSpPr>
            <p:cNvPr id="12312" name="Rectangle 21"/>
            <p:cNvSpPr>
              <a:spLocks noChangeArrowheads="1"/>
            </p:cNvSpPr>
            <p:nvPr/>
          </p:nvSpPr>
          <p:spPr bwMode="auto">
            <a:xfrm>
              <a:off x="2219" y="1212"/>
              <a:ext cx="1006" cy="20"/>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13" name="Rectangle 22"/>
            <p:cNvSpPr>
              <a:spLocks noChangeArrowheads="1"/>
            </p:cNvSpPr>
            <p:nvPr/>
          </p:nvSpPr>
          <p:spPr bwMode="auto">
            <a:xfrm>
              <a:off x="2219" y="1212"/>
              <a:ext cx="21" cy="296"/>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14" name="Rectangle 23"/>
            <p:cNvSpPr>
              <a:spLocks noChangeArrowheads="1"/>
            </p:cNvSpPr>
            <p:nvPr/>
          </p:nvSpPr>
          <p:spPr bwMode="auto">
            <a:xfrm>
              <a:off x="2550" y="1212"/>
              <a:ext cx="21" cy="296"/>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15" name="Rectangle 24"/>
            <p:cNvSpPr>
              <a:spLocks noChangeArrowheads="1"/>
            </p:cNvSpPr>
            <p:nvPr/>
          </p:nvSpPr>
          <p:spPr bwMode="auto">
            <a:xfrm>
              <a:off x="2881" y="1212"/>
              <a:ext cx="20" cy="296"/>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16" name="Rectangle 25"/>
            <p:cNvSpPr>
              <a:spLocks noChangeArrowheads="1"/>
            </p:cNvSpPr>
            <p:nvPr/>
          </p:nvSpPr>
          <p:spPr bwMode="auto">
            <a:xfrm>
              <a:off x="3205" y="1212"/>
              <a:ext cx="20" cy="296"/>
            </a:xfrm>
            <a:prstGeom prst="rect">
              <a:avLst/>
            </a:prstGeom>
            <a:blipFill dpi="0" rotWithShape="0">
              <a:blip r:embed="rId2" cstate="print"/>
              <a:srcRect/>
              <a:tile tx="0" ty="0" sx="100000" sy="100000" flip="none" algn="tl"/>
            </a:blipFill>
            <a:ln w="9525">
              <a:noFill/>
              <a:miter lim="800000"/>
              <a:headEnd/>
              <a:tailEnd/>
            </a:ln>
          </p:spPr>
          <p:txBody>
            <a:bodyPr/>
            <a:lstStyle/>
            <a:p>
              <a:endParaRPr lang="th-TH"/>
            </a:p>
          </p:txBody>
        </p:sp>
        <p:sp>
          <p:nvSpPr>
            <p:cNvPr id="12317" name="Rectangle 26"/>
            <p:cNvSpPr>
              <a:spLocks noChangeArrowheads="1"/>
            </p:cNvSpPr>
            <p:nvPr/>
          </p:nvSpPr>
          <p:spPr bwMode="auto">
            <a:xfrm>
              <a:off x="2178" y="1398"/>
              <a:ext cx="151" cy="124"/>
            </a:xfrm>
            <a:prstGeom prst="rect">
              <a:avLst/>
            </a:prstGeom>
            <a:solidFill>
              <a:srgbClr val="FFFFFF"/>
            </a:solidFill>
            <a:ln w="9525">
              <a:noFill/>
              <a:miter lim="800000"/>
              <a:headEnd/>
              <a:tailEnd/>
            </a:ln>
          </p:spPr>
          <p:txBody>
            <a:bodyPr/>
            <a:lstStyle/>
            <a:p>
              <a:endParaRPr lang="th-TH"/>
            </a:p>
          </p:txBody>
        </p:sp>
        <p:sp>
          <p:nvSpPr>
            <p:cNvPr id="12318" name="Rectangle 27"/>
            <p:cNvSpPr>
              <a:spLocks noChangeArrowheads="1"/>
            </p:cNvSpPr>
            <p:nvPr/>
          </p:nvSpPr>
          <p:spPr bwMode="auto">
            <a:xfrm>
              <a:off x="2178" y="1398"/>
              <a:ext cx="127" cy="118"/>
            </a:xfrm>
            <a:prstGeom prst="rect">
              <a:avLst/>
            </a:prstGeom>
            <a:noFill/>
            <a:ln w="9525">
              <a:noFill/>
              <a:miter lim="800000"/>
              <a:headEnd/>
              <a:tailEnd/>
            </a:ln>
          </p:spPr>
          <p:txBody>
            <a:bodyPr wrap="none" lIns="0" tIns="0" rIns="0" bIns="0">
              <a:spAutoFit/>
            </a:bodyPr>
            <a:lstStyle/>
            <a:p>
              <a:pPr eaLnBrk="0" hangingPunct="0"/>
              <a:r>
                <a:rPr lang="en-US" sz="2000" i="0">
                  <a:solidFill>
                    <a:srgbClr val="000000"/>
                  </a:solidFill>
                  <a:latin typeface="Arial Rounded MT Bold" pitchFamily="34" charset="0"/>
                </a:rPr>
                <a:t>Cu</a:t>
              </a:r>
              <a:endParaRPr lang="en-US" sz="2000" i="0">
                <a:latin typeface="Times" charset="0"/>
              </a:endParaRPr>
            </a:p>
          </p:txBody>
        </p:sp>
        <p:sp>
          <p:nvSpPr>
            <p:cNvPr id="12319" name="Rectangle 28"/>
            <p:cNvSpPr>
              <a:spLocks noChangeArrowheads="1"/>
            </p:cNvSpPr>
            <p:nvPr/>
          </p:nvSpPr>
          <p:spPr bwMode="auto">
            <a:xfrm>
              <a:off x="2509" y="1398"/>
              <a:ext cx="110" cy="124"/>
            </a:xfrm>
            <a:prstGeom prst="rect">
              <a:avLst/>
            </a:prstGeom>
            <a:solidFill>
              <a:srgbClr val="FFFFFF"/>
            </a:solidFill>
            <a:ln w="9525">
              <a:noFill/>
              <a:miter lim="800000"/>
              <a:headEnd/>
              <a:tailEnd/>
            </a:ln>
          </p:spPr>
          <p:txBody>
            <a:bodyPr/>
            <a:lstStyle/>
            <a:p>
              <a:endParaRPr lang="th-TH"/>
            </a:p>
          </p:txBody>
        </p:sp>
        <p:sp>
          <p:nvSpPr>
            <p:cNvPr id="12320" name="Rectangle 29"/>
            <p:cNvSpPr>
              <a:spLocks noChangeArrowheads="1"/>
            </p:cNvSpPr>
            <p:nvPr/>
          </p:nvSpPr>
          <p:spPr bwMode="auto">
            <a:xfrm>
              <a:off x="2509" y="1398"/>
              <a:ext cx="88" cy="118"/>
            </a:xfrm>
            <a:prstGeom prst="rect">
              <a:avLst/>
            </a:prstGeom>
            <a:noFill/>
            <a:ln w="9525">
              <a:noFill/>
              <a:miter lim="800000"/>
              <a:headEnd/>
              <a:tailEnd/>
            </a:ln>
          </p:spPr>
          <p:txBody>
            <a:bodyPr wrap="none" lIns="0" tIns="0" rIns="0" bIns="0">
              <a:spAutoFit/>
            </a:bodyPr>
            <a:lstStyle/>
            <a:p>
              <a:pPr eaLnBrk="0" hangingPunct="0"/>
              <a:r>
                <a:rPr lang="en-US" sz="2000" i="0">
                  <a:solidFill>
                    <a:srgbClr val="000000"/>
                  </a:solidFill>
                  <a:latin typeface="Arial Rounded MT Bold" pitchFamily="34" charset="0"/>
                </a:rPr>
                <a:t>Al</a:t>
              </a:r>
              <a:endParaRPr lang="en-US" sz="2000" i="0">
                <a:latin typeface="Times" charset="0"/>
              </a:endParaRPr>
            </a:p>
          </p:txBody>
        </p:sp>
        <p:sp>
          <p:nvSpPr>
            <p:cNvPr id="12321" name="Rectangle 30"/>
            <p:cNvSpPr>
              <a:spLocks noChangeArrowheads="1"/>
            </p:cNvSpPr>
            <p:nvPr/>
          </p:nvSpPr>
          <p:spPr bwMode="auto">
            <a:xfrm>
              <a:off x="2832" y="1398"/>
              <a:ext cx="166" cy="124"/>
            </a:xfrm>
            <a:prstGeom prst="rect">
              <a:avLst/>
            </a:prstGeom>
            <a:solidFill>
              <a:srgbClr val="FFFFFF"/>
            </a:solidFill>
            <a:ln w="9525">
              <a:noFill/>
              <a:miter lim="800000"/>
              <a:headEnd/>
              <a:tailEnd/>
            </a:ln>
          </p:spPr>
          <p:txBody>
            <a:bodyPr/>
            <a:lstStyle/>
            <a:p>
              <a:endParaRPr lang="th-TH"/>
            </a:p>
          </p:txBody>
        </p:sp>
        <p:sp>
          <p:nvSpPr>
            <p:cNvPr id="12322" name="Rectangle 31"/>
            <p:cNvSpPr>
              <a:spLocks noChangeArrowheads="1"/>
            </p:cNvSpPr>
            <p:nvPr/>
          </p:nvSpPr>
          <p:spPr bwMode="auto">
            <a:xfrm>
              <a:off x="2832" y="1398"/>
              <a:ext cx="138" cy="118"/>
            </a:xfrm>
            <a:prstGeom prst="rect">
              <a:avLst/>
            </a:prstGeom>
            <a:noFill/>
            <a:ln w="9525">
              <a:noFill/>
              <a:miter lim="800000"/>
              <a:headEnd/>
              <a:tailEnd/>
            </a:ln>
          </p:spPr>
          <p:txBody>
            <a:bodyPr wrap="none" lIns="0" tIns="0" rIns="0" bIns="0">
              <a:spAutoFit/>
            </a:bodyPr>
            <a:lstStyle/>
            <a:p>
              <a:pPr eaLnBrk="0" hangingPunct="0"/>
              <a:r>
                <a:rPr lang="en-US" sz="2000" i="0">
                  <a:solidFill>
                    <a:srgbClr val="000000"/>
                  </a:solidFill>
                  <a:latin typeface="Arial Rounded MT Bold" pitchFamily="34" charset="0"/>
                </a:rPr>
                <a:t>Mg</a:t>
              </a:r>
              <a:endParaRPr lang="en-US" sz="2000" i="0">
                <a:latin typeface="Times" charset="0"/>
              </a:endParaRPr>
            </a:p>
          </p:txBody>
        </p:sp>
        <p:sp>
          <p:nvSpPr>
            <p:cNvPr id="12323" name="Rectangle 32"/>
            <p:cNvSpPr>
              <a:spLocks noChangeArrowheads="1"/>
            </p:cNvSpPr>
            <p:nvPr/>
          </p:nvSpPr>
          <p:spPr bwMode="auto">
            <a:xfrm>
              <a:off x="3163" y="1398"/>
              <a:ext cx="104" cy="124"/>
            </a:xfrm>
            <a:prstGeom prst="rect">
              <a:avLst/>
            </a:prstGeom>
            <a:solidFill>
              <a:srgbClr val="FFFFFF"/>
            </a:solidFill>
            <a:ln w="9525">
              <a:noFill/>
              <a:miter lim="800000"/>
              <a:headEnd/>
              <a:tailEnd/>
            </a:ln>
          </p:spPr>
          <p:txBody>
            <a:bodyPr/>
            <a:lstStyle/>
            <a:p>
              <a:endParaRPr lang="th-TH"/>
            </a:p>
          </p:txBody>
        </p:sp>
        <p:sp>
          <p:nvSpPr>
            <p:cNvPr id="12324" name="Rectangle 33"/>
            <p:cNvSpPr>
              <a:spLocks noChangeArrowheads="1"/>
            </p:cNvSpPr>
            <p:nvPr/>
          </p:nvSpPr>
          <p:spPr bwMode="auto">
            <a:xfrm>
              <a:off x="3163" y="1398"/>
              <a:ext cx="83" cy="118"/>
            </a:xfrm>
            <a:prstGeom prst="rect">
              <a:avLst/>
            </a:prstGeom>
            <a:noFill/>
            <a:ln w="9525">
              <a:noFill/>
              <a:miter lim="800000"/>
              <a:headEnd/>
              <a:tailEnd/>
            </a:ln>
          </p:spPr>
          <p:txBody>
            <a:bodyPr wrap="none" lIns="0" tIns="0" rIns="0" bIns="0">
              <a:spAutoFit/>
            </a:bodyPr>
            <a:lstStyle/>
            <a:p>
              <a:pPr eaLnBrk="0" hangingPunct="0"/>
              <a:r>
                <a:rPr lang="en-US" sz="2000" i="0">
                  <a:solidFill>
                    <a:srgbClr val="000000"/>
                  </a:solidFill>
                  <a:latin typeface="Arial Rounded MT Bold" pitchFamily="34" charset="0"/>
                </a:rPr>
                <a:t>Ti</a:t>
              </a:r>
              <a:endParaRPr lang="en-US" sz="2000" i="0">
                <a:latin typeface="Times" charset="0"/>
              </a:endParaRPr>
            </a:p>
          </p:txBody>
        </p:sp>
        <p:sp>
          <p:nvSpPr>
            <p:cNvPr id="12325" name="Rectangle 34"/>
            <p:cNvSpPr>
              <a:spLocks noChangeArrowheads="1"/>
            </p:cNvSpPr>
            <p:nvPr/>
          </p:nvSpPr>
          <p:spPr bwMode="auto">
            <a:xfrm>
              <a:off x="310" y="1501"/>
              <a:ext cx="538" cy="131"/>
            </a:xfrm>
            <a:prstGeom prst="rect">
              <a:avLst/>
            </a:prstGeom>
            <a:solidFill>
              <a:srgbClr val="FFFFFF"/>
            </a:solidFill>
            <a:ln w="9525">
              <a:noFill/>
              <a:miter lim="800000"/>
              <a:headEnd/>
              <a:tailEnd/>
            </a:ln>
          </p:spPr>
          <p:txBody>
            <a:bodyPr/>
            <a:lstStyle/>
            <a:p>
              <a:endParaRPr lang="th-TH"/>
            </a:p>
          </p:txBody>
        </p:sp>
        <p:sp>
          <p:nvSpPr>
            <p:cNvPr id="12326" name="Rectangle 35"/>
            <p:cNvSpPr>
              <a:spLocks noChangeArrowheads="1"/>
            </p:cNvSpPr>
            <p:nvPr/>
          </p:nvSpPr>
          <p:spPr bwMode="auto">
            <a:xfrm>
              <a:off x="310" y="1502"/>
              <a:ext cx="318" cy="83"/>
            </a:xfrm>
            <a:prstGeom prst="rect">
              <a:avLst/>
            </a:prstGeom>
            <a:noFill/>
            <a:ln w="9525">
              <a:noFill/>
              <a:miter lim="800000"/>
              <a:headEnd/>
              <a:tailEnd/>
            </a:ln>
          </p:spPr>
          <p:txBody>
            <a:bodyPr wrap="none" lIns="0" tIns="0" rIns="0" bIns="0">
              <a:spAutoFit/>
            </a:bodyPr>
            <a:lstStyle/>
            <a:p>
              <a:pPr eaLnBrk="0" hangingPunct="0"/>
              <a:r>
                <a:rPr lang="en-US" sz="1400" i="0">
                  <a:solidFill>
                    <a:srgbClr val="000000"/>
                  </a:solidFill>
                  <a:latin typeface="Arial Rounded MT Bold" pitchFamily="34" charset="0"/>
                </a:rPr>
                <a:t>&lt;1.4wt%C</a:t>
              </a:r>
              <a:endParaRPr lang="en-US" sz="2400" i="0">
                <a:latin typeface="Times" charset="0"/>
              </a:endParaRPr>
            </a:p>
          </p:txBody>
        </p:sp>
        <p:sp>
          <p:nvSpPr>
            <p:cNvPr id="12327" name="Rectangle 36"/>
            <p:cNvSpPr>
              <a:spLocks noChangeArrowheads="1"/>
            </p:cNvSpPr>
            <p:nvPr/>
          </p:nvSpPr>
          <p:spPr bwMode="auto">
            <a:xfrm>
              <a:off x="1241" y="1501"/>
              <a:ext cx="578" cy="131"/>
            </a:xfrm>
            <a:prstGeom prst="rect">
              <a:avLst/>
            </a:prstGeom>
            <a:solidFill>
              <a:srgbClr val="FFFFFF"/>
            </a:solidFill>
            <a:ln w="9525">
              <a:noFill/>
              <a:miter lim="800000"/>
              <a:headEnd/>
              <a:tailEnd/>
            </a:ln>
          </p:spPr>
          <p:txBody>
            <a:bodyPr/>
            <a:lstStyle/>
            <a:p>
              <a:endParaRPr lang="th-TH"/>
            </a:p>
          </p:txBody>
        </p:sp>
        <p:sp>
          <p:nvSpPr>
            <p:cNvPr id="12328" name="Rectangle 37"/>
            <p:cNvSpPr>
              <a:spLocks noChangeArrowheads="1"/>
            </p:cNvSpPr>
            <p:nvPr/>
          </p:nvSpPr>
          <p:spPr bwMode="auto">
            <a:xfrm>
              <a:off x="1241" y="1502"/>
              <a:ext cx="157" cy="83"/>
            </a:xfrm>
            <a:prstGeom prst="rect">
              <a:avLst/>
            </a:prstGeom>
            <a:noFill/>
            <a:ln w="9525">
              <a:noFill/>
              <a:miter lim="800000"/>
              <a:headEnd/>
              <a:tailEnd/>
            </a:ln>
          </p:spPr>
          <p:txBody>
            <a:bodyPr wrap="none" lIns="0" tIns="0" rIns="0" bIns="0">
              <a:spAutoFit/>
            </a:bodyPr>
            <a:lstStyle/>
            <a:p>
              <a:pPr eaLnBrk="0" hangingPunct="0"/>
              <a:r>
                <a:rPr lang="en-US" sz="1400" i="0">
                  <a:solidFill>
                    <a:srgbClr val="000000"/>
                  </a:solidFill>
                  <a:latin typeface="Arial Rounded MT Bold" pitchFamily="34" charset="0"/>
                </a:rPr>
                <a:t>3-4.5</a:t>
              </a:r>
              <a:endParaRPr lang="en-US" sz="2400" i="0">
                <a:latin typeface="Times" charset="0"/>
              </a:endParaRPr>
            </a:p>
          </p:txBody>
        </p:sp>
        <p:sp>
          <p:nvSpPr>
            <p:cNvPr id="12329" name="Rectangle 38"/>
            <p:cNvSpPr>
              <a:spLocks noChangeArrowheads="1"/>
            </p:cNvSpPr>
            <p:nvPr/>
          </p:nvSpPr>
          <p:spPr bwMode="auto">
            <a:xfrm>
              <a:off x="1509" y="1502"/>
              <a:ext cx="181" cy="83"/>
            </a:xfrm>
            <a:prstGeom prst="rect">
              <a:avLst/>
            </a:prstGeom>
            <a:noFill/>
            <a:ln w="9525">
              <a:noFill/>
              <a:miter lim="800000"/>
              <a:headEnd/>
              <a:tailEnd/>
            </a:ln>
          </p:spPr>
          <p:txBody>
            <a:bodyPr wrap="none" lIns="0" tIns="0" rIns="0" bIns="0">
              <a:spAutoFit/>
            </a:bodyPr>
            <a:lstStyle/>
            <a:p>
              <a:pPr eaLnBrk="0" hangingPunct="0"/>
              <a:r>
                <a:rPr lang="en-US" sz="1400" i="0">
                  <a:solidFill>
                    <a:srgbClr val="000000"/>
                  </a:solidFill>
                  <a:latin typeface="Arial Rounded MT Bold" pitchFamily="34" charset="0"/>
                </a:rPr>
                <a:t>wt%C</a:t>
              </a:r>
              <a:endParaRPr lang="en-US" sz="2400" i="0">
                <a:latin typeface="Times" charset="0"/>
              </a:endParaRPr>
            </a:p>
          </p:txBody>
        </p:sp>
        <p:sp>
          <p:nvSpPr>
            <p:cNvPr id="12330" name="Rectangle 39"/>
            <p:cNvSpPr>
              <a:spLocks noChangeArrowheads="1"/>
            </p:cNvSpPr>
            <p:nvPr/>
          </p:nvSpPr>
          <p:spPr bwMode="auto">
            <a:xfrm>
              <a:off x="310" y="1308"/>
              <a:ext cx="510" cy="193"/>
            </a:xfrm>
            <a:prstGeom prst="rect">
              <a:avLst/>
            </a:prstGeom>
            <a:solidFill>
              <a:srgbClr val="FFFFFF"/>
            </a:solidFill>
            <a:ln w="9525">
              <a:noFill/>
              <a:miter lim="800000"/>
              <a:headEnd/>
              <a:tailEnd/>
            </a:ln>
          </p:spPr>
          <p:txBody>
            <a:bodyPr/>
            <a:lstStyle/>
            <a:p>
              <a:endParaRPr lang="th-TH"/>
            </a:p>
          </p:txBody>
        </p:sp>
        <p:sp>
          <p:nvSpPr>
            <p:cNvPr id="12331" name="Rectangle 40"/>
            <p:cNvSpPr>
              <a:spLocks noChangeArrowheads="1"/>
            </p:cNvSpPr>
            <p:nvPr/>
          </p:nvSpPr>
          <p:spPr bwMode="auto">
            <a:xfrm>
              <a:off x="310" y="1322"/>
              <a:ext cx="292" cy="118"/>
            </a:xfrm>
            <a:prstGeom prst="rect">
              <a:avLst/>
            </a:prstGeom>
            <a:noFill/>
            <a:ln w="9525">
              <a:noFill/>
              <a:miter lim="800000"/>
              <a:headEnd/>
              <a:tailEnd/>
            </a:ln>
          </p:spPr>
          <p:txBody>
            <a:bodyPr wrap="none" lIns="0" tIns="0" rIns="0" bIns="0">
              <a:spAutoFit/>
            </a:bodyPr>
            <a:lstStyle/>
            <a:p>
              <a:pPr eaLnBrk="0" hangingPunct="0"/>
              <a:r>
                <a:rPr lang="en-US" sz="2000" b="1" i="0">
                  <a:solidFill>
                    <a:srgbClr val="993300"/>
                  </a:solidFill>
                  <a:latin typeface="Arial Rounded MT Bold" pitchFamily="34" charset="0"/>
                </a:rPr>
                <a:t>Steels</a:t>
              </a:r>
              <a:endParaRPr lang="en-US" sz="2000" b="1" i="0">
                <a:latin typeface="Times" charset="0"/>
              </a:endParaRPr>
            </a:p>
          </p:txBody>
        </p:sp>
        <p:sp>
          <p:nvSpPr>
            <p:cNvPr id="12332" name="Rectangle 41"/>
            <p:cNvSpPr>
              <a:spLocks noChangeArrowheads="1"/>
            </p:cNvSpPr>
            <p:nvPr/>
          </p:nvSpPr>
          <p:spPr bwMode="auto">
            <a:xfrm>
              <a:off x="207" y="1480"/>
              <a:ext cx="813" cy="193"/>
            </a:xfrm>
            <a:prstGeom prst="rect">
              <a:avLst/>
            </a:prstGeom>
            <a:solidFill>
              <a:srgbClr val="FFFFFF"/>
            </a:solidFill>
            <a:ln w="9525">
              <a:noFill/>
              <a:miter lim="800000"/>
              <a:headEnd/>
              <a:tailEnd/>
            </a:ln>
          </p:spPr>
          <p:txBody>
            <a:bodyPr/>
            <a:lstStyle/>
            <a:p>
              <a:endParaRPr lang="th-TH"/>
            </a:p>
          </p:txBody>
        </p:sp>
        <p:sp>
          <p:nvSpPr>
            <p:cNvPr id="12333" name="Rectangle 42"/>
            <p:cNvSpPr>
              <a:spLocks noChangeArrowheads="1"/>
            </p:cNvSpPr>
            <p:nvPr/>
          </p:nvSpPr>
          <p:spPr bwMode="auto">
            <a:xfrm>
              <a:off x="207" y="1494"/>
              <a:ext cx="454" cy="118"/>
            </a:xfrm>
            <a:prstGeom prst="rect">
              <a:avLst/>
            </a:prstGeom>
            <a:noFill/>
            <a:ln w="9525">
              <a:noFill/>
              <a:miter lim="800000"/>
              <a:headEnd/>
              <a:tailEnd/>
            </a:ln>
          </p:spPr>
          <p:txBody>
            <a:bodyPr wrap="none" lIns="0" tIns="0" rIns="0" bIns="0">
              <a:spAutoFit/>
            </a:bodyPr>
            <a:lstStyle/>
            <a:p>
              <a:pPr eaLnBrk="0" hangingPunct="0"/>
              <a:r>
                <a:rPr lang="en-US" sz="2000" i="0">
                  <a:solidFill>
                    <a:srgbClr val="993300"/>
                  </a:solidFill>
                  <a:latin typeface="Arial Rounded MT Bold" pitchFamily="34" charset="0"/>
                </a:rPr>
                <a:t>&lt;1.4wt%C</a:t>
              </a:r>
              <a:endParaRPr lang="en-US" sz="2000" i="0">
                <a:latin typeface="Times" charset="0"/>
              </a:endParaRPr>
            </a:p>
          </p:txBody>
        </p:sp>
        <p:sp>
          <p:nvSpPr>
            <p:cNvPr id="12334" name="Rectangle 43"/>
            <p:cNvSpPr>
              <a:spLocks noChangeArrowheads="1"/>
            </p:cNvSpPr>
            <p:nvPr/>
          </p:nvSpPr>
          <p:spPr bwMode="auto">
            <a:xfrm>
              <a:off x="1220" y="1322"/>
              <a:ext cx="834" cy="193"/>
            </a:xfrm>
            <a:prstGeom prst="rect">
              <a:avLst/>
            </a:prstGeom>
            <a:solidFill>
              <a:srgbClr val="FFFFFF"/>
            </a:solidFill>
            <a:ln w="9525">
              <a:noFill/>
              <a:miter lim="800000"/>
              <a:headEnd/>
              <a:tailEnd/>
            </a:ln>
          </p:spPr>
          <p:txBody>
            <a:bodyPr/>
            <a:lstStyle/>
            <a:p>
              <a:endParaRPr lang="th-TH"/>
            </a:p>
          </p:txBody>
        </p:sp>
        <p:sp>
          <p:nvSpPr>
            <p:cNvPr id="12335" name="Rectangle 44"/>
            <p:cNvSpPr>
              <a:spLocks noChangeArrowheads="1"/>
            </p:cNvSpPr>
            <p:nvPr/>
          </p:nvSpPr>
          <p:spPr bwMode="auto">
            <a:xfrm>
              <a:off x="1220" y="1335"/>
              <a:ext cx="485" cy="118"/>
            </a:xfrm>
            <a:prstGeom prst="rect">
              <a:avLst/>
            </a:prstGeom>
            <a:noFill/>
            <a:ln w="9525">
              <a:noFill/>
              <a:miter lim="800000"/>
              <a:headEnd/>
              <a:tailEnd/>
            </a:ln>
          </p:spPr>
          <p:txBody>
            <a:bodyPr wrap="none" lIns="0" tIns="0" rIns="0" bIns="0">
              <a:spAutoFit/>
            </a:bodyPr>
            <a:lstStyle/>
            <a:p>
              <a:pPr eaLnBrk="0" hangingPunct="0"/>
              <a:r>
                <a:rPr lang="en-US" sz="2000" b="1" i="0">
                  <a:solidFill>
                    <a:srgbClr val="777777"/>
                  </a:solidFill>
                  <a:latin typeface="Arial Rounded MT Bold" pitchFamily="34" charset="0"/>
                </a:rPr>
                <a:t>Cast Irons</a:t>
              </a:r>
              <a:endParaRPr lang="en-US" sz="2000" b="1" i="0">
                <a:latin typeface="Times" charset="0"/>
              </a:endParaRPr>
            </a:p>
          </p:txBody>
        </p:sp>
        <p:sp>
          <p:nvSpPr>
            <p:cNvPr id="12336" name="Rectangle 45"/>
            <p:cNvSpPr>
              <a:spLocks noChangeArrowheads="1"/>
            </p:cNvSpPr>
            <p:nvPr/>
          </p:nvSpPr>
          <p:spPr bwMode="auto">
            <a:xfrm>
              <a:off x="1213" y="1501"/>
              <a:ext cx="868" cy="193"/>
            </a:xfrm>
            <a:prstGeom prst="rect">
              <a:avLst/>
            </a:prstGeom>
            <a:solidFill>
              <a:srgbClr val="FFFFFF"/>
            </a:solidFill>
            <a:ln w="9525">
              <a:noFill/>
              <a:miter lim="800000"/>
              <a:headEnd/>
              <a:tailEnd/>
            </a:ln>
          </p:spPr>
          <p:txBody>
            <a:bodyPr/>
            <a:lstStyle/>
            <a:p>
              <a:endParaRPr lang="th-TH"/>
            </a:p>
          </p:txBody>
        </p:sp>
        <p:sp>
          <p:nvSpPr>
            <p:cNvPr id="12337" name="Rectangle 46"/>
            <p:cNvSpPr>
              <a:spLocks noChangeArrowheads="1"/>
            </p:cNvSpPr>
            <p:nvPr/>
          </p:nvSpPr>
          <p:spPr bwMode="auto">
            <a:xfrm>
              <a:off x="1213" y="1515"/>
              <a:ext cx="226" cy="118"/>
            </a:xfrm>
            <a:prstGeom prst="rect">
              <a:avLst/>
            </a:prstGeom>
            <a:noFill/>
            <a:ln w="9525">
              <a:noFill/>
              <a:miter lim="800000"/>
              <a:headEnd/>
              <a:tailEnd/>
            </a:ln>
          </p:spPr>
          <p:txBody>
            <a:bodyPr wrap="none" lIns="0" tIns="0" rIns="0" bIns="0">
              <a:spAutoFit/>
            </a:bodyPr>
            <a:lstStyle/>
            <a:p>
              <a:pPr eaLnBrk="0" hangingPunct="0"/>
              <a:r>
                <a:rPr lang="en-US" sz="2000" i="0">
                  <a:solidFill>
                    <a:srgbClr val="777777"/>
                  </a:solidFill>
                  <a:latin typeface="Arial Rounded MT Bold" pitchFamily="34" charset="0"/>
                </a:rPr>
                <a:t>3-4.5</a:t>
              </a:r>
              <a:endParaRPr lang="en-US" sz="2000" i="0">
                <a:latin typeface="Times" charset="0"/>
              </a:endParaRPr>
            </a:p>
          </p:txBody>
        </p:sp>
        <p:sp>
          <p:nvSpPr>
            <p:cNvPr id="12338" name="Rectangle 47"/>
            <p:cNvSpPr>
              <a:spLocks noChangeArrowheads="1"/>
            </p:cNvSpPr>
            <p:nvPr/>
          </p:nvSpPr>
          <p:spPr bwMode="auto">
            <a:xfrm>
              <a:off x="1613" y="1515"/>
              <a:ext cx="259" cy="118"/>
            </a:xfrm>
            <a:prstGeom prst="rect">
              <a:avLst/>
            </a:prstGeom>
            <a:noFill/>
            <a:ln w="9525">
              <a:noFill/>
              <a:miter lim="800000"/>
              <a:headEnd/>
              <a:tailEnd/>
            </a:ln>
          </p:spPr>
          <p:txBody>
            <a:bodyPr wrap="none" lIns="0" tIns="0" rIns="0" bIns="0">
              <a:spAutoFit/>
            </a:bodyPr>
            <a:lstStyle/>
            <a:p>
              <a:pPr eaLnBrk="0" hangingPunct="0"/>
              <a:r>
                <a:rPr lang="en-US" sz="2000" i="0">
                  <a:solidFill>
                    <a:srgbClr val="777777"/>
                  </a:solidFill>
                  <a:latin typeface="Arial Rounded MT Bold" pitchFamily="34" charset="0"/>
                </a:rPr>
                <a:t>wt%C</a:t>
              </a:r>
              <a:endParaRPr lang="en-US" sz="2000" i="0">
                <a:latin typeface="Times" charset="0"/>
              </a:endParaRPr>
            </a:p>
          </p:txBody>
        </p:sp>
      </p:grpSp>
      <p:grpSp>
        <p:nvGrpSpPr>
          <p:cNvPr id="12295" name="Group 48"/>
          <p:cNvGrpSpPr>
            <a:grpSpLocks/>
          </p:cNvGrpSpPr>
          <p:nvPr/>
        </p:nvGrpSpPr>
        <p:grpSpPr bwMode="auto">
          <a:xfrm>
            <a:off x="381000" y="4495800"/>
            <a:ext cx="6781800" cy="1295400"/>
            <a:chOff x="240" y="1680"/>
            <a:chExt cx="5424" cy="2496"/>
          </a:xfrm>
        </p:grpSpPr>
        <p:sp>
          <p:nvSpPr>
            <p:cNvPr id="12296" name="Rectangle 49"/>
            <p:cNvSpPr>
              <a:spLocks noChangeArrowheads="1"/>
            </p:cNvSpPr>
            <p:nvPr/>
          </p:nvSpPr>
          <p:spPr bwMode="auto">
            <a:xfrm>
              <a:off x="240" y="1680"/>
              <a:ext cx="5424" cy="2496"/>
            </a:xfrm>
            <a:prstGeom prst="rect">
              <a:avLst/>
            </a:prstGeom>
            <a:solidFill>
              <a:srgbClr val="FFFFCC"/>
            </a:solidFill>
            <a:ln w="9525">
              <a:noFill/>
              <a:miter lim="800000"/>
              <a:headEnd/>
              <a:tailEnd/>
            </a:ln>
          </p:spPr>
          <p:txBody>
            <a:bodyPr wrap="none" anchor="ctr"/>
            <a:lstStyle/>
            <a:p>
              <a:endParaRPr lang="th-TH"/>
            </a:p>
          </p:txBody>
        </p:sp>
        <p:sp>
          <p:nvSpPr>
            <p:cNvPr id="12297" name="Text Box 50"/>
            <p:cNvSpPr txBox="1">
              <a:spLocks noChangeArrowheads="1"/>
            </p:cNvSpPr>
            <p:nvPr/>
          </p:nvSpPr>
          <p:spPr bwMode="auto">
            <a:xfrm>
              <a:off x="336" y="1777"/>
              <a:ext cx="5233" cy="1404"/>
            </a:xfrm>
            <a:prstGeom prst="rect">
              <a:avLst/>
            </a:prstGeom>
            <a:noFill/>
            <a:ln w="9525">
              <a:noFill/>
              <a:miter lim="800000"/>
              <a:headEnd/>
              <a:tailEnd/>
            </a:ln>
          </p:spPr>
          <p:txBody>
            <a:bodyPr lIns="91429" tIns="45714" rIns="91429" bIns="45714">
              <a:spAutoFit/>
            </a:bodyPr>
            <a:lstStyle/>
            <a:p>
              <a:pPr eaLnBrk="0" hangingPunct="0">
                <a:buFontTx/>
                <a:buChar char="•"/>
              </a:pPr>
              <a:r>
                <a:rPr lang="en-US" sz="2000" i="0">
                  <a:latin typeface="Times New Roman" pitchFamily="18" charset="0"/>
                </a:rPr>
                <a:t> </a:t>
              </a:r>
              <a:r>
                <a:rPr lang="en-US" sz="2400" b="1">
                  <a:latin typeface="Times New Roman" pitchFamily="18" charset="0"/>
                </a:rPr>
                <a:t>Ferrous alloys</a:t>
              </a:r>
              <a:r>
                <a:rPr lang="en-US" sz="2400" i="0">
                  <a:latin typeface="Times New Roman" pitchFamily="18" charset="0"/>
                </a:rPr>
                <a:t>: iron is the prime constituent</a:t>
              </a:r>
            </a:p>
            <a:p>
              <a:pPr eaLnBrk="0" hangingPunct="0"/>
              <a:r>
                <a:rPr lang="en-US" sz="2400" i="0">
                  <a:latin typeface="Times New Roman" pitchFamily="18" charset="0"/>
                </a:rPr>
                <a:t>-Alloys that are so brittle that forming by </a:t>
              </a:r>
            </a:p>
            <a:p>
              <a:pPr eaLnBrk="0" hangingPunct="0"/>
              <a:r>
                <a:rPr lang="en-US" sz="2400" i="0">
                  <a:latin typeface="Times New Roman" pitchFamily="18" charset="0"/>
                </a:rPr>
                <a:t>  deformation is not possible ordinary are </a:t>
              </a:r>
              <a:r>
                <a:rPr lang="en-US" sz="2400" b="1">
                  <a:latin typeface="Times New Roman" pitchFamily="18" charset="0"/>
                </a:rPr>
                <a:t>cast</a:t>
              </a:r>
            </a:p>
          </p:txBody>
        </p:sp>
      </p:grpSp>
    </p:spTree>
    <p:extLst>
      <p:ext uri="{BB962C8B-B14F-4D97-AF65-F5344CB8AC3E}">
        <p14:creationId xmlns:p14="http://schemas.microsoft.com/office/powerpoint/2010/main" val="2564519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429000"/>
            <a:ext cx="8229600" cy="1143000"/>
          </a:xfrm>
          <a:solidFill>
            <a:srgbClr val="FFFF00"/>
          </a:solidFill>
        </p:spPr>
        <p:txBody>
          <a:bodyPr/>
          <a:lstStyle/>
          <a:p>
            <a:pPr algn="r" eaLnBrk="1" hangingPunct="1"/>
            <a:r>
              <a:rPr lang="en-US" smtClean="0"/>
              <a:t>Steel</a:t>
            </a:r>
          </a:p>
        </p:txBody>
      </p:sp>
      <p:sp>
        <p:nvSpPr>
          <p:cNvPr id="27651" name="Rectangle 3"/>
          <p:cNvSpPr>
            <a:spLocks noGrp="1" noChangeArrowheads="1"/>
          </p:cNvSpPr>
          <p:nvPr>
            <p:ph type="body" sz="half" idx="1"/>
          </p:nvPr>
        </p:nvSpPr>
        <p:spPr>
          <a:xfrm>
            <a:off x="763588" y="2365375"/>
            <a:ext cx="3833812" cy="3719513"/>
          </a:xfrm>
        </p:spPr>
        <p:txBody>
          <a:bodyPr/>
          <a:lstStyle/>
          <a:p>
            <a:pPr eaLnBrk="1" hangingPunct="1"/>
            <a:r>
              <a:rPr lang="en-US" b="1" smtClean="0"/>
              <a:t>Designation</a:t>
            </a:r>
            <a:endParaRPr lang="en-US" smtClean="0"/>
          </a:p>
          <a:p>
            <a:pPr lvl="1" eaLnBrk="1" hangingPunct="1"/>
            <a:r>
              <a:rPr lang="en-US" b="1" smtClean="0"/>
              <a:t>Wrought Iron</a:t>
            </a:r>
          </a:p>
          <a:p>
            <a:pPr lvl="1" eaLnBrk="1" hangingPunct="1"/>
            <a:r>
              <a:rPr lang="en-US" b="1" smtClean="0"/>
              <a:t>Low Carbon</a:t>
            </a:r>
          </a:p>
          <a:p>
            <a:pPr lvl="1" eaLnBrk="1" hangingPunct="1"/>
            <a:r>
              <a:rPr lang="en-US" b="1" smtClean="0"/>
              <a:t>Medium Carbon </a:t>
            </a:r>
          </a:p>
          <a:p>
            <a:pPr lvl="1" eaLnBrk="1" hangingPunct="1"/>
            <a:r>
              <a:rPr lang="en-US" b="1" smtClean="0"/>
              <a:t>High Carbon</a:t>
            </a:r>
          </a:p>
          <a:p>
            <a:pPr lvl="1" eaLnBrk="1" hangingPunct="1"/>
            <a:r>
              <a:rPr lang="en-US" b="1" smtClean="0"/>
              <a:t>Very High Carbon</a:t>
            </a:r>
          </a:p>
          <a:p>
            <a:pPr lvl="1" eaLnBrk="1" hangingPunct="1"/>
            <a:r>
              <a:rPr lang="en-US" b="1" smtClean="0"/>
              <a:t>Gray Cast Iron</a:t>
            </a:r>
          </a:p>
        </p:txBody>
      </p:sp>
      <p:sp>
        <p:nvSpPr>
          <p:cNvPr id="27652" name="Rectangle 4"/>
          <p:cNvSpPr>
            <a:spLocks noGrp="1" noChangeArrowheads="1"/>
          </p:cNvSpPr>
          <p:nvPr>
            <p:ph type="body" sz="half" idx="2"/>
          </p:nvPr>
        </p:nvSpPr>
        <p:spPr>
          <a:xfrm>
            <a:off x="4445000" y="2365375"/>
            <a:ext cx="2913063" cy="3719513"/>
          </a:xfrm>
        </p:spPr>
        <p:txBody>
          <a:bodyPr/>
          <a:lstStyle/>
          <a:p>
            <a:pPr eaLnBrk="1" hangingPunct="1"/>
            <a:r>
              <a:rPr lang="en-US" b="1" smtClean="0"/>
              <a:t>% Carbon</a:t>
            </a:r>
            <a:endParaRPr lang="en-US" smtClean="0"/>
          </a:p>
          <a:p>
            <a:pPr lvl="1" eaLnBrk="1" hangingPunct="1"/>
            <a:r>
              <a:rPr lang="en-US" b="1" smtClean="0"/>
              <a:t>.02 - .03</a:t>
            </a:r>
          </a:p>
          <a:p>
            <a:pPr lvl="1" eaLnBrk="1" hangingPunct="1"/>
            <a:r>
              <a:rPr lang="en-US" b="1" smtClean="0"/>
              <a:t>.05 - .30</a:t>
            </a:r>
          </a:p>
          <a:p>
            <a:pPr lvl="1" eaLnBrk="1" hangingPunct="1"/>
            <a:r>
              <a:rPr lang="en-US" b="1" smtClean="0"/>
              <a:t>.30 - .45</a:t>
            </a:r>
          </a:p>
          <a:p>
            <a:pPr lvl="1" eaLnBrk="1" hangingPunct="1"/>
            <a:r>
              <a:rPr lang="en-US" b="1" smtClean="0"/>
              <a:t>.45 - .75</a:t>
            </a:r>
          </a:p>
          <a:p>
            <a:pPr lvl="1" eaLnBrk="1" hangingPunct="1"/>
            <a:r>
              <a:rPr lang="en-US" b="1" smtClean="0"/>
              <a:t>.75 - 1.00</a:t>
            </a:r>
          </a:p>
          <a:p>
            <a:pPr lvl="1" eaLnBrk="1" hangingPunct="1"/>
            <a:r>
              <a:rPr lang="en-US" b="1" smtClean="0"/>
              <a:t>1.7 - 4.5</a:t>
            </a:r>
          </a:p>
        </p:txBody>
      </p:sp>
      <p:sp>
        <p:nvSpPr>
          <p:cNvPr id="27653" name="Text Box 5"/>
          <p:cNvSpPr txBox="1">
            <a:spLocks noChangeArrowheads="1"/>
          </p:cNvSpPr>
          <p:nvPr/>
        </p:nvSpPr>
        <p:spPr bwMode="auto">
          <a:xfrm>
            <a:off x="533400" y="1219200"/>
            <a:ext cx="7939088" cy="1066800"/>
          </a:xfrm>
          <a:prstGeom prst="rect">
            <a:avLst/>
          </a:prstGeom>
          <a:noFill/>
          <a:ln w="9525">
            <a:noFill/>
            <a:miter lim="800000"/>
            <a:headEnd/>
            <a:tailEnd/>
          </a:ln>
        </p:spPr>
        <p:txBody>
          <a:bodyPr wrap="none">
            <a:spAutoFit/>
          </a:bodyPr>
          <a:lstStyle/>
          <a:p>
            <a:pPr eaLnBrk="0" hangingPunct="0"/>
            <a:r>
              <a:rPr lang="en-US" sz="3200" i="0">
                <a:latin typeface="Times New Roman" pitchFamily="18" charset="0"/>
              </a:rPr>
              <a:t>Iron with controlled amounts of carbon.  Steels </a:t>
            </a:r>
          </a:p>
          <a:p>
            <a:pPr eaLnBrk="0" hangingPunct="0"/>
            <a:r>
              <a:rPr lang="en-US" sz="3200" i="0">
                <a:latin typeface="Times New Roman" pitchFamily="18" charset="0"/>
              </a:rPr>
              <a:t>are classified by their carbon content.</a:t>
            </a:r>
          </a:p>
        </p:txBody>
      </p:sp>
      <p:sp>
        <p:nvSpPr>
          <p:cNvPr id="6" name="Text Box 5"/>
          <p:cNvSpPr txBox="1">
            <a:spLocks noChangeArrowheads="1"/>
          </p:cNvSpPr>
          <p:nvPr/>
        </p:nvSpPr>
        <p:spPr bwMode="auto">
          <a:xfrm>
            <a:off x="533400" y="304800"/>
            <a:ext cx="4495800" cy="584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defRPr/>
            </a:pPr>
            <a:r>
              <a:rPr lang="en-US" sz="3200" i="0" dirty="0">
                <a:solidFill>
                  <a:schemeClr val="tx1">
                    <a:lumMod val="75000"/>
                    <a:lumOff val="25000"/>
                  </a:schemeClr>
                </a:solidFill>
                <a:latin typeface="Times New Roman" pitchFamily="18" charset="0"/>
              </a:rPr>
              <a:t>Percent of carbon in Iron</a:t>
            </a:r>
          </a:p>
        </p:txBody>
      </p:sp>
    </p:spTree>
    <p:extLst>
      <p:ext uri="{BB962C8B-B14F-4D97-AF65-F5344CB8AC3E}">
        <p14:creationId xmlns:p14="http://schemas.microsoft.com/office/powerpoint/2010/main" val="2631378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8534400" cy="609600"/>
          </a:xfrm>
        </p:spPr>
        <p:txBody>
          <a:bodyPr/>
          <a:lstStyle/>
          <a:p>
            <a:pPr defTabSz="1019175" eaLnBrk="1" hangingPunct="1"/>
            <a:r>
              <a:rPr lang="en-US" b="1" smtClean="0"/>
              <a:t>Summary: Steels</a:t>
            </a:r>
          </a:p>
        </p:txBody>
      </p:sp>
      <p:sp>
        <p:nvSpPr>
          <p:cNvPr id="41987" name="Rectangle 3"/>
          <p:cNvSpPr>
            <a:spLocks noGrp="1" noChangeArrowheads="1"/>
          </p:cNvSpPr>
          <p:nvPr>
            <p:ph type="body" idx="1"/>
          </p:nvPr>
        </p:nvSpPr>
        <p:spPr>
          <a:xfrm>
            <a:off x="457200" y="914400"/>
            <a:ext cx="8382000" cy="5715000"/>
          </a:xfrm>
        </p:spPr>
        <p:txBody>
          <a:bodyPr/>
          <a:lstStyle/>
          <a:p>
            <a:pPr marL="382588" indent="-382588" algn="just" defTabSz="1019175" eaLnBrk="1" hangingPunct="1">
              <a:lnSpc>
                <a:spcPct val="90000"/>
              </a:lnSpc>
            </a:pPr>
            <a:r>
              <a:rPr lang="en-US" sz="2000" b="1" smtClean="0">
                <a:solidFill>
                  <a:schemeClr val="accent2"/>
                </a:solidFill>
                <a:cs typeface="Times New Roman" pitchFamily="18" charset="0"/>
              </a:rPr>
              <a:t>Low-Carbon Steels</a:t>
            </a:r>
          </a:p>
          <a:p>
            <a:pPr marL="382588" indent="-382588" algn="just" defTabSz="1019175" eaLnBrk="1" hangingPunct="1">
              <a:lnSpc>
                <a:spcPct val="90000"/>
              </a:lnSpc>
            </a:pPr>
            <a:r>
              <a:rPr lang="en-US" sz="2000" u="sng" smtClean="0">
                <a:solidFill>
                  <a:schemeClr val="accent2"/>
                </a:solidFill>
                <a:cs typeface="Times New Roman" pitchFamily="18" charset="0"/>
              </a:rPr>
              <a:t>Properties:</a:t>
            </a:r>
            <a:r>
              <a:rPr lang="en-US" sz="2000" smtClean="0">
                <a:solidFill>
                  <a:schemeClr val="accent2"/>
                </a:solidFill>
                <a:cs typeface="Times New Roman" pitchFamily="18" charset="0"/>
              </a:rPr>
              <a:t> nonresponsive to heat treatments;  relatively soft and weak;  machinable and weldable.</a:t>
            </a:r>
          </a:p>
          <a:p>
            <a:pPr marL="382588" indent="-382588" algn="just" defTabSz="1019175" eaLnBrk="1" hangingPunct="1">
              <a:lnSpc>
                <a:spcPct val="90000"/>
              </a:lnSpc>
            </a:pPr>
            <a:r>
              <a:rPr lang="en-US" sz="2000" u="sng" smtClean="0">
                <a:solidFill>
                  <a:schemeClr val="accent2"/>
                </a:solidFill>
                <a:cs typeface="Times New Roman" pitchFamily="18" charset="0"/>
              </a:rPr>
              <a:t>Typical applications:</a:t>
            </a:r>
            <a:r>
              <a:rPr lang="en-US" sz="2000" smtClean="0">
                <a:solidFill>
                  <a:schemeClr val="accent2"/>
                </a:solidFill>
                <a:cs typeface="Times New Roman" pitchFamily="18" charset="0"/>
              </a:rPr>
              <a:t>  automobile bodies, structural shapes, pipelines, buildings, bridges, and tin cans.</a:t>
            </a:r>
          </a:p>
          <a:p>
            <a:pPr marL="382588" indent="-382588" algn="just" defTabSz="1019175" eaLnBrk="1" hangingPunct="1">
              <a:lnSpc>
                <a:spcPct val="90000"/>
              </a:lnSpc>
            </a:pPr>
            <a:r>
              <a:rPr lang="en-US" sz="2000" b="1" smtClean="0">
                <a:solidFill>
                  <a:srgbClr val="008000"/>
                </a:solidFill>
                <a:cs typeface="Times New Roman" pitchFamily="18" charset="0"/>
              </a:rPr>
              <a:t>Medium-Carbon Steels</a:t>
            </a:r>
          </a:p>
          <a:p>
            <a:pPr marL="382588" indent="-382588" algn="just" defTabSz="1019175" eaLnBrk="1" hangingPunct="1">
              <a:lnSpc>
                <a:spcPct val="90000"/>
              </a:lnSpc>
            </a:pPr>
            <a:r>
              <a:rPr lang="en-US" sz="2000" u="sng" smtClean="0">
                <a:solidFill>
                  <a:srgbClr val="008000"/>
                </a:solidFill>
                <a:cs typeface="Times New Roman" pitchFamily="18" charset="0"/>
              </a:rPr>
              <a:t>Properties</a:t>
            </a:r>
            <a:r>
              <a:rPr lang="en-US" sz="2000" smtClean="0">
                <a:solidFill>
                  <a:srgbClr val="008000"/>
                </a:solidFill>
                <a:cs typeface="Times New Roman" pitchFamily="18" charset="0"/>
              </a:rPr>
              <a:t>:  heat treatable, relatively large combinations of mechanical characteristics.</a:t>
            </a:r>
          </a:p>
          <a:p>
            <a:pPr marL="382588" indent="-382588" algn="just" defTabSz="1019175" eaLnBrk="1" hangingPunct="1">
              <a:lnSpc>
                <a:spcPct val="90000"/>
              </a:lnSpc>
            </a:pPr>
            <a:r>
              <a:rPr lang="en-US" sz="2000" u="sng" smtClean="0">
                <a:solidFill>
                  <a:srgbClr val="008000"/>
                </a:solidFill>
                <a:cs typeface="Times New Roman" pitchFamily="18" charset="0"/>
              </a:rPr>
              <a:t>Typical applications</a:t>
            </a:r>
            <a:r>
              <a:rPr lang="en-US" sz="2000" smtClean="0">
                <a:solidFill>
                  <a:srgbClr val="008000"/>
                </a:solidFill>
                <a:cs typeface="Times New Roman" pitchFamily="18" charset="0"/>
              </a:rPr>
              <a:t>:  railway wheels and tracks, gears, crankshafts, and machine parts.</a:t>
            </a:r>
          </a:p>
          <a:p>
            <a:pPr marL="382588" indent="-382588" algn="just" defTabSz="1019175" eaLnBrk="1" hangingPunct="1">
              <a:lnSpc>
                <a:spcPct val="90000"/>
              </a:lnSpc>
            </a:pPr>
            <a:r>
              <a:rPr lang="en-US" sz="2000" b="1" smtClean="0">
                <a:cs typeface="Times New Roman" pitchFamily="18" charset="0"/>
              </a:rPr>
              <a:t>High-Carbon Steels</a:t>
            </a:r>
          </a:p>
          <a:p>
            <a:pPr marL="382588" indent="-382588" algn="just" defTabSz="1019175" eaLnBrk="1" hangingPunct="1">
              <a:lnSpc>
                <a:spcPct val="90000"/>
              </a:lnSpc>
            </a:pPr>
            <a:r>
              <a:rPr lang="en-US" sz="2000" u="sng" smtClean="0">
                <a:cs typeface="Times New Roman" pitchFamily="18" charset="0"/>
              </a:rPr>
              <a:t>Properties</a:t>
            </a:r>
            <a:r>
              <a:rPr lang="en-US" sz="2000" smtClean="0">
                <a:cs typeface="Times New Roman" pitchFamily="18" charset="0"/>
              </a:rPr>
              <a:t>:  hard, strong, and relatively brittle.</a:t>
            </a:r>
          </a:p>
          <a:p>
            <a:pPr marL="382588" indent="-382588" algn="just" defTabSz="1019175" eaLnBrk="1" hangingPunct="1">
              <a:lnSpc>
                <a:spcPct val="90000"/>
              </a:lnSpc>
            </a:pPr>
            <a:r>
              <a:rPr lang="en-US" sz="2000" u="sng" smtClean="0">
                <a:cs typeface="Times New Roman" pitchFamily="18" charset="0"/>
              </a:rPr>
              <a:t>Typical applications</a:t>
            </a:r>
            <a:r>
              <a:rPr lang="en-US" sz="2000" smtClean="0">
                <a:cs typeface="Times New Roman" pitchFamily="18" charset="0"/>
              </a:rPr>
              <a:t>:  chisels, hammers, knives, and hacksaw blades.</a:t>
            </a:r>
          </a:p>
          <a:p>
            <a:pPr marL="382588" indent="-382588" algn="just" defTabSz="1019175" eaLnBrk="1" hangingPunct="1">
              <a:lnSpc>
                <a:spcPct val="90000"/>
              </a:lnSpc>
            </a:pPr>
            <a:r>
              <a:rPr lang="en-US" sz="2000" b="1" smtClean="0">
                <a:solidFill>
                  <a:srgbClr val="3366FF"/>
                </a:solidFill>
                <a:cs typeface="Times New Roman" pitchFamily="18" charset="0"/>
              </a:rPr>
              <a:t>High-Alloy Steels</a:t>
            </a:r>
            <a:r>
              <a:rPr lang="en-US" sz="2000" smtClean="0">
                <a:solidFill>
                  <a:srgbClr val="3366FF"/>
                </a:solidFill>
                <a:cs typeface="Times New Roman" pitchFamily="18" charset="0"/>
              </a:rPr>
              <a:t> (Stainless and Tool)</a:t>
            </a:r>
          </a:p>
          <a:p>
            <a:pPr marL="382588" indent="-382588" algn="just" defTabSz="1019175" eaLnBrk="1" hangingPunct="1">
              <a:lnSpc>
                <a:spcPct val="90000"/>
              </a:lnSpc>
            </a:pPr>
            <a:r>
              <a:rPr lang="en-US" sz="2000" u="sng" smtClean="0">
                <a:solidFill>
                  <a:srgbClr val="3366FF"/>
                </a:solidFill>
                <a:cs typeface="Times New Roman" pitchFamily="18" charset="0"/>
              </a:rPr>
              <a:t>Properties</a:t>
            </a:r>
            <a:r>
              <a:rPr lang="en-US" sz="2000" smtClean="0">
                <a:solidFill>
                  <a:srgbClr val="3366FF"/>
                </a:solidFill>
                <a:cs typeface="Times New Roman" pitchFamily="18" charset="0"/>
              </a:rPr>
              <a:t>:  hard and wear resistant;  resistant to corrosion in a large variety of environments.</a:t>
            </a:r>
          </a:p>
          <a:p>
            <a:pPr marL="382588" indent="-382588" algn="just" defTabSz="1019175" eaLnBrk="1" hangingPunct="1">
              <a:lnSpc>
                <a:spcPct val="90000"/>
              </a:lnSpc>
            </a:pPr>
            <a:r>
              <a:rPr lang="en-US" sz="2000" u="sng" smtClean="0">
                <a:solidFill>
                  <a:srgbClr val="3366FF"/>
                </a:solidFill>
                <a:cs typeface="Times New Roman" pitchFamily="18" charset="0"/>
              </a:rPr>
              <a:t>Typical applications</a:t>
            </a:r>
            <a:r>
              <a:rPr lang="en-US" sz="2000" smtClean="0">
                <a:solidFill>
                  <a:srgbClr val="3366FF"/>
                </a:solidFill>
                <a:cs typeface="Times New Roman" pitchFamily="18" charset="0"/>
              </a:rPr>
              <a:t>:  cutting tools, drills, cutlery, food processing, and surgical tools.</a:t>
            </a:r>
            <a:endParaRPr lang="en-US" sz="2000" smtClean="0">
              <a:solidFill>
                <a:srgbClr val="3366FF"/>
              </a:solidFill>
            </a:endParaRPr>
          </a:p>
        </p:txBody>
      </p:sp>
    </p:spTree>
    <p:extLst>
      <p:ext uri="{BB962C8B-B14F-4D97-AF65-F5344CB8AC3E}">
        <p14:creationId xmlns:p14="http://schemas.microsoft.com/office/powerpoint/2010/main" val="2708291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th-TH" sz="4000" b="1" smtClean="0"/>
              <a:t>Standards Designation Equivalent of Tool Steels ---</a:t>
            </a:r>
            <a:r>
              <a:rPr lang="th-TH" sz="4000" smtClean="0"/>
              <a:t> </a:t>
            </a:r>
          </a:p>
        </p:txBody>
      </p:sp>
      <p:graphicFrame>
        <p:nvGraphicFramePr>
          <p:cNvPr id="5180" name="Group 60"/>
          <p:cNvGraphicFramePr>
            <a:graphicFrameLocks noGrp="1"/>
          </p:cNvGraphicFramePr>
          <p:nvPr/>
        </p:nvGraphicFramePr>
        <p:xfrm>
          <a:off x="1828800" y="1828800"/>
          <a:ext cx="5675313" cy="4418156"/>
        </p:xfrm>
        <a:graphic>
          <a:graphicData uri="http://schemas.openxmlformats.org/drawingml/2006/table">
            <a:tbl>
              <a:tblPr/>
              <a:tblGrid>
                <a:gridCol w="768350"/>
                <a:gridCol w="4906963"/>
              </a:tblGrid>
              <a:tr h="395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rgbClr val="FF0000"/>
                          </a:solidFill>
                          <a:effectLst/>
                          <a:latin typeface="Arial" pitchFamily="34" charset="0"/>
                          <a:cs typeface="Angsana New" pitchFamily="18" charset="-34"/>
                        </a:rPr>
                        <a:t>AISI</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American Iron &amp; Steel Institute</a:t>
                      </a:r>
                    </a:p>
                  </a:txBody>
                  <a:tcPr marT="45704" marB="45704" anchor="ctr" horzOverflow="overflow">
                    <a:lnL>
                      <a:noFill/>
                    </a:lnL>
                    <a:lnR cap="flat">
                      <a:noFill/>
                    </a:lnR>
                    <a:lnT cap="flat">
                      <a:noFill/>
                    </a:lnT>
                    <a:lnB>
                      <a:noFill/>
                    </a:lnB>
                    <a:lnTlToBr>
                      <a:noFill/>
                    </a:lnTlToBr>
                    <a:lnBlToTr>
                      <a:noFill/>
                    </a:lnBlToTr>
                    <a:noFill/>
                  </a:tcPr>
                </a:tc>
              </a:tr>
              <a:tr h="3657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marT="45704" marB="45704" anchor="ctr" horzOverflow="overflow">
                    <a:lnL cap="flat">
                      <a:noFill/>
                    </a:lnL>
                    <a:lnR cap="flat">
                      <a:noFill/>
                    </a:lnR>
                    <a:lnT>
                      <a:noFill/>
                    </a:lnT>
                    <a:lnB>
                      <a:noFill/>
                    </a:lnB>
                    <a:lnTlToBr>
                      <a:noFill/>
                    </a:lnTlToBr>
                    <a:lnBlToTr>
                      <a:noFill/>
                    </a:lnBlToTr>
                    <a:solidFill>
                      <a:srgbClr val="C0C0C0"/>
                    </a:solidFill>
                  </a:tcPr>
                </a:tc>
                <a:tc hMerge="1">
                  <a:txBody>
                    <a:bodyPr/>
                    <a:lstStyle/>
                    <a:p>
                      <a:endParaRPr lang="en-US"/>
                    </a:p>
                  </a:txBody>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rgbClr val="FF0000"/>
                          </a:solidFill>
                          <a:effectLst/>
                          <a:latin typeface="Arial" pitchFamily="34" charset="0"/>
                          <a:cs typeface="Angsana New" pitchFamily="18" charset="-34"/>
                        </a:rPr>
                        <a:t>JIS</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Japanese Industrial Standards</a:t>
                      </a:r>
                    </a:p>
                  </a:txBody>
                  <a:tcPr marT="45704" marB="45704" anchor="ctr" horzOverflow="overflow">
                    <a:lnL>
                      <a:noFill/>
                    </a:lnL>
                    <a:lnR cap="flat">
                      <a:noFill/>
                    </a:lnR>
                    <a:lnT>
                      <a:noFill/>
                    </a:lnT>
                    <a:lnB>
                      <a:noFill/>
                    </a:lnB>
                    <a:lnTlToBr>
                      <a:noFill/>
                    </a:lnTlToBr>
                    <a:lnBlToTr>
                      <a:noFill/>
                    </a:lnBlToTr>
                    <a:noFill/>
                  </a:tcPr>
                </a:tc>
              </a:tr>
              <a:tr h="3657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marT="45704" marB="45704" anchor="ctr" horzOverflow="overflow">
                    <a:lnL cap="flat">
                      <a:noFill/>
                    </a:lnL>
                    <a:lnR cap="flat">
                      <a:noFill/>
                    </a:lnR>
                    <a:lnT>
                      <a:noFill/>
                    </a:lnT>
                    <a:lnB>
                      <a:noFill/>
                    </a:lnB>
                    <a:lnTlToBr>
                      <a:noFill/>
                    </a:lnTlToBr>
                    <a:lnBlToTr>
                      <a:noFill/>
                    </a:lnBlToTr>
                    <a:solidFill>
                      <a:srgbClr val="C0C0C0"/>
                    </a:solidFill>
                  </a:tcPr>
                </a:tc>
                <a:tc hMerge="1">
                  <a:txBody>
                    <a:bodyPr/>
                    <a:lstStyle/>
                    <a:p>
                      <a:endParaRPr lang="en-US"/>
                    </a:p>
                  </a:txBody>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rgbClr val="FF0000"/>
                          </a:solidFill>
                          <a:effectLst/>
                          <a:latin typeface="Arial" pitchFamily="34" charset="0"/>
                          <a:cs typeface="Angsana New" pitchFamily="18" charset="-34"/>
                        </a:rPr>
                        <a:t>DIN</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Deutsches Institut für Normung</a:t>
                      </a:r>
                    </a:p>
                  </a:txBody>
                  <a:tcPr marT="45704" marB="45704" anchor="ctr" horzOverflow="overflow">
                    <a:lnL>
                      <a:noFill/>
                    </a:lnL>
                    <a:lnR cap="flat">
                      <a:noFill/>
                    </a:lnR>
                    <a:lnT>
                      <a:noFill/>
                    </a:lnT>
                    <a:lnB>
                      <a:noFill/>
                    </a:lnB>
                    <a:lnTlToBr>
                      <a:noFill/>
                    </a:lnTlToBr>
                    <a:lnBlToTr>
                      <a:noFill/>
                    </a:lnBlToTr>
                    <a:noFill/>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(German Standards Institute)</a:t>
                      </a:r>
                    </a:p>
                  </a:txBody>
                  <a:tcPr marT="45704" marB="45704" anchor="ctr" horzOverflow="overflow">
                    <a:lnL>
                      <a:noFill/>
                    </a:lnL>
                    <a:lnR cap="flat">
                      <a:noFill/>
                    </a:lnR>
                    <a:lnT>
                      <a:noFill/>
                    </a:lnT>
                    <a:lnB>
                      <a:noFill/>
                    </a:lnB>
                    <a:lnTlToBr>
                      <a:noFill/>
                    </a:lnTlToBr>
                    <a:lnBlToTr>
                      <a:noFill/>
                    </a:lnBlToTr>
                    <a:noFill/>
                  </a:tcPr>
                </a:tc>
              </a:tr>
              <a:tr h="3657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marT="45704" marB="45704" anchor="ctr" horzOverflow="overflow">
                    <a:lnL cap="flat">
                      <a:noFill/>
                    </a:lnL>
                    <a:lnR cap="flat">
                      <a:noFill/>
                    </a:lnR>
                    <a:lnT>
                      <a:noFill/>
                    </a:lnT>
                    <a:lnB>
                      <a:noFill/>
                    </a:lnB>
                    <a:lnTlToBr>
                      <a:noFill/>
                    </a:lnTlToBr>
                    <a:lnBlToTr>
                      <a:noFill/>
                    </a:lnBlToTr>
                    <a:solidFill>
                      <a:srgbClr val="C0C0C0"/>
                    </a:solidFill>
                  </a:tcPr>
                </a:tc>
                <a:tc hMerge="1">
                  <a:txBody>
                    <a:bodyPr/>
                    <a:lstStyle/>
                    <a:p>
                      <a:endParaRPr lang="en-US"/>
                    </a:p>
                  </a:txBody>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rgbClr val="FF0000"/>
                          </a:solidFill>
                          <a:effectLst/>
                          <a:latin typeface="Arial" pitchFamily="34" charset="0"/>
                          <a:cs typeface="Angsana New" pitchFamily="18" charset="-34"/>
                        </a:rPr>
                        <a:t>SS</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Svensk Standard</a:t>
                      </a:r>
                    </a:p>
                  </a:txBody>
                  <a:tcPr marT="45704" marB="45704" anchor="ctr" horzOverflow="overflow">
                    <a:lnL>
                      <a:noFill/>
                    </a:lnL>
                    <a:lnR cap="flat">
                      <a:noFill/>
                    </a:lnR>
                    <a:lnT>
                      <a:noFill/>
                    </a:lnT>
                    <a:lnB>
                      <a:noFill/>
                    </a:lnB>
                    <a:lnTlToBr>
                      <a:noFill/>
                    </a:lnTlToBr>
                    <a:lnBlToTr>
                      <a:noFill/>
                    </a:lnBlToTr>
                    <a:noFill/>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(Swedish Standard)</a:t>
                      </a:r>
                    </a:p>
                  </a:txBody>
                  <a:tcPr marT="45704" marB="45704" anchor="ctr" horzOverflow="overflow">
                    <a:lnL>
                      <a:noFill/>
                    </a:lnL>
                    <a:lnR cap="flat">
                      <a:noFill/>
                    </a:lnR>
                    <a:lnT>
                      <a:noFill/>
                    </a:lnT>
                    <a:lnB>
                      <a:noFill/>
                    </a:lnB>
                    <a:lnTlToBr>
                      <a:noFill/>
                    </a:lnTlToBr>
                    <a:lnBlToTr>
                      <a:noFill/>
                    </a:lnBlToTr>
                    <a:noFill/>
                  </a:tcPr>
                </a:tc>
              </a:tr>
              <a:tr h="3657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marT="45704" marB="45704" anchor="ctr" horzOverflow="overflow">
                    <a:lnL cap="flat">
                      <a:noFill/>
                    </a:lnL>
                    <a:lnR cap="flat">
                      <a:noFill/>
                    </a:lnR>
                    <a:lnT>
                      <a:noFill/>
                    </a:lnT>
                    <a:lnB>
                      <a:noFill/>
                    </a:lnB>
                    <a:lnTlToBr>
                      <a:noFill/>
                    </a:lnTlToBr>
                    <a:lnBlToTr>
                      <a:noFill/>
                    </a:lnBlToTr>
                    <a:solidFill>
                      <a:srgbClr val="C0C0C0"/>
                    </a:solidFill>
                  </a:tcPr>
                </a:tc>
                <a:tc hMerge="1">
                  <a:txBody>
                    <a:bodyPr/>
                    <a:lstStyle/>
                    <a:p>
                      <a:endParaRPr lang="en-US"/>
                    </a:p>
                  </a:txBody>
                  <a:tcPr/>
                </a:tc>
              </a:tr>
              <a:tr h="365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rgbClr val="FF0000"/>
                          </a:solidFill>
                          <a:effectLst/>
                          <a:latin typeface="Arial" pitchFamily="34" charset="0"/>
                          <a:cs typeface="Angsana New" pitchFamily="18" charset="-34"/>
                        </a:rPr>
                        <a:t>BS</a:t>
                      </a:r>
                      <a:endParaRPr kumimoji="0" lang="th-TH" sz="1800" b="0" i="0" u="none" strike="noStrike" cap="none" normalizeH="0" baseline="0" smtClean="0">
                        <a:ln>
                          <a:noFill/>
                        </a:ln>
                        <a:solidFill>
                          <a:schemeClr val="tx1"/>
                        </a:solidFill>
                        <a:effectLst/>
                        <a:latin typeface="Arial" pitchFamily="34" charset="0"/>
                        <a:cs typeface="Angsana New" pitchFamily="18" charset="-34"/>
                      </a:endParaRPr>
                    </a:p>
                  </a:txBody>
                  <a:tcPr marT="45704" marB="4570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British Standards</a:t>
                      </a:r>
                    </a:p>
                  </a:txBody>
                  <a:tcPr marT="45704" marB="45704" anchor="ctr" horzOverflow="overflow">
                    <a:lnL>
                      <a:noFill/>
                    </a:lnL>
                    <a:lnR cap="flat">
                      <a:noFill/>
                    </a:lnR>
                    <a:lnT>
                      <a:noFill/>
                    </a:lnT>
                    <a:lnB>
                      <a:noFill/>
                    </a:lnB>
                    <a:lnTlToBr>
                      <a:noFill/>
                    </a:lnTlToBr>
                    <a:lnBlToTr>
                      <a:noFill/>
                    </a:lnBlToTr>
                    <a:noFill/>
                  </a:tcPr>
                </a:tc>
              </a:tr>
              <a:tr h="3657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marT="45704" marB="45704" anchor="ctr" horzOverflow="overflow">
                    <a:lnL cap="flat">
                      <a:noFill/>
                    </a:lnL>
                    <a:lnR cap="flat">
                      <a:noFill/>
                    </a:lnR>
                    <a:lnT>
                      <a:noFill/>
                    </a:lnT>
                    <a:lnB cap="flat">
                      <a:noFill/>
                    </a:lnB>
                    <a:lnTlToBr>
                      <a:noFill/>
                    </a:lnTlToBr>
                    <a:lnBlToTr>
                      <a:noFill/>
                    </a:lnBlToTr>
                    <a:solidFill>
                      <a:srgbClr val="C0C0C0"/>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260444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en-US" smtClean="0"/>
          </a:p>
        </p:txBody>
      </p:sp>
      <p:pic>
        <p:nvPicPr>
          <p:cNvPr id="5123" name="Picture 4"/>
          <p:cNvPicPr>
            <a:picLocks noGrp="1" noChangeAspect="1" noChangeArrowheads="1"/>
          </p:cNvPicPr>
          <p:nvPr>
            <p:ph idx="1"/>
          </p:nvPr>
        </p:nvPicPr>
        <p:blipFill>
          <a:blip r:embed="rId2" cstate="print"/>
          <a:srcRect/>
          <a:stretch>
            <a:fillRect/>
          </a:stretch>
        </p:blipFill>
        <p:spPr>
          <a:xfrm>
            <a:off x="0" y="152400"/>
            <a:ext cx="9144000" cy="5691188"/>
          </a:xfrm>
          <a:noFill/>
        </p:spPr>
      </p:pic>
    </p:spTree>
    <p:extLst>
      <p:ext uri="{BB962C8B-B14F-4D97-AF65-F5344CB8AC3E}">
        <p14:creationId xmlns:p14="http://schemas.microsoft.com/office/powerpoint/2010/main" val="4140830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1"/>
          <p:cNvSpPr>
            <a:spLocks noGrp="1" noChangeArrowheads="1"/>
          </p:cNvSpPr>
          <p:nvPr>
            <p:ph type="title"/>
          </p:nvPr>
        </p:nvSpPr>
        <p:spPr/>
        <p:txBody>
          <a:bodyPr/>
          <a:lstStyle/>
          <a:p>
            <a:pPr eaLnBrk="1" hangingPunct="1"/>
            <a:endParaRPr lang="en-US" smtClean="0"/>
          </a:p>
        </p:txBody>
      </p:sp>
      <p:graphicFrame>
        <p:nvGraphicFramePr>
          <p:cNvPr id="63663" name="Group 175"/>
          <p:cNvGraphicFramePr>
            <a:graphicFrameLocks noGrp="1"/>
          </p:cNvGraphicFramePr>
          <p:nvPr>
            <p:ph idx="1"/>
          </p:nvPr>
        </p:nvGraphicFramePr>
        <p:xfrm>
          <a:off x="685800" y="381000"/>
          <a:ext cx="8001000" cy="5638804"/>
        </p:xfrm>
        <a:graphic>
          <a:graphicData uri="http://schemas.openxmlformats.org/drawingml/2006/table">
            <a:tbl>
              <a:tblPr/>
              <a:tblGrid>
                <a:gridCol w="1292225"/>
                <a:gridCol w="1506538"/>
                <a:gridCol w="1503362"/>
                <a:gridCol w="1109663"/>
                <a:gridCol w="1162050"/>
                <a:gridCol w="1427162"/>
              </a:tblGrid>
              <a:tr h="681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ngsana New" pitchFamily="18" charset="-34"/>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DAIDO</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BRAND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JIS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AISI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r>
              <a:tr h="388938">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Cold Work</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Tool Steels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YK30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SKS93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873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YK4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W1/W2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1.154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C100W1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889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G0A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SKS3mod.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889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810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SKD11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1.2379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X165CrMoV12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794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SKD11mod.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810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Hot Work</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Tool Steels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DHA1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SKD61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H13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1.2344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X40CrMoV51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810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DH2F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SKD61mod.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810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GFA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 SKT4mod.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L6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1.2714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1" i="0" u="none" strike="noStrike" cap="none" normalizeH="0" baseline="0" smtClean="0">
                          <a:ln>
                            <a:noFill/>
                          </a:ln>
                          <a:solidFill>
                            <a:schemeClr val="tx1"/>
                          </a:solidFill>
                          <a:effectLst/>
                          <a:latin typeface="Arial" pitchFamily="34" charset="0"/>
                          <a:cs typeface="Angsana New" pitchFamily="18" charset="-34"/>
                        </a:rPr>
                        <a:t>55CrNiMoV6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Tree>
    <p:extLst>
      <p:ext uri="{BB962C8B-B14F-4D97-AF65-F5344CB8AC3E}">
        <p14:creationId xmlns:p14="http://schemas.microsoft.com/office/powerpoint/2010/main" val="285238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a:lstStyle/>
          <a:p>
            <a:pPr eaLnBrk="1" hangingPunct="1"/>
            <a:endParaRPr lang="en-US" altLang="en-US" smtClean="0"/>
          </a:p>
        </p:txBody>
      </p:sp>
      <p:graphicFrame>
        <p:nvGraphicFramePr>
          <p:cNvPr id="3074" name="Object 3"/>
          <p:cNvGraphicFramePr>
            <a:graphicFrameLocks noChangeAspect="1"/>
          </p:cNvGraphicFramePr>
          <p:nvPr>
            <p:ph idx="1"/>
          </p:nvPr>
        </p:nvGraphicFramePr>
        <p:xfrm>
          <a:off x="228600" y="533400"/>
          <a:ext cx="8915400" cy="4676775"/>
        </p:xfrm>
        <a:graphic>
          <a:graphicData uri="http://schemas.openxmlformats.org/presentationml/2006/ole">
            <mc:AlternateContent xmlns:mc="http://schemas.openxmlformats.org/markup-compatibility/2006">
              <mc:Choice xmlns:v="urn:schemas-microsoft-com:vml" Requires="v">
                <p:oleObj spid="_x0000_s3081" name="Bitmap Image" r:id="rId3" imgW="5266667" imgH="2762636" progId="Paint.Picture">
                  <p:embed/>
                </p:oleObj>
              </mc:Choice>
              <mc:Fallback>
                <p:oleObj name="Bitmap Image" r:id="rId3" imgW="5266667" imgH="276263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8915400" cy="467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031" name="Group 615"/>
          <p:cNvGraphicFramePr>
            <a:graphicFrameLocks noGrp="1"/>
          </p:cNvGraphicFramePr>
          <p:nvPr>
            <p:ph idx="1"/>
          </p:nvPr>
        </p:nvGraphicFramePr>
        <p:xfrm>
          <a:off x="457200" y="381000"/>
          <a:ext cx="7235825" cy="5761036"/>
        </p:xfrm>
        <a:graphic>
          <a:graphicData uri="http://schemas.openxmlformats.org/drawingml/2006/table">
            <a:tbl>
              <a:tblPr/>
              <a:tblGrid>
                <a:gridCol w="1168400"/>
                <a:gridCol w="1362075"/>
                <a:gridCol w="1360488"/>
                <a:gridCol w="1003300"/>
                <a:gridCol w="1050925"/>
                <a:gridCol w="1290637"/>
              </a:tblGrid>
              <a:tr h="914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ngsana New" pitchFamily="18" charset="-34"/>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DAIDO</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BRAND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JIS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AISI</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DIN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r>
              <a:tr h="36578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High Speed</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Tool Steels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MH51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SKH51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M2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1.3343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S6-5-2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097341">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MH85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65780">
                <a:tc row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Plastic Mold</a:t>
                      </a:r>
                      <a:br>
                        <a:rPr kumimoji="0" lang="th-TH" sz="1800" b="0" i="0" u="none" strike="noStrike" cap="none" normalizeH="0" baseline="0" smtClean="0">
                          <a:ln>
                            <a:noFill/>
                          </a:ln>
                          <a:solidFill>
                            <a:schemeClr val="tx1"/>
                          </a:solidFill>
                          <a:effectLst/>
                          <a:latin typeface="Arial" pitchFamily="34" charset="0"/>
                          <a:cs typeface="Angsana New" pitchFamily="18" charset="-34"/>
                        </a:rPr>
                      </a:br>
                      <a:r>
                        <a:rPr kumimoji="0" lang="th-TH" sz="1800" b="0" i="0" u="none" strike="noStrike" cap="none" normalizeH="0" baseline="0" smtClean="0">
                          <a:ln>
                            <a:noFill/>
                          </a:ln>
                          <a:solidFill>
                            <a:schemeClr val="tx1"/>
                          </a:solidFill>
                          <a:effectLst/>
                          <a:latin typeface="Arial" pitchFamily="34" charset="0"/>
                          <a:cs typeface="Angsana New" pitchFamily="18" charset="-34"/>
                        </a:rPr>
                        <a:t>Steels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PXZ</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4011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PX4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p20mod.</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4011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PX5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p20mod.</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6578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NAK55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6578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NAK80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64011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S-STAR</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SUS420J2mod.</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420mod.</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1.4034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X40Cr13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36578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G-STAR</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A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Tree>
    <p:extLst>
      <p:ext uri="{BB962C8B-B14F-4D97-AF65-F5344CB8AC3E}">
        <p14:creationId xmlns:p14="http://schemas.microsoft.com/office/powerpoint/2010/main" val="64964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919" name="Group 359"/>
          <p:cNvGraphicFramePr>
            <a:graphicFrameLocks noGrp="1"/>
          </p:cNvGraphicFramePr>
          <p:nvPr>
            <p:ph idx="1"/>
          </p:nvPr>
        </p:nvGraphicFramePr>
        <p:xfrm>
          <a:off x="228600" y="185738"/>
          <a:ext cx="8534400" cy="6000752"/>
        </p:xfrm>
        <a:graphic>
          <a:graphicData uri="http://schemas.openxmlformats.org/drawingml/2006/table">
            <a:tbl>
              <a:tblPr/>
              <a:tblGrid>
                <a:gridCol w="3149600"/>
                <a:gridCol w="1590675"/>
                <a:gridCol w="1878013"/>
                <a:gridCol w="1916112"/>
              </a:tblGrid>
              <a:tr h="409575">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2000" b="0" i="0" u="none" strike="noStrike" cap="none" normalizeH="0" baseline="0" smtClean="0">
                          <a:ln>
                            <a:noFill/>
                          </a:ln>
                          <a:solidFill>
                            <a:schemeClr val="tx1"/>
                          </a:solidFill>
                          <a:effectLst/>
                          <a:latin typeface="Arial" pitchFamily="34" charset="0"/>
                          <a:cs typeface="Angsana New" pitchFamily="18" charset="-34"/>
                        </a:rPr>
                        <a:t>Usual</a:t>
                      </a:r>
                      <a:br>
                        <a:rPr kumimoji="0" lang="th-TH" sz="2000" b="0" i="0" u="none" strike="noStrike" cap="none" normalizeH="0" baseline="0" smtClean="0">
                          <a:ln>
                            <a:noFill/>
                          </a:ln>
                          <a:solidFill>
                            <a:schemeClr val="tx1"/>
                          </a:solidFill>
                          <a:effectLst/>
                          <a:latin typeface="Arial" pitchFamily="34" charset="0"/>
                          <a:cs typeface="Angsana New" pitchFamily="18" charset="-34"/>
                        </a:rPr>
                      </a:br>
                      <a:r>
                        <a:rPr kumimoji="0" lang="th-TH" sz="2000" b="0" i="0" u="none" strike="noStrike" cap="none" normalizeH="0" baseline="0" smtClean="0">
                          <a:ln>
                            <a:noFill/>
                          </a:ln>
                          <a:solidFill>
                            <a:schemeClr val="tx1"/>
                          </a:solidFill>
                          <a:effectLst/>
                          <a:latin typeface="Arial" pitchFamily="34" charset="0"/>
                          <a:cs typeface="Angsana New" pitchFamily="18" charset="-34"/>
                        </a:rPr>
                        <a:t>Hardness</a:t>
                      </a:r>
                      <a:br>
                        <a:rPr kumimoji="0" lang="th-TH" sz="2000" b="0" i="0" u="none" strike="noStrike" cap="none" normalizeH="0" baseline="0" smtClean="0">
                          <a:ln>
                            <a:noFill/>
                          </a:ln>
                          <a:solidFill>
                            <a:schemeClr val="tx1"/>
                          </a:solidFill>
                          <a:effectLst/>
                          <a:latin typeface="Arial" pitchFamily="34" charset="0"/>
                          <a:cs typeface="Angsana New" pitchFamily="18" charset="-34"/>
                        </a:rPr>
                      </a:br>
                      <a:r>
                        <a:rPr kumimoji="0" lang="th-TH" sz="2000" b="0" i="0" u="none" strike="noStrike" cap="none" normalizeH="0" baseline="0" smtClean="0">
                          <a:ln>
                            <a:noFill/>
                          </a:ln>
                          <a:solidFill>
                            <a:schemeClr val="tx1"/>
                          </a:solidFill>
                          <a:effectLst/>
                          <a:latin typeface="Arial" pitchFamily="34" charset="0"/>
                          <a:cs typeface="Angsana New" pitchFamily="18" charset="-34"/>
                        </a:rPr>
                        <a:t>HRC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Recommended DAIDO BRAND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hMerge="1">
                  <a:txBody>
                    <a:bodyPr/>
                    <a:lstStyle/>
                    <a:p>
                      <a:endParaRPr lang="en-US"/>
                    </a:p>
                  </a:txBody>
                  <a:tcPr/>
                </a:tc>
              </a:tr>
              <a:tr h="409575">
                <a:tc vMerge="1">
                  <a:txBody>
                    <a:bodyPr/>
                    <a:lstStyle/>
                    <a:p>
                      <a:endParaRPr lang="en-US"/>
                    </a:p>
                  </a:txBody>
                  <a:tcPr/>
                </a:tc>
                <a:tc v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General Uses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hMerge="1">
                  <a:txBody>
                    <a:bodyPr/>
                    <a:lstStyle/>
                    <a:p>
                      <a:endParaRPr lang="en-US"/>
                    </a:p>
                  </a:txBody>
                  <a:tcPr/>
                </a:tc>
              </a:tr>
              <a:tr h="1035049">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Short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Long Life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Trimming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58-62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YK30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6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Pressing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58-63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YK30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4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Crimping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58-63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Extrusion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55-62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Extrusion Punches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55-62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Brick Forming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60-65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Powder Compacting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58-62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DC11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2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Cross Punches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60-64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MH51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MH51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15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Plastic Mold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2000" b="1" i="0" u="none" strike="noStrike" cap="none" normalizeH="0" baseline="0" smtClean="0">
                          <a:ln>
                            <a:noFill/>
                          </a:ln>
                          <a:solidFill>
                            <a:schemeClr val="tx1"/>
                          </a:solidFill>
                          <a:effectLst/>
                          <a:latin typeface="Arial" pitchFamily="34" charset="0"/>
                          <a:cs typeface="Angsana New" pitchFamily="18" charset="-34"/>
                        </a:rPr>
                        <a:t>56-60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GOA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h-TH" sz="1800" b="0" i="0" u="none" strike="noStrike" cap="none" normalizeH="0" baseline="0" smtClean="0">
                          <a:ln>
                            <a:noFill/>
                          </a:ln>
                          <a:solidFill>
                            <a:schemeClr val="tx1"/>
                          </a:solidFill>
                          <a:effectLst/>
                          <a:latin typeface="Arial" pitchFamily="34" charset="0"/>
                          <a:cs typeface="Angsana New" pitchFamily="18" charset="-34"/>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404038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h-TH" altLang="en-US" sz="4000" smtClean="0"/>
              <a:t>Characteristics of Tool Material</a:t>
            </a:r>
          </a:p>
        </p:txBody>
      </p:sp>
      <p:sp>
        <p:nvSpPr>
          <p:cNvPr id="26627" name="Rectangle 3"/>
          <p:cNvSpPr>
            <a:spLocks noGrp="1" noChangeArrowheads="1"/>
          </p:cNvSpPr>
          <p:nvPr>
            <p:ph type="body" idx="1"/>
          </p:nvPr>
        </p:nvSpPr>
        <p:spPr/>
        <p:txBody>
          <a:bodyPr/>
          <a:lstStyle/>
          <a:p>
            <a:pPr eaLnBrk="1" hangingPunct="1"/>
            <a:r>
              <a:rPr lang="th-TH" altLang="en-US" b="1" smtClean="0"/>
              <a:t>Hot Hardness </a:t>
            </a:r>
          </a:p>
          <a:p>
            <a:pPr lvl="1" eaLnBrk="1" hangingPunct="1"/>
            <a:r>
              <a:rPr lang="th-TH" altLang="en-US" smtClean="0"/>
              <a:t>the ability to retain its hardness at high temperatures. </a:t>
            </a:r>
          </a:p>
          <a:p>
            <a:pPr eaLnBrk="1" hangingPunct="1"/>
            <a:r>
              <a:rPr lang="th-TH" altLang="en-US" b="1" smtClean="0"/>
              <a:t>Strength and Resistance to Shock </a:t>
            </a:r>
            <a:endParaRPr lang="th-TH" altLang="en-US" smtClean="0"/>
          </a:p>
          <a:p>
            <a:pPr lvl="1" eaLnBrk="1" hangingPunct="1"/>
            <a:r>
              <a:rPr lang="th-TH" altLang="en-US" smtClean="0"/>
              <a:t>At the start of a cut the first bite of the tool into the work results in considerable shock </a:t>
            </a:r>
          </a:p>
          <a:p>
            <a:pPr eaLnBrk="1" hangingPunct="1"/>
            <a:r>
              <a:rPr lang="th-TH" altLang="en-US" b="1" smtClean="0"/>
              <a:t>Low Coefficient of Friction</a:t>
            </a:r>
          </a:p>
          <a:p>
            <a:pPr eaLnBrk="1" hangingPunct="1"/>
            <a:endParaRPr lang="th-TH" altLang="en-US" smtClean="0"/>
          </a:p>
          <a:p>
            <a:pPr eaLnBrk="1" hangingPunct="1"/>
            <a:endParaRPr lang="th-TH" altLang="en-US" smtClean="0"/>
          </a:p>
        </p:txBody>
      </p:sp>
    </p:spTree>
    <p:extLst>
      <p:ext uri="{BB962C8B-B14F-4D97-AF65-F5344CB8AC3E}">
        <p14:creationId xmlns:p14="http://schemas.microsoft.com/office/powerpoint/2010/main" val="2886071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6705600" cy="334962"/>
          </a:xfrm>
        </p:spPr>
        <p:txBody>
          <a:bodyPr/>
          <a:lstStyle/>
          <a:p>
            <a:pPr eaLnBrk="1" hangingPunct="1"/>
            <a:r>
              <a:rPr lang="th-TH" altLang="en-US" sz="3000" smtClean="0"/>
              <a:t>Tool Materials in Common Use</a:t>
            </a:r>
          </a:p>
        </p:txBody>
      </p:sp>
      <p:sp>
        <p:nvSpPr>
          <p:cNvPr id="27651" name="Rectangle 3"/>
          <p:cNvSpPr>
            <a:spLocks noGrp="1" noChangeArrowheads="1"/>
          </p:cNvSpPr>
          <p:nvPr>
            <p:ph type="body" idx="1"/>
          </p:nvPr>
        </p:nvSpPr>
        <p:spPr>
          <a:xfrm>
            <a:off x="457200" y="838200"/>
            <a:ext cx="8686800" cy="5486400"/>
          </a:xfrm>
        </p:spPr>
        <p:txBody>
          <a:bodyPr/>
          <a:lstStyle/>
          <a:p>
            <a:pPr eaLnBrk="1" hangingPunct="1">
              <a:lnSpc>
                <a:spcPct val="80000"/>
              </a:lnSpc>
            </a:pPr>
            <a:r>
              <a:rPr lang="th-TH" altLang="en-US" sz="2000" b="1" smtClean="0"/>
              <a:t>High Carbon Steel </a:t>
            </a:r>
          </a:p>
          <a:p>
            <a:pPr eaLnBrk="1" hangingPunct="1">
              <a:lnSpc>
                <a:spcPct val="80000"/>
              </a:lnSpc>
            </a:pPr>
            <a:r>
              <a:rPr lang="th-TH" altLang="en-US" sz="2000" smtClean="0"/>
              <a:t>Contains </a:t>
            </a:r>
            <a:r>
              <a:rPr lang="th-TH" altLang="en-US" sz="3900" smtClean="0"/>
              <a:t>1 - 1.4%</a:t>
            </a:r>
            <a:r>
              <a:rPr lang="th-TH" altLang="en-US" sz="2000" smtClean="0"/>
              <a:t> carbon with some addition of chromium and tungsten to improve wear resistance.</a:t>
            </a:r>
          </a:p>
          <a:p>
            <a:pPr eaLnBrk="1" hangingPunct="1">
              <a:lnSpc>
                <a:spcPct val="80000"/>
              </a:lnSpc>
            </a:pPr>
            <a:r>
              <a:rPr lang="th-TH" altLang="en-US" sz="2000" smtClean="0"/>
              <a:t> The steel begins to lose its hardness at about </a:t>
            </a:r>
            <a:r>
              <a:rPr lang="th-TH" altLang="en-US" sz="3900" smtClean="0"/>
              <a:t>250°</a:t>
            </a:r>
            <a:r>
              <a:rPr lang="th-TH" altLang="en-US" sz="2000" smtClean="0"/>
              <a:t> C, and is not favoured for modern machining operations where high speeds and heavy cuts are usually employed. </a:t>
            </a:r>
            <a:endParaRPr lang="th-TH" altLang="en-US" sz="2000" b="1" smtClean="0"/>
          </a:p>
          <a:p>
            <a:pPr eaLnBrk="1" hangingPunct="1">
              <a:lnSpc>
                <a:spcPct val="80000"/>
              </a:lnSpc>
            </a:pPr>
            <a:endParaRPr lang="th-TH" altLang="en-US" sz="2000" smtClean="0"/>
          </a:p>
          <a:p>
            <a:pPr eaLnBrk="1" hangingPunct="1">
              <a:lnSpc>
                <a:spcPct val="80000"/>
              </a:lnSpc>
            </a:pPr>
            <a:r>
              <a:rPr lang="th-TH" altLang="en-US" sz="2000" b="1" smtClean="0"/>
              <a:t>High Speed Steel (H.S.S.) </a:t>
            </a:r>
          </a:p>
          <a:p>
            <a:pPr eaLnBrk="1" hangingPunct="1">
              <a:lnSpc>
                <a:spcPct val="80000"/>
              </a:lnSpc>
            </a:pPr>
            <a:r>
              <a:rPr lang="th-TH" altLang="en-US" sz="2000" smtClean="0"/>
              <a:t>Steel, which has a hot hardness value of about 600° C, </a:t>
            </a:r>
          </a:p>
          <a:p>
            <a:pPr eaLnBrk="1" hangingPunct="1">
              <a:lnSpc>
                <a:spcPct val="80000"/>
              </a:lnSpc>
            </a:pPr>
            <a:r>
              <a:rPr lang="th-TH" altLang="en-US" sz="2000" smtClean="0"/>
              <a:t>commonly used for single point and multi point cutting tools </a:t>
            </a:r>
          </a:p>
          <a:p>
            <a:pPr eaLnBrk="1" hangingPunct="1">
              <a:lnSpc>
                <a:spcPct val="80000"/>
              </a:lnSpc>
            </a:pPr>
            <a:endParaRPr lang="th-TH" altLang="en-US" sz="2000" b="1" smtClean="0"/>
          </a:p>
          <a:p>
            <a:pPr eaLnBrk="1" hangingPunct="1">
              <a:lnSpc>
                <a:spcPct val="80000"/>
              </a:lnSpc>
            </a:pPr>
            <a:r>
              <a:rPr lang="th-TH" altLang="en-US" sz="2000" b="1" smtClean="0"/>
              <a:t>Cemented Carbide</a:t>
            </a:r>
            <a:r>
              <a:rPr lang="en-US" altLang="en-US" sz="2000" b="1" smtClean="0"/>
              <a:t>s (WC-Co)</a:t>
            </a:r>
            <a:endParaRPr lang="th-TH" altLang="en-US" sz="2000" b="1" smtClean="0"/>
          </a:p>
          <a:p>
            <a:pPr eaLnBrk="1" hangingPunct="1">
              <a:lnSpc>
                <a:spcPct val="80000"/>
              </a:lnSpc>
            </a:pPr>
            <a:r>
              <a:rPr lang="th-TH" altLang="en-US" sz="2000" smtClean="0"/>
              <a:t>An extremely hard material made from tungsten powder. </a:t>
            </a:r>
          </a:p>
          <a:p>
            <a:pPr eaLnBrk="1" hangingPunct="1">
              <a:lnSpc>
                <a:spcPct val="80000"/>
              </a:lnSpc>
            </a:pPr>
            <a:r>
              <a:rPr lang="th-TH" altLang="en-US" sz="2000" smtClean="0"/>
              <a:t>Carbide tools are usually used in the form of brazed or clamped tips</a:t>
            </a:r>
          </a:p>
          <a:p>
            <a:pPr eaLnBrk="1" hangingPunct="1">
              <a:lnSpc>
                <a:spcPct val="80000"/>
              </a:lnSpc>
            </a:pPr>
            <a:r>
              <a:rPr lang="th-TH" altLang="en-US" sz="2000" smtClean="0"/>
              <a:t>HSS may be readily machined using carbide tipped tool.</a:t>
            </a:r>
          </a:p>
          <a:p>
            <a:pPr eaLnBrk="1" hangingPunct="1">
              <a:lnSpc>
                <a:spcPct val="80000"/>
              </a:lnSpc>
            </a:pPr>
            <a:r>
              <a:rPr lang="th-TH" altLang="en-US" sz="2000" smtClean="0"/>
              <a:t>High cutting speeds may be used and materials difficult to cut with </a:t>
            </a:r>
            <a:r>
              <a:rPr lang="en-US" altLang="en-US" sz="2000" smtClean="0"/>
              <a:t>HSS</a:t>
            </a:r>
            <a:endParaRPr lang="th-TH" altLang="en-US" sz="2000" smtClean="0"/>
          </a:p>
          <a:p>
            <a:pPr eaLnBrk="1" hangingPunct="1">
              <a:lnSpc>
                <a:spcPct val="80000"/>
              </a:lnSpc>
              <a:buFontTx/>
              <a:buNone/>
            </a:pPr>
            <a:endParaRPr lang="th-TH" altLang="en-US" sz="2000" smtClean="0"/>
          </a:p>
        </p:txBody>
      </p:sp>
    </p:spTree>
    <p:extLst>
      <p:ext uri="{BB962C8B-B14F-4D97-AF65-F5344CB8AC3E}">
        <p14:creationId xmlns:p14="http://schemas.microsoft.com/office/powerpoint/2010/main" val="48492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nvPr>
        </p:nvGraphicFramePr>
        <p:xfrm>
          <a:off x="762000" y="1828800"/>
          <a:ext cx="7696197" cy="3059111"/>
        </p:xfrm>
        <a:graphic>
          <a:graphicData uri="http://schemas.openxmlformats.org/drawingml/2006/table">
            <a:tbl>
              <a:tblPr/>
              <a:tblGrid>
                <a:gridCol w="1219200"/>
                <a:gridCol w="609600"/>
                <a:gridCol w="736599"/>
                <a:gridCol w="855133"/>
                <a:gridCol w="855133"/>
                <a:gridCol w="855133"/>
                <a:gridCol w="855133"/>
                <a:gridCol w="855133"/>
                <a:gridCol w="855133"/>
              </a:tblGrid>
              <a:tr h="688301">
                <a:tc>
                  <a:txBody>
                    <a:bodyPr/>
                    <a:lstStyle/>
                    <a:p>
                      <a:r>
                        <a:rPr lang="en-US" sz="2200" dirty="0" smtClean="0"/>
                        <a:t>Grade.</a:t>
                      </a:r>
                      <a:endParaRPr lang="en-US" sz="2200" dirty="0"/>
                    </a:p>
                  </a:txBody>
                  <a:tcPr marL="52424" marR="52424" marT="26206" marB="26206" anchor="ctr">
                    <a:lnL>
                      <a:noFill/>
                    </a:lnL>
                    <a:lnR>
                      <a:noFill/>
                    </a:lnR>
                    <a:lnT>
                      <a:noFill/>
                    </a:lnT>
                    <a:lnB>
                      <a:noFill/>
                    </a:lnB>
                  </a:tcPr>
                </a:tc>
                <a:tc>
                  <a:txBody>
                    <a:bodyPr/>
                    <a:lstStyle/>
                    <a:p>
                      <a:r>
                        <a:rPr lang="en-US" sz="2200" dirty="0">
                          <a:hlinkClick r:id="rId2" tooltip="Carbon"/>
                        </a:rPr>
                        <a:t>C</a:t>
                      </a:r>
                      <a:endParaRPr lang="en-US" sz="2200" dirty="0"/>
                    </a:p>
                  </a:txBody>
                  <a:tcPr marL="52424" marR="52424" marT="26206" marB="26206" anchor="ctr">
                    <a:lnL>
                      <a:noFill/>
                    </a:lnL>
                    <a:lnR>
                      <a:noFill/>
                    </a:lnR>
                    <a:lnT>
                      <a:noFill/>
                    </a:lnT>
                    <a:lnB>
                      <a:noFill/>
                    </a:lnB>
                  </a:tcPr>
                </a:tc>
                <a:tc>
                  <a:txBody>
                    <a:bodyPr/>
                    <a:lstStyle/>
                    <a:p>
                      <a:r>
                        <a:rPr lang="en-US" sz="2200">
                          <a:hlinkClick r:id="rId3" tooltip="Chromium"/>
                        </a:rPr>
                        <a:t>Cr</a:t>
                      </a:r>
                      <a:endParaRPr lang="en-US" sz="2200"/>
                    </a:p>
                  </a:txBody>
                  <a:tcPr marL="52424" marR="52424" marT="26206" marB="26206" anchor="ctr">
                    <a:lnL>
                      <a:noFill/>
                    </a:lnL>
                    <a:lnR>
                      <a:noFill/>
                    </a:lnR>
                    <a:lnT>
                      <a:noFill/>
                    </a:lnT>
                    <a:lnB>
                      <a:noFill/>
                    </a:lnB>
                  </a:tcPr>
                </a:tc>
                <a:tc>
                  <a:txBody>
                    <a:bodyPr/>
                    <a:lstStyle/>
                    <a:p>
                      <a:r>
                        <a:rPr lang="en-US" sz="2200">
                          <a:hlinkClick r:id="rId4" tooltip="Molybdenum"/>
                        </a:rPr>
                        <a:t>Mo</a:t>
                      </a:r>
                      <a:endParaRPr lang="en-US" sz="2200"/>
                    </a:p>
                  </a:txBody>
                  <a:tcPr marL="52424" marR="52424" marT="26206" marB="26206" anchor="ctr">
                    <a:lnL>
                      <a:noFill/>
                    </a:lnL>
                    <a:lnR>
                      <a:noFill/>
                    </a:lnR>
                    <a:lnT>
                      <a:noFill/>
                    </a:lnT>
                    <a:lnB>
                      <a:noFill/>
                    </a:lnB>
                  </a:tcPr>
                </a:tc>
                <a:tc>
                  <a:txBody>
                    <a:bodyPr/>
                    <a:lstStyle/>
                    <a:p>
                      <a:r>
                        <a:rPr lang="en-US" sz="2200">
                          <a:hlinkClick r:id="rId5" tooltip="Tungsten"/>
                        </a:rPr>
                        <a:t>W</a:t>
                      </a:r>
                      <a:endParaRPr lang="en-US" sz="2200"/>
                    </a:p>
                  </a:txBody>
                  <a:tcPr marL="52424" marR="52424" marT="26206" marB="26206" anchor="ctr">
                    <a:lnL>
                      <a:noFill/>
                    </a:lnL>
                    <a:lnR>
                      <a:noFill/>
                    </a:lnR>
                    <a:lnT>
                      <a:noFill/>
                    </a:lnT>
                    <a:lnB>
                      <a:noFill/>
                    </a:lnB>
                  </a:tcPr>
                </a:tc>
                <a:tc>
                  <a:txBody>
                    <a:bodyPr/>
                    <a:lstStyle/>
                    <a:p>
                      <a:r>
                        <a:rPr lang="en-US" sz="2200">
                          <a:hlinkClick r:id="rId6" tooltip="Vanadium"/>
                        </a:rPr>
                        <a:t>V</a:t>
                      </a:r>
                      <a:endParaRPr lang="en-US" sz="2200"/>
                    </a:p>
                  </a:txBody>
                  <a:tcPr marL="52424" marR="52424" marT="26206" marB="26206" anchor="ctr">
                    <a:lnL>
                      <a:noFill/>
                    </a:lnL>
                    <a:lnR>
                      <a:noFill/>
                    </a:lnR>
                    <a:lnT>
                      <a:noFill/>
                    </a:lnT>
                    <a:lnB>
                      <a:noFill/>
                    </a:lnB>
                  </a:tcPr>
                </a:tc>
                <a:tc>
                  <a:txBody>
                    <a:bodyPr/>
                    <a:lstStyle/>
                    <a:p>
                      <a:r>
                        <a:rPr lang="en-US" sz="2200">
                          <a:hlinkClick r:id="rId7" tooltip="Cobalt"/>
                        </a:rPr>
                        <a:t>Co</a:t>
                      </a:r>
                      <a:endParaRPr lang="en-US" sz="2200"/>
                    </a:p>
                  </a:txBody>
                  <a:tcPr marL="52424" marR="52424" marT="26206" marB="26206" anchor="ctr">
                    <a:lnL>
                      <a:noFill/>
                    </a:lnL>
                    <a:lnR>
                      <a:noFill/>
                    </a:lnR>
                    <a:lnT>
                      <a:noFill/>
                    </a:lnT>
                    <a:lnB>
                      <a:noFill/>
                    </a:lnB>
                  </a:tcPr>
                </a:tc>
                <a:tc>
                  <a:txBody>
                    <a:bodyPr/>
                    <a:lstStyle/>
                    <a:p>
                      <a:r>
                        <a:rPr lang="en-US" sz="2200" dirty="0" err="1">
                          <a:hlinkClick r:id="rId8" tooltip="Manganese"/>
                        </a:rPr>
                        <a:t>Mn</a:t>
                      </a:r>
                      <a:endParaRPr lang="en-US" sz="2200" dirty="0"/>
                    </a:p>
                  </a:txBody>
                  <a:tcPr marL="52424" marR="52424" marT="26206" marB="26206" anchor="ctr">
                    <a:lnL>
                      <a:noFill/>
                    </a:lnL>
                    <a:lnR>
                      <a:noFill/>
                    </a:lnR>
                    <a:lnT>
                      <a:noFill/>
                    </a:lnT>
                    <a:lnB>
                      <a:noFill/>
                    </a:lnB>
                  </a:tcPr>
                </a:tc>
                <a:tc>
                  <a:txBody>
                    <a:bodyPr/>
                    <a:lstStyle/>
                    <a:p>
                      <a:r>
                        <a:rPr lang="en-US" sz="2200">
                          <a:hlinkClick r:id="rId9" tooltip="Silicon"/>
                        </a:rPr>
                        <a:t>Si</a:t>
                      </a:r>
                      <a:endParaRPr lang="en-US" sz="2200"/>
                    </a:p>
                  </a:txBody>
                  <a:tcPr marL="52424" marR="52424" marT="26206" marB="26206" anchor="ctr">
                    <a:lnL>
                      <a:noFill/>
                    </a:lnL>
                    <a:lnR>
                      <a:noFill/>
                    </a:lnR>
                    <a:lnT>
                      <a:noFill/>
                    </a:lnT>
                    <a:lnB>
                      <a:noFill/>
                    </a:lnB>
                  </a:tcPr>
                </a:tc>
              </a:tr>
              <a:tr h="474162">
                <a:tc>
                  <a:txBody>
                    <a:bodyPr/>
                    <a:lstStyle/>
                    <a:p>
                      <a:r>
                        <a:rPr lang="en-US" sz="2200" dirty="0"/>
                        <a:t>M2</a:t>
                      </a:r>
                    </a:p>
                  </a:txBody>
                  <a:tcPr marL="52424" marR="52424" marT="26206" marB="26206" anchor="ctr">
                    <a:lnL>
                      <a:noFill/>
                    </a:lnL>
                    <a:lnR>
                      <a:noFill/>
                    </a:lnR>
                    <a:lnT>
                      <a:noFill/>
                    </a:lnT>
                    <a:lnB>
                      <a:noFill/>
                    </a:lnB>
                  </a:tcPr>
                </a:tc>
                <a:tc>
                  <a:txBody>
                    <a:bodyPr/>
                    <a:lstStyle/>
                    <a:p>
                      <a:r>
                        <a:rPr lang="th-TH" sz="2200"/>
                        <a:t>0.95</a:t>
                      </a:r>
                    </a:p>
                  </a:txBody>
                  <a:tcPr marL="52424" marR="52424" marT="26206" marB="26206" anchor="ctr">
                    <a:lnL>
                      <a:noFill/>
                    </a:lnL>
                    <a:lnR>
                      <a:noFill/>
                    </a:lnR>
                    <a:lnT>
                      <a:noFill/>
                    </a:lnT>
                    <a:lnB>
                      <a:noFill/>
                    </a:lnB>
                  </a:tcPr>
                </a:tc>
                <a:tc>
                  <a:txBody>
                    <a:bodyPr/>
                    <a:lstStyle/>
                    <a:p>
                      <a:r>
                        <a:rPr lang="th-TH" sz="2200"/>
                        <a:t>4.2</a:t>
                      </a:r>
                    </a:p>
                  </a:txBody>
                  <a:tcPr marL="52424" marR="52424" marT="26206" marB="26206" anchor="ctr">
                    <a:lnL>
                      <a:noFill/>
                    </a:lnL>
                    <a:lnR>
                      <a:noFill/>
                    </a:lnR>
                    <a:lnT>
                      <a:noFill/>
                    </a:lnT>
                    <a:lnB>
                      <a:noFill/>
                    </a:lnB>
                  </a:tcPr>
                </a:tc>
                <a:tc>
                  <a:txBody>
                    <a:bodyPr/>
                    <a:lstStyle/>
                    <a:p>
                      <a:r>
                        <a:rPr lang="th-TH" sz="2200"/>
                        <a:t>5.0</a:t>
                      </a:r>
                    </a:p>
                  </a:txBody>
                  <a:tcPr marL="52424" marR="52424" marT="26206" marB="26206" anchor="ctr">
                    <a:lnL>
                      <a:noFill/>
                    </a:lnL>
                    <a:lnR>
                      <a:noFill/>
                    </a:lnR>
                    <a:lnT>
                      <a:noFill/>
                    </a:lnT>
                    <a:lnB>
                      <a:noFill/>
                    </a:lnB>
                  </a:tcPr>
                </a:tc>
                <a:tc>
                  <a:txBody>
                    <a:bodyPr/>
                    <a:lstStyle/>
                    <a:p>
                      <a:r>
                        <a:rPr lang="th-TH" sz="2200"/>
                        <a:t>6.0</a:t>
                      </a:r>
                    </a:p>
                  </a:txBody>
                  <a:tcPr marL="52424" marR="52424" marT="26206" marB="26206" anchor="ctr">
                    <a:lnL>
                      <a:noFill/>
                    </a:lnL>
                    <a:lnR>
                      <a:noFill/>
                    </a:lnR>
                    <a:lnT>
                      <a:noFill/>
                    </a:lnT>
                    <a:lnB>
                      <a:noFill/>
                    </a:lnB>
                  </a:tcPr>
                </a:tc>
                <a:tc>
                  <a:txBody>
                    <a:bodyPr/>
                    <a:lstStyle/>
                    <a:p>
                      <a:r>
                        <a:rPr lang="th-TH" sz="2200"/>
                        <a:t>2.0</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r>
              <a:tr h="474162">
                <a:tc>
                  <a:txBody>
                    <a:bodyPr/>
                    <a:lstStyle/>
                    <a:p>
                      <a:r>
                        <a:rPr lang="en-US" sz="2200"/>
                        <a:t>M7</a:t>
                      </a:r>
                    </a:p>
                  </a:txBody>
                  <a:tcPr marL="52424" marR="52424" marT="26206" marB="26206" anchor="ctr">
                    <a:lnL>
                      <a:noFill/>
                    </a:lnL>
                    <a:lnR>
                      <a:noFill/>
                    </a:lnR>
                    <a:lnT>
                      <a:noFill/>
                    </a:lnT>
                    <a:lnB>
                      <a:noFill/>
                    </a:lnB>
                  </a:tcPr>
                </a:tc>
                <a:tc>
                  <a:txBody>
                    <a:bodyPr/>
                    <a:lstStyle/>
                    <a:p>
                      <a:r>
                        <a:rPr lang="th-TH" sz="2200"/>
                        <a:t>1.00</a:t>
                      </a:r>
                    </a:p>
                  </a:txBody>
                  <a:tcPr marL="52424" marR="52424" marT="26206" marB="26206" anchor="ctr">
                    <a:lnL>
                      <a:noFill/>
                    </a:lnL>
                    <a:lnR>
                      <a:noFill/>
                    </a:lnR>
                    <a:lnT>
                      <a:noFill/>
                    </a:lnT>
                    <a:lnB>
                      <a:noFill/>
                    </a:lnB>
                  </a:tcPr>
                </a:tc>
                <a:tc>
                  <a:txBody>
                    <a:bodyPr/>
                    <a:lstStyle/>
                    <a:p>
                      <a:r>
                        <a:rPr lang="th-TH" sz="2200"/>
                        <a:t>3.8</a:t>
                      </a:r>
                    </a:p>
                  </a:txBody>
                  <a:tcPr marL="52424" marR="52424" marT="26206" marB="26206" anchor="ctr">
                    <a:lnL>
                      <a:noFill/>
                    </a:lnL>
                    <a:lnR>
                      <a:noFill/>
                    </a:lnR>
                    <a:lnT>
                      <a:noFill/>
                    </a:lnT>
                    <a:lnB>
                      <a:noFill/>
                    </a:lnB>
                  </a:tcPr>
                </a:tc>
                <a:tc>
                  <a:txBody>
                    <a:bodyPr/>
                    <a:lstStyle/>
                    <a:p>
                      <a:r>
                        <a:rPr lang="th-TH" sz="2200"/>
                        <a:t>8.7</a:t>
                      </a:r>
                    </a:p>
                  </a:txBody>
                  <a:tcPr marL="52424" marR="52424" marT="26206" marB="26206" anchor="ctr">
                    <a:lnL>
                      <a:noFill/>
                    </a:lnL>
                    <a:lnR>
                      <a:noFill/>
                    </a:lnR>
                    <a:lnT>
                      <a:noFill/>
                    </a:lnT>
                    <a:lnB>
                      <a:noFill/>
                    </a:lnB>
                  </a:tcPr>
                </a:tc>
                <a:tc>
                  <a:txBody>
                    <a:bodyPr/>
                    <a:lstStyle/>
                    <a:p>
                      <a:r>
                        <a:rPr lang="th-TH" sz="2200"/>
                        <a:t>1.6</a:t>
                      </a:r>
                    </a:p>
                  </a:txBody>
                  <a:tcPr marL="52424" marR="52424" marT="26206" marB="26206" anchor="ctr">
                    <a:lnL>
                      <a:noFill/>
                    </a:lnL>
                    <a:lnR>
                      <a:noFill/>
                    </a:lnR>
                    <a:lnT>
                      <a:noFill/>
                    </a:lnT>
                    <a:lnB>
                      <a:noFill/>
                    </a:lnB>
                  </a:tcPr>
                </a:tc>
                <a:tc>
                  <a:txBody>
                    <a:bodyPr/>
                    <a:lstStyle/>
                    <a:p>
                      <a:r>
                        <a:rPr lang="th-TH" sz="2200"/>
                        <a:t>2.0</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r>
              <a:tr h="474162">
                <a:tc>
                  <a:txBody>
                    <a:bodyPr/>
                    <a:lstStyle/>
                    <a:p>
                      <a:r>
                        <a:rPr lang="en-US" sz="2200"/>
                        <a:t>M35</a:t>
                      </a:r>
                    </a:p>
                  </a:txBody>
                  <a:tcPr marL="52424" marR="52424" marT="26206" marB="26206" anchor="ctr">
                    <a:lnL>
                      <a:noFill/>
                    </a:lnL>
                    <a:lnR>
                      <a:noFill/>
                    </a:lnR>
                    <a:lnT>
                      <a:noFill/>
                    </a:lnT>
                    <a:lnB>
                      <a:noFill/>
                    </a:lnB>
                  </a:tcPr>
                </a:tc>
                <a:tc>
                  <a:txBody>
                    <a:bodyPr/>
                    <a:lstStyle/>
                    <a:p>
                      <a:r>
                        <a:rPr lang="th-TH" sz="2200"/>
                        <a:t>0.94</a:t>
                      </a:r>
                    </a:p>
                  </a:txBody>
                  <a:tcPr marL="52424" marR="52424" marT="26206" marB="26206" anchor="ctr">
                    <a:lnL>
                      <a:noFill/>
                    </a:lnL>
                    <a:lnR>
                      <a:noFill/>
                    </a:lnR>
                    <a:lnT>
                      <a:noFill/>
                    </a:lnT>
                    <a:lnB>
                      <a:noFill/>
                    </a:lnB>
                  </a:tcPr>
                </a:tc>
                <a:tc>
                  <a:txBody>
                    <a:bodyPr/>
                    <a:lstStyle/>
                    <a:p>
                      <a:r>
                        <a:rPr lang="th-TH" sz="2200"/>
                        <a:t>4.1</a:t>
                      </a:r>
                    </a:p>
                  </a:txBody>
                  <a:tcPr marL="52424" marR="52424" marT="26206" marB="26206" anchor="ctr">
                    <a:lnL>
                      <a:noFill/>
                    </a:lnL>
                    <a:lnR>
                      <a:noFill/>
                    </a:lnR>
                    <a:lnT>
                      <a:noFill/>
                    </a:lnT>
                    <a:lnB>
                      <a:noFill/>
                    </a:lnB>
                  </a:tcPr>
                </a:tc>
                <a:tc>
                  <a:txBody>
                    <a:bodyPr/>
                    <a:lstStyle/>
                    <a:p>
                      <a:r>
                        <a:rPr lang="th-TH" sz="2200"/>
                        <a:t>5.0</a:t>
                      </a:r>
                    </a:p>
                  </a:txBody>
                  <a:tcPr marL="52424" marR="52424" marT="26206" marB="26206" anchor="ctr">
                    <a:lnL>
                      <a:noFill/>
                    </a:lnL>
                    <a:lnR>
                      <a:noFill/>
                    </a:lnR>
                    <a:lnT>
                      <a:noFill/>
                    </a:lnT>
                    <a:lnB>
                      <a:noFill/>
                    </a:lnB>
                  </a:tcPr>
                </a:tc>
                <a:tc>
                  <a:txBody>
                    <a:bodyPr/>
                    <a:lstStyle/>
                    <a:p>
                      <a:r>
                        <a:rPr lang="th-TH" sz="2200"/>
                        <a:t>6.0</a:t>
                      </a:r>
                    </a:p>
                  </a:txBody>
                  <a:tcPr marL="52424" marR="52424" marT="26206" marB="26206" anchor="ctr">
                    <a:lnL>
                      <a:noFill/>
                    </a:lnL>
                    <a:lnR>
                      <a:noFill/>
                    </a:lnR>
                    <a:lnT>
                      <a:noFill/>
                    </a:lnT>
                    <a:lnB>
                      <a:noFill/>
                    </a:lnB>
                  </a:tcPr>
                </a:tc>
                <a:tc>
                  <a:txBody>
                    <a:bodyPr/>
                    <a:lstStyle/>
                    <a:p>
                      <a:r>
                        <a:rPr lang="th-TH" sz="2200"/>
                        <a:t>2.0</a:t>
                      </a:r>
                    </a:p>
                  </a:txBody>
                  <a:tcPr marL="52424" marR="52424" marT="26206" marB="26206" anchor="ctr">
                    <a:lnL>
                      <a:noFill/>
                    </a:lnL>
                    <a:lnR>
                      <a:noFill/>
                    </a:lnR>
                    <a:lnT>
                      <a:noFill/>
                    </a:lnT>
                    <a:lnB>
                      <a:noFill/>
                    </a:lnB>
                  </a:tcPr>
                </a:tc>
                <a:tc>
                  <a:txBody>
                    <a:bodyPr/>
                    <a:lstStyle/>
                    <a:p>
                      <a:r>
                        <a:rPr lang="th-TH" sz="2200"/>
                        <a:t>5.0</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r>
              <a:tr h="474162">
                <a:tc>
                  <a:txBody>
                    <a:bodyPr/>
                    <a:lstStyle/>
                    <a:p>
                      <a:r>
                        <a:rPr lang="en-US" sz="2200"/>
                        <a:t>M42</a:t>
                      </a:r>
                    </a:p>
                  </a:txBody>
                  <a:tcPr marL="52424" marR="52424" marT="26206" marB="26206" anchor="ctr">
                    <a:lnL>
                      <a:noFill/>
                    </a:lnL>
                    <a:lnR>
                      <a:noFill/>
                    </a:lnR>
                    <a:lnT>
                      <a:noFill/>
                    </a:lnT>
                    <a:lnB>
                      <a:noFill/>
                    </a:lnB>
                  </a:tcPr>
                </a:tc>
                <a:tc>
                  <a:txBody>
                    <a:bodyPr/>
                    <a:lstStyle/>
                    <a:p>
                      <a:r>
                        <a:rPr lang="th-TH" sz="2200"/>
                        <a:t>1.10</a:t>
                      </a:r>
                    </a:p>
                  </a:txBody>
                  <a:tcPr marL="52424" marR="52424" marT="26206" marB="26206" anchor="ctr">
                    <a:lnL>
                      <a:noFill/>
                    </a:lnL>
                    <a:lnR>
                      <a:noFill/>
                    </a:lnR>
                    <a:lnT>
                      <a:noFill/>
                    </a:lnT>
                    <a:lnB>
                      <a:noFill/>
                    </a:lnB>
                  </a:tcPr>
                </a:tc>
                <a:tc>
                  <a:txBody>
                    <a:bodyPr/>
                    <a:lstStyle/>
                    <a:p>
                      <a:r>
                        <a:rPr lang="th-TH" sz="2200"/>
                        <a:t>3.8</a:t>
                      </a:r>
                    </a:p>
                  </a:txBody>
                  <a:tcPr marL="52424" marR="52424" marT="26206" marB="26206" anchor="ctr">
                    <a:lnL>
                      <a:noFill/>
                    </a:lnL>
                    <a:lnR>
                      <a:noFill/>
                    </a:lnR>
                    <a:lnT>
                      <a:noFill/>
                    </a:lnT>
                    <a:lnB>
                      <a:noFill/>
                    </a:lnB>
                  </a:tcPr>
                </a:tc>
                <a:tc>
                  <a:txBody>
                    <a:bodyPr/>
                    <a:lstStyle/>
                    <a:p>
                      <a:r>
                        <a:rPr lang="th-TH" sz="2200"/>
                        <a:t>9.5</a:t>
                      </a:r>
                    </a:p>
                  </a:txBody>
                  <a:tcPr marL="52424" marR="52424" marT="26206" marB="26206" anchor="ctr">
                    <a:lnL>
                      <a:noFill/>
                    </a:lnL>
                    <a:lnR>
                      <a:noFill/>
                    </a:lnR>
                    <a:lnT>
                      <a:noFill/>
                    </a:lnT>
                    <a:lnB>
                      <a:noFill/>
                    </a:lnB>
                  </a:tcPr>
                </a:tc>
                <a:tc>
                  <a:txBody>
                    <a:bodyPr/>
                    <a:lstStyle/>
                    <a:p>
                      <a:r>
                        <a:rPr lang="th-TH" sz="2200"/>
                        <a:t>1.5</a:t>
                      </a:r>
                    </a:p>
                  </a:txBody>
                  <a:tcPr marL="52424" marR="52424" marT="26206" marB="26206" anchor="ctr">
                    <a:lnL>
                      <a:noFill/>
                    </a:lnL>
                    <a:lnR>
                      <a:noFill/>
                    </a:lnR>
                    <a:lnT>
                      <a:noFill/>
                    </a:lnT>
                    <a:lnB>
                      <a:noFill/>
                    </a:lnB>
                  </a:tcPr>
                </a:tc>
                <a:tc>
                  <a:txBody>
                    <a:bodyPr/>
                    <a:lstStyle/>
                    <a:p>
                      <a:r>
                        <a:rPr lang="th-TH" sz="2200"/>
                        <a:t>1.2</a:t>
                      </a:r>
                    </a:p>
                  </a:txBody>
                  <a:tcPr marL="52424" marR="52424" marT="26206" marB="26206" anchor="ctr">
                    <a:lnL>
                      <a:noFill/>
                    </a:lnL>
                    <a:lnR>
                      <a:noFill/>
                    </a:lnR>
                    <a:lnT>
                      <a:noFill/>
                    </a:lnT>
                    <a:lnB>
                      <a:noFill/>
                    </a:lnB>
                  </a:tcPr>
                </a:tc>
                <a:tc>
                  <a:txBody>
                    <a:bodyPr/>
                    <a:lstStyle/>
                    <a:p>
                      <a:r>
                        <a:rPr lang="th-TH" sz="2200"/>
                        <a:t>8.0</a:t>
                      </a:r>
                    </a:p>
                  </a:txBody>
                  <a:tcPr marL="52424" marR="52424" marT="26206" marB="26206" anchor="ctr">
                    <a:lnL>
                      <a:noFill/>
                    </a:lnL>
                    <a:lnR>
                      <a:noFill/>
                    </a:lnR>
                    <a:lnT>
                      <a:noFill/>
                    </a:lnT>
                    <a:lnB>
                      <a:noFill/>
                    </a:lnB>
                  </a:tcPr>
                </a:tc>
                <a:tc>
                  <a:txBody>
                    <a:bodyPr/>
                    <a:lstStyle/>
                    <a:p>
                      <a:r>
                        <a:rPr lang="th-TH" sz="2200" dirty="0"/>
                        <a:t>-</a:t>
                      </a:r>
                    </a:p>
                  </a:txBody>
                  <a:tcPr marL="52424" marR="52424" marT="26206" marB="26206" anchor="ctr">
                    <a:lnL>
                      <a:noFill/>
                    </a:lnL>
                    <a:lnR>
                      <a:noFill/>
                    </a:lnR>
                    <a:lnT>
                      <a:noFill/>
                    </a:lnT>
                    <a:lnB>
                      <a:noFill/>
                    </a:lnB>
                  </a:tcPr>
                </a:tc>
                <a:tc>
                  <a:txBody>
                    <a:bodyPr/>
                    <a:lstStyle/>
                    <a:p>
                      <a:r>
                        <a:rPr lang="th-TH" sz="2200"/>
                        <a:t>-</a:t>
                      </a:r>
                    </a:p>
                  </a:txBody>
                  <a:tcPr marL="52424" marR="52424" marT="26206" marB="26206" anchor="ctr">
                    <a:lnL>
                      <a:noFill/>
                    </a:lnL>
                    <a:lnR>
                      <a:noFill/>
                    </a:lnR>
                    <a:lnT>
                      <a:noFill/>
                    </a:lnT>
                    <a:lnB>
                      <a:noFill/>
                    </a:lnB>
                  </a:tcPr>
                </a:tc>
              </a:tr>
              <a:tr h="474162">
                <a:tc gridSpan="9">
                  <a:txBody>
                    <a:bodyPr/>
                    <a:lstStyle/>
                    <a:p>
                      <a:endParaRPr lang="en-US" sz="2200" dirty="0"/>
                    </a:p>
                  </a:txBody>
                  <a:tcPr marL="52424" marR="52424" marT="26206" marB="26206" anchor="ctr">
                    <a:lnL>
                      <a:noFill/>
                    </a:lnL>
                    <a:lnR>
                      <a:noFill/>
                    </a:lnR>
                    <a:lnT>
                      <a:noFill/>
                    </a:lnT>
                    <a:lnB>
                      <a:noFill/>
                    </a:lnB>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bl>
          </a:graphicData>
        </a:graphic>
      </p:graphicFrame>
      <p:sp>
        <p:nvSpPr>
          <p:cNvPr id="28721" name="Rectangle 1"/>
          <p:cNvSpPr>
            <a:spLocks noChangeArrowheads="1"/>
          </p:cNvSpPr>
          <p:nvPr/>
        </p:nvSpPr>
        <p:spPr bwMode="auto">
          <a:xfrm>
            <a:off x="2286000" y="304800"/>
            <a:ext cx="5503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a:r>
              <a:rPr lang="th-TH" altLang="en-US"/>
              <a:t>Alloying compositions of </a:t>
            </a:r>
          </a:p>
          <a:p>
            <a:pPr algn="ctr"/>
            <a:r>
              <a:rPr lang="th-TH" altLang="en-US"/>
              <a:t>common high speed steel grades (</a:t>
            </a:r>
          </a:p>
          <a:p>
            <a:pPr algn="ctr"/>
            <a:r>
              <a:rPr lang="th-TH" altLang="en-US"/>
              <a:t>by %wt) </a:t>
            </a:r>
            <a:endParaRPr lang="en-US" altLang="en-US"/>
          </a:p>
        </p:txBody>
      </p:sp>
    </p:spTree>
    <p:extLst>
      <p:ext uri="{BB962C8B-B14F-4D97-AF65-F5344CB8AC3E}">
        <p14:creationId xmlns:p14="http://schemas.microsoft.com/office/powerpoint/2010/main" val="265420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endParaRPr lang="en-US" altLang="en-US" smtClean="0"/>
          </a:p>
        </p:txBody>
      </p:sp>
      <p:graphicFrame>
        <p:nvGraphicFramePr>
          <p:cNvPr id="2050" name="Object 8"/>
          <p:cNvGraphicFramePr>
            <a:graphicFrameLocks noGrp="1" noChangeAspect="1"/>
          </p:cNvGraphicFramePr>
          <p:nvPr>
            <p:ph idx="1"/>
          </p:nvPr>
        </p:nvGraphicFramePr>
        <p:xfrm>
          <a:off x="381000" y="1600200"/>
          <a:ext cx="8458200" cy="4411663"/>
        </p:xfrm>
        <a:graphic>
          <a:graphicData uri="http://schemas.openxmlformats.org/presentationml/2006/ole">
            <mc:AlternateContent xmlns:mc="http://schemas.openxmlformats.org/markup-compatibility/2006">
              <mc:Choice xmlns:v="urn:schemas-microsoft-com:vml" Requires="v">
                <p:oleObj spid="_x0000_s2057" name="Bitmap Image" r:id="rId3" imgW="4839375" imgH="2523810" progId="Paint.Picture">
                  <p:embed/>
                </p:oleObj>
              </mc:Choice>
              <mc:Fallback>
                <p:oleObj name="Bitmap Image" r:id="rId3" imgW="4839375" imgH="2523810" progId="Paint.Picture">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84582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a:lstStyle/>
          <a:p>
            <a:pPr eaLnBrk="1" hangingPunct="1"/>
            <a:endParaRPr lang="en-US" altLang="en-US" smtClean="0"/>
          </a:p>
        </p:txBody>
      </p:sp>
      <p:graphicFrame>
        <p:nvGraphicFramePr>
          <p:cNvPr id="1026" name="Object 7"/>
          <p:cNvGraphicFramePr>
            <a:graphicFrameLocks noChangeAspect="1"/>
          </p:cNvGraphicFramePr>
          <p:nvPr>
            <p:ph sz="half" idx="2"/>
          </p:nvPr>
        </p:nvGraphicFramePr>
        <p:xfrm>
          <a:off x="457200" y="457200"/>
          <a:ext cx="8686800" cy="4770438"/>
        </p:xfrm>
        <a:graphic>
          <a:graphicData uri="http://schemas.openxmlformats.org/presentationml/2006/ole">
            <mc:AlternateContent xmlns:mc="http://schemas.openxmlformats.org/markup-compatibility/2006">
              <mc:Choice xmlns:v="urn:schemas-microsoft-com:vml" Requires="v">
                <p:oleObj spid="_x0000_s1033" name="Bitmap Image" r:id="rId3" imgW="4753639" imgH="2610214" progId="Paint.Picture">
                  <p:embed/>
                </p:oleObj>
              </mc:Choice>
              <mc:Fallback>
                <p:oleObj name="Bitmap Image" r:id="rId3" imgW="4753639" imgH="2610214"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6868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274638"/>
            <a:ext cx="8229600" cy="792162"/>
          </a:xfrm>
        </p:spPr>
        <p:txBody>
          <a:bodyPr/>
          <a:lstStyle/>
          <a:p>
            <a:pPr eaLnBrk="1" hangingPunct="1"/>
            <a:r>
              <a:rPr lang="en-US" altLang="en-US" smtClean="0"/>
              <a:t>Magnetic chuck</a:t>
            </a:r>
            <a:endParaRPr lang="th-TH" altLang="en-US" smtClean="0"/>
          </a:p>
        </p:txBody>
      </p:sp>
      <p:pic>
        <p:nvPicPr>
          <p:cNvPr id="20483" name="Picture 4" descr="circularfin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295400"/>
            <a:ext cx="5638800" cy="505142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endParaRPr lang="en-US" altLang="en-US" smtClean="0"/>
          </a:p>
        </p:txBody>
      </p:sp>
      <p:pic>
        <p:nvPicPr>
          <p:cNvPr id="11267" name="Picture 4" descr="02_f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8382000" cy="6818313"/>
          </a:xfrm>
          <a:noFill/>
        </p:spPr>
      </p:pic>
      <p:sp>
        <p:nvSpPr>
          <p:cNvPr id="11268" name="Rectangle 7"/>
          <p:cNvSpPr>
            <a:spLocks noChangeArrowheads="1"/>
          </p:cNvSpPr>
          <p:nvPr/>
        </p:nvSpPr>
        <p:spPr bwMode="auto">
          <a:xfrm>
            <a:off x="5181600" y="5334000"/>
            <a:ext cx="36576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r>
              <a:rPr lang="th-TH" altLang="en-US" sz="4400">
                <a:solidFill>
                  <a:schemeClr val="tx2"/>
                </a:solidFill>
              </a:rPr>
              <a:t>Centre Lathe</a:t>
            </a:r>
          </a:p>
        </p:txBody>
      </p:sp>
      <p:sp>
        <p:nvSpPr>
          <p:cNvPr id="11269" name="Text Box 8"/>
          <p:cNvSpPr txBox="1">
            <a:spLocks noChangeArrowheads="1"/>
          </p:cNvSpPr>
          <p:nvPr/>
        </p:nvSpPr>
        <p:spPr bwMode="auto">
          <a:xfrm>
            <a:off x="3657600" y="4114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pPr>
            <a:r>
              <a:rPr lang="en-US" altLang="en-US"/>
              <a:t>apron</a:t>
            </a:r>
            <a:endParaRPr lang="th-TH" altLang="en-US"/>
          </a:p>
        </p:txBody>
      </p:sp>
      <p:sp>
        <p:nvSpPr>
          <p:cNvPr id="11270" name="Line 9"/>
          <p:cNvSpPr>
            <a:spLocks noChangeShapeType="1"/>
          </p:cNvSpPr>
          <p:nvPr/>
        </p:nvSpPr>
        <p:spPr bwMode="auto">
          <a:xfrm flipV="1">
            <a:off x="4648200" y="3657600"/>
            <a:ext cx="685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endParaRPr lang="en-US" altLang="en-US" smtClean="0"/>
          </a:p>
        </p:txBody>
      </p:sp>
      <p:pic>
        <p:nvPicPr>
          <p:cNvPr id="12291" name="Picture 4" descr="lath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2292" name="Text Box 7"/>
          <p:cNvSpPr txBox="1">
            <a:spLocks noChangeArrowheads="1"/>
          </p:cNvSpPr>
          <p:nvPr/>
        </p:nvSpPr>
        <p:spPr bwMode="auto">
          <a:xfrm>
            <a:off x="4876800" y="60960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pPr>
            <a:r>
              <a:rPr lang="en-US" altLang="en-US">
                <a:solidFill>
                  <a:schemeClr val="bg1"/>
                </a:solidFill>
              </a:rPr>
              <a:t>BED</a:t>
            </a:r>
            <a:endParaRPr lang="th-TH" altLang="en-US">
              <a:solidFill>
                <a:schemeClr val="bg1"/>
              </a:solidFill>
            </a:endParaRPr>
          </a:p>
        </p:txBody>
      </p:sp>
      <p:sp>
        <p:nvSpPr>
          <p:cNvPr id="12293" name="Line 8"/>
          <p:cNvSpPr>
            <a:spLocks noChangeShapeType="1"/>
          </p:cNvSpPr>
          <p:nvPr/>
        </p:nvSpPr>
        <p:spPr bwMode="auto">
          <a:xfrm flipH="1" flipV="1">
            <a:off x="5486400" y="3505200"/>
            <a:ext cx="304800" cy="2133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endParaRPr lang="en-US" altLang="en-US" smtClean="0"/>
          </a:p>
        </p:txBody>
      </p:sp>
      <p:pic>
        <p:nvPicPr>
          <p:cNvPr id="32771" name="Picture 4" descr="cuttingTool"/>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7543800" cy="5056188"/>
          </a:xfrm>
          <a:noFill/>
        </p:spPr>
      </p:pic>
      <p:sp>
        <p:nvSpPr>
          <p:cNvPr id="32772" name="Text Box 7"/>
          <p:cNvSpPr txBox="1">
            <a:spLocks noChangeArrowheads="1"/>
          </p:cNvSpPr>
          <p:nvPr/>
        </p:nvSpPr>
        <p:spPr bwMode="auto">
          <a:xfrm>
            <a:off x="6477000" y="53340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pPr>
            <a:r>
              <a:rPr lang="en-US" altLang="en-US"/>
              <a:t>CERMET</a:t>
            </a:r>
            <a:endParaRPr lang="th-TH" altLang="en-US"/>
          </a:p>
        </p:txBody>
      </p:sp>
      <p:sp>
        <p:nvSpPr>
          <p:cNvPr id="32773" name="Text Box 8"/>
          <p:cNvSpPr txBox="1">
            <a:spLocks noChangeArrowheads="1"/>
          </p:cNvSpPr>
          <p:nvPr/>
        </p:nvSpPr>
        <p:spPr bwMode="auto">
          <a:xfrm>
            <a:off x="6019800" y="57912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pPr>
            <a:r>
              <a:rPr lang="en-US" altLang="en-US"/>
              <a:t>Ceramic+metal</a:t>
            </a:r>
            <a:endParaRPr lang="th-TH"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INSERT</a:t>
            </a:r>
            <a:r>
              <a:rPr lang="th-TH" altLang="en-US" smtClean="0"/>
              <a:t> </a:t>
            </a:r>
            <a:r>
              <a:rPr lang="en-US" altLang="en-US" smtClean="0"/>
              <a:t>ENDMILL</a:t>
            </a:r>
            <a:endParaRPr lang="th-TH" altLang="en-US" smtClean="0"/>
          </a:p>
        </p:txBody>
      </p:sp>
      <p:sp>
        <p:nvSpPr>
          <p:cNvPr id="46083" name="Rectangle 3"/>
          <p:cNvSpPr>
            <a:spLocks noGrp="1" noChangeArrowheads="1"/>
          </p:cNvSpPr>
          <p:nvPr>
            <p:ph type="body" sz="half" idx="1"/>
          </p:nvPr>
        </p:nvSpPr>
        <p:spPr/>
        <p:txBody>
          <a:bodyPr/>
          <a:lstStyle/>
          <a:p>
            <a:pPr eaLnBrk="1" hangingPunct="1"/>
            <a:r>
              <a:rPr lang="en-US" altLang="en-US" sz="2800" smtClean="0"/>
              <a:t>INSERT</a:t>
            </a:r>
            <a:r>
              <a:rPr lang="th-TH" altLang="en-US" sz="2800" smtClean="0"/>
              <a:t> </a:t>
            </a:r>
            <a:r>
              <a:rPr lang="en-US" altLang="en-US" sz="2800" smtClean="0"/>
              <a:t>ENDMILL</a:t>
            </a:r>
            <a:endParaRPr lang="th-TH" altLang="en-US" sz="2800" smtClean="0"/>
          </a:p>
        </p:txBody>
      </p:sp>
      <p:pic>
        <p:nvPicPr>
          <p:cNvPr id="46084" name="Picture 4" descr="mits-banner">
            <a:hlinkClick r:id="rId2" action="ppaction://program"/>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736725"/>
            <a:ext cx="4038600" cy="1911350"/>
          </a:xfrm>
        </p:spPr>
      </p:pic>
      <p:pic>
        <p:nvPicPr>
          <p:cNvPr id="46085" name="Picture 6" descr="0105rt1a"/>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5800" y="2057400"/>
            <a:ext cx="3190875" cy="41148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3600" b="0" i="1" u="none" strike="noStrike" cap="none" normalizeH="0" baseline="0" smtClean="0">
            <a:ln>
              <a:noFill/>
            </a:ln>
            <a:solidFill>
              <a:schemeClr val="tx1"/>
            </a:solidFill>
            <a:effectLst/>
            <a:latin typeface="Arial" pitchFamily="34" charset="0"/>
            <a:cs typeface="Angsana New"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3600" b="0" i="1" u="none" strike="noStrike" cap="none" normalizeH="0" baseline="0" smtClean="0">
            <a:ln>
              <a:noFill/>
            </a:ln>
            <a:solidFill>
              <a:schemeClr val="tx1"/>
            </a:solidFill>
            <a:effectLst/>
            <a:latin typeface="Arial" pitchFamily="34" charset="0"/>
            <a:cs typeface="Angsana New" pitchFamily="18" charset="-34"/>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1064</Words>
  <Application>Microsoft Office PowerPoint</Application>
  <PresentationFormat>On-screen Show (4:3)</PresentationFormat>
  <Paragraphs>331</Paragraphs>
  <Slides>24</Slides>
  <Notes>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0" baseType="lpstr">
      <vt:lpstr>Arial</vt:lpstr>
      <vt:lpstr>Angsana New</vt:lpstr>
      <vt:lpstr>MS PGothic</vt:lpstr>
      <vt:lpstr>Default Design</vt:lpstr>
      <vt:lpstr>1_Default Design</vt:lpstr>
      <vt:lpstr>Bitmap Image</vt:lpstr>
      <vt:lpstr>Jig &amp; Fixture Design</vt:lpstr>
      <vt:lpstr>PowerPoint Presentation</vt:lpstr>
      <vt:lpstr>PowerPoint Presentation</vt:lpstr>
      <vt:lpstr>PowerPoint Presentation</vt:lpstr>
      <vt:lpstr>Magnetic chuck</vt:lpstr>
      <vt:lpstr>PowerPoint Presentation</vt:lpstr>
      <vt:lpstr>PowerPoint Presentation</vt:lpstr>
      <vt:lpstr>PowerPoint Presentation</vt:lpstr>
      <vt:lpstr>INSERT ENDMILL</vt:lpstr>
      <vt:lpstr>Gear Cutting</vt:lpstr>
      <vt:lpstr>Work Holding Method</vt:lpstr>
      <vt:lpstr>Dial gauge</vt:lpstr>
      <vt:lpstr>COUNTERSINK&amp;BORE</vt:lpstr>
      <vt:lpstr>Classifications of Metal Alloys</vt:lpstr>
      <vt:lpstr>Steel</vt:lpstr>
      <vt:lpstr>Summary: Steels</vt:lpstr>
      <vt:lpstr>Standards Designation Equivalent of Tool Steels --- </vt:lpstr>
      <vt:lpstr>PowerPoint Presentation</vt:lpstr>
      <vt:lpstr>PowerPoint Presentation</vt:lpstr>
      <vt:lpstr>PowerPoint Presentation</vt:lpstr>
      <vt:lpstr>PowerPoint Presentation</vt:lpstr>
      <vt:lpstr>Characteristics of Tool Material</vt:lpstr>
      <vt:lpstr>Tool Materials in Common Use</vt:lpstr>
      <vt:lpstr>PowerPoint Presentation</vt:lpstr>
    </vt:vector>
  </TitlesOfParts>
  <Company>Thammasat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Turnning</dc:title>
  <dc:creator>mapiwat</dc:creator>
  <cp:lastModifiedBy>Apiwat Muttamara</cp:lastModifiedBy>
  <cp:revision>63</cp:revision>
  <dcterms:created xsi:type="dcterms:W3CDTF">2005-05-26T04:31:59Z</dcterms:created>
  <dcterms:modified xsi:type="dcterms:W3CDTF">2016-01-19T08:39:45Z</dcterms:modified>
</cp:coreProperties>
</file>