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7"/>
  </p:notesMasterIdLst>
  <p:sldIdLst>
    <p:sldId id="383" r:id="rId2"/>
    <p:sldId id="281" r:id="rId3"/>
    <p:sldId id="285" r:id="rId4"/>
    <p:sldId id="282" r:id="rId5"/>
    <p:sldId id="284" r:id="rId6"/>
    <p:sldId id="283" r:id="rId7"/>
    <p:sldId id="381" r:id="rId8"/>
    <p:sldId id="293" r:id="rId9"/>
    <p:sldId id="294" r:id="rId10"/>
    <p:sldId id="295" r:id="rId11"/>
    <p:sldId id="298" r:id="rId12"/>
    <p:sldId id="299" r:id="rId13"/>
    <p:sldId id="302" r:id="rId14"/>
    <p:sldId id="382" r:id="rId15"/>
    <p:sldId id="380" r:id="rId16"/>
  </p:sldIdLst>
  <p:sldSz cx="10080625" cy="7559675"/>
  <p:notesSz cx="6799263" cy="9929813"/>
  <p:defaultTextStyle>
    <a:defPPr>
      <a:defRPr lang="en-GB"/>
    </a:defPPr>
    <a:lvl1pPr algn="l" rtl="0" eaLnBrk="0" fontAlgn="base" hangingPunct="0">
      <a:spcBef>
        <a:spcPct val="0"/>
      </a:spcBef>
      <a:spcAft>
        <a:spcPct val="0"/>
      </a:spcAft>
      <a:defRPr sz="2400"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Helvetica" pitchFamily="34" charset="0"/>
        <a:ea typeface="+mn-ea"/>
        <a:cs typeface="+mn-cs"/>
      </a:defRPr>
    </a:lvl5pPr>
    <a:lvl6pPr marL="2286000" algn="l" defTabSz="914400" rtl="0" eaLnBrk="1" latinLnBrk="0" hangingPunct="1">
      <a:defRPr sz="2400" kern="1200">
        <a:solidFill>
          <a:schemeClr val="tx1"/>
        </a:solidFill>
        <a:latin typeface="Helvetica" pitchFamily="34" charset="0"/>
        <a:ea typeface="+mn-ea"/>
        <a:cs typeface="+mn-cs"/>
      </a:defRPr>
    </a:lvl6pPr>
    <a:lvl7pPr marL="2743200" algn="l" defTabSz="914400" rtl="0" eaLnBrk="1" latinLnBrk="0" hangingPunct="1">
      <a:defRPr sz="2400" kern="1200">
        <a:solidFill>
          <a:schemeClr val="tx1"/>
        </a:solidFill>
        <a:latin typeface="Helvetica" pitchFamily="34" charset="0"/>
        <a:ea typeface="+mn-ea"/>
        <a:cs typeface="+mn-cs"/>
      </a:defRPr>
    </a:lvl7pPr>
    <a:lvl8pPr marL="3200400" algn="l" defTabSz="914400" rtl="0" eaLnBrk="1" latinLnBrk="0" hangingPunct="1">
      <a:defRPr sz="2400" kern="1200">
        <a:solidFill>
          <a:schemeClr val="tx1"/>
        </a:solidFill>
        <a:latin typeface="Helvetica" pitchFamily="34" charset="0"/>
        <a:ea typeface="+mn-ea"/>
        <a:cs typeface="+mn-cs"/>
      </a:defRPr>
    </a:lvl8pPr>
    <a:lvl9pPr marL="3657600" algn="l" defTabSz="914400" rtl="0" eaLnBrk="1" latinLnBrk="0" hangingPunct="1">
      <a:defRPr sz="2400"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98" y="-108"/>
      </p:cViewPr>
      <p:guideLst>
        <p:guide orient="horz" pos="2400"/>
        <p:guide pos="3168"/>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53"/>
        <p:guide pos="18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33700" cy="528638"/>
          </a:xfrm>
          <a:prstGeom prst="rect">
            <a:avLst/>
          </a:prstGeom>
          <a:noFill/>
          <a:ln w="9525">
            <a:noFill/>
            <a:miter lim="800000"/>
            <a:headEnd/>
            <a:tailEnd/>
          </a:ln>
          <a:effectLst/>
        </p:spPr>
        <p:txBody>
          <a:bodyPr vert="horz" wrap="square" lIns="86308" tIns="43153" rIns="86308" bIns="43153" numCol="1" anchor="ctr" anchorCtr="0" compatLnSpc="1">
            <a:prstTxWarp prst="textNoShape">
              <a:avLst/>
            </a:prstTxWarp>
          </a:bodyPr>
          <a:lstStyle>
            <a:lvl1pPr defTabSz="863384">
              <a:defRPr sz="1000">
                <a:latin typeface="Times New Roman" pitchFamily="18" charset="0"/>
              </a:defRPr>
            </a:lvl1pPr>
          </a:lstStyle>
          <a:p>
            <a:pPr>
              <a:defRPr/>
            </a:pPr>
            <a:endParaRPr lang="en-US"/>
          </a:p>
        </p:txBody>
      </p:sp>
      <p:sp>
        <p:nvSpPr>
          <p:cNvPr id="104451" name="Rectangle 3"/>
          <p:cNvSpPr>
            <a:spLocks noGrp="1" noChangeArrowheads="1"/>
          </p:cNvSpPr>
          <p:nvPr>
            <p:ph type="dt" idx="1"/>
          </p:nvPr>
        </p:nvSpPr>
        <p:spPr bwMode="auto">
          <a:xfrm>
            <a:off x="3865563" y="0"/>
            <a:ext cx="2933700" cy="528638"/>
          </a:xfrm>
          <a:prstGeom prst="rect">
            <a:avLst/>
          </a:prstGeom>
          <a:noFill/>
          <a:ln w="9525">
            <a:noFill/>
            <a:miter lim="800000"/>
            <a:headEnd/>
            <a:tailEnd/>
          </a:ln>
          <a:effectLst/>
        </p:spPr>
        <p:txBody>
          <a:bodyPr vert="horz" wrap="square" lIns="86308" tIns="43153" rIns="86308" bIns="43153" numCol="1" anchor="ctr" anchorCtr="0" compatLnSpc="1">
            <a:prstTxWarp prst="textNoShape">
              <a:avLst/>
            </a:prstTxWarp>
          </a:bodyPr>
          <a:lstStyle>
            <a:lvl1pPr algn="r" defTabSz="863384">
              <a:defRPr sz="1000">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38213" y="755650"/>
            <a:ext cx="4929187" cy="3697288"/>
          </a:xfrm>
          <a:prstGeom prst="rect">
            <a:avLst/>
          </a:prstGeom>
          <a:noFill/>
          <a:ln w="9525">
            <a:solidFill>
              <a:srgbClr val="000000"/>
            </a:solidFill>
            <a:miter lim="800000"/>
            <a:headEnd/>
            <a:tailEnd/>
          </a:ln>
        </p:spPr>
      </p:sp>
      <p:sp>
        <p:nvSpPr>
          <p:cNvPr id="104453" name="Rectangle 5"/>
          <p:cNvSpPr>
            <a:spLocks noGrp="1" noChangeArrowheads="1"/>
          </p:cNvSpPr>
          <p:nvPr>
            <p:ph type="body" sz="quarter" idx="3"/>
          </p:nvPr>
        </p:nvSpPr>
        <p:spPr bwMode="auto">
          <a:xfrm>
            <a:off x="933450" y="4752975"/>
            <a:ext cx="4932363" cy="4454525"/>
          </a:xfrm>
          <a:prstGeom prst="rect">
            <a:avLst/>
          </a:prstGeom>
          <a:noFill/>
          <a:ln w="9525">
            <a:noFill/>
            <a:miter lim="800000"/>
            <a:headEnd/>
            <a:tailEnd/>
          </a:ln>
          <a:effectLst/>
        </p:spPr>
        <p:txBody>
          <a:bodyPr vert="horz" wrap="square" lIns="86308" tIns="43153" rIns="86308" bIns="43153"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9431338"/>
            <a:ext cx="2933700" cy="530225"/>
          </a:xfrm>
          <a:prstGeom prst="rect">
            <a:avLst/>
          </a:prstGeom>
          <a:noFill/>
          <a:ln w="9525">
            <a:noFill/>
            <a:miter lim="800000"/>
            <a:headEnd/>
            <a:tailEnd/>
          </a:ln>
          <a:effectLst/>
        </p:spPr>
        <p:txBody>
          <a:bodyPr vert="horz" wrap="square" lIns="86308" tIns="43153" rIns="86308" bIns="43153" numCol="1" anchor="b" anchorCtr="0" compatLnSpc="1">
            <a:prstTxWarp prst="textNoShape">
              <a:avLst/>
            </a:prstTxWarp>
          </a:bodyPr>
          <a:lstStyle>
            <a:lvl1pPr defTabSz="863384">
              <a:defRPr sz="1000">
                <a:latin typeface="Times New Roman" pitchFamily="18" charset="0"/>
              </a:defRPr>
            </a:lvl1pPr>
          </a:lstStyle>
          <a:p>
            <a:pPr>
              <a:defRPr/>
            </a:pPr>
            <a:endParaRPr lang="en-US"/>
          </a:p>
        </p:txBody>
      </p:sp>
      <p:sp>
        <p:nvSpPr>
          <p:cNvPr id="104455" name="Rectangle 7"/>
          <p:cNvSpPr>
            <a:spLocks noGrp="1" noChangeArrowheads="1"/>
          </p:cNvSpPr>
          <p:nvPr>
            <p:ph type="sldNum" sz="quarter" idx="5"/>
          </p:nvPr>
        </p:nvSpPr>
        <p:spPr bwMode="auto">
          <a:xfrm>
            <a:off x="3865563" y="9431338"/>
            <a:ext cx="2933700" cy="530225"/>
          </a:xfrm>
          <a:prstGeom prst="rect">
            <a:avLst/>
          </a:prstGeom>
          <a:noFill/>
          <a:ln w="9525">
            <a:noFill/>
            <a:miter lim="800000"/>
            <a:headEnd/>
            <a:tailEnd/>
          </a:ln>
          <a:effectLst/>
        </p:spPr>
        <p:txBody>
          <a:bodyPr vert="horz" wrap="square" lIns="86308" tIns="43153" rIns="86308" bIns="43153" numCol="1" anchor="b" anchorCtr="0" compatLnSpc="1">
            <a:prstTxWarp prst="textNoShape">
              <a:avLst/>
            </a:prstTxWarp>
          </a:bodyPr>
          <a:lstStyle>
            <a:lvl1pPr algn="r" defTabSz="863384">
              <a:defRPr sz="1000">
                <a:latin typeface="Times New Roman" pitchFamily="18" charset="0"/>
              </a:defRPr>
            </a:lvl1pPr>
          </a:lstStyle>
          <a:p>
            <a:pPr>
              <a:defRPr/>
            </a:pPr>
            <a:fld id="{6A5A8FDC-D6B4-419A-94B3-280AF876EC90}" type="slidenum">
              <a:rPr lang="en-US"/>
              <a:pPr>
                <a:defRPr/>
              </a:pPr>
              <a:t>‹#›</a:t>
            </a:fld>
            <a:endParaRPr lang="en-US"/>
          </a:p>
        </p:txBody>
      </p:sp>
    </p:spTree>
    <p:extLst>
      <p:ext uri="{BB962C8B-B14F-4D97-AF65-F5344CB8AC3E}">
        <p14:creationId xmlns:p14="http://schemas.microsoft.com/office/powerpoint/2010/main" val="605260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defTabSz="862013"/>
            <a:fld id="{1982D1C8-880E-45DF-B995-7E3095221A9E}" type="slidenum">
              <a:rPr lang="en-US" smtClean="0"/>
              <a:pPr defTabSz="862013"/>
              <a:t>2</a:t>
            </a:fld>
            <a:endParaRPr lang="en-US" smtClean="0"/>
          </a:p>
        </p:txBody>
      </p:sp>
      <p:sp>
        <p:nvSpPr>
          <p:cNvPr id="18435"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18436"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862013"/>
            <a:fld id="{78A50E66-1D05-4A33-A3AC-7FFD4E01BEDF}" type="slidenum">
              <a:rPr lang="en-US" smtClean="0"/>
              <a:pPr defTabSz="862013"/>
              <a:t>12</a:t>
            </a:fld>
            <a:endParaRPr lang="en-US" smtClean="0"/>
          </a:p>
        </p:txBody>
      </p:sp>
      <p:sp>
        <p:nvSpPr>
          <p:cNvPr id="27651"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27652"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862013"/>
            <a:fld id="{A2E8F5FF-C781-4191-BD98-13112890AB79}" type="slidenum">
              <a:rPr lang="en-US" smtClean="0"/>
              <a:pPr defTabSz="862013"/>
              <a:t>13</a:t>
            </a:fld>
            <a:endParaRPr lang="en-US" smtClean="0"/>
          </a:p>
        </p:txBody>
      </p:sp>
      <p:sp>
        <p:nvSpPr>
          <p:cNvPr id="28675"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28676"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862013"/>
            <a:fld id="{BB92E822-785B-424D-B4F3-5054B892D447}" type="slidenum">
              <a:rPr lang="en-US" smtClean="0"/>
              <a:pPr defTabSz="862013"/>
              <a:t>14</a:t>
            </a:fld>
            <a:endParaRPr lang="en-US" smtClean="0"/>
          </a:p>
        </p:txBody>
      </p:sp>
      <p:sp>
        <p:nvSpPr>
          <p:cNvPr id="29699" name="Rectangle 2"/>
          <p:cNvSpPr>
            <a:spLocks noGrp="1" noRot="1" noChangeAspect="1" noChangeArrowheads="1" noTextEdit="1"/>
          </p:cNvSpPr>
          <p:nvPr>
            <p:ph type="sldImg"/>
          </p:nvPr>
        </p:nvSpPr>
        <p:spPr>
          <a:xfrm>
            <a:off x="814388" y="328613"/>
            <a:ext cx="5170487" cy="3876675"/>
          </a:xfrm>
          <a:solidFill>
            <a:srgbClr val="FFFFFF"/>
          </a:solidFill>
          <a:ln/>
        </p:spPr>
      </p:sp>
      <p:sp>
        <p:nvSpPr>
          <p:cNvPr id="29700" name="Text Box 3"/>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862013"/>
            <a:fld id="{8E6BC56E-2107-4D59-BC5B-EAEFEAE3D3F9}" type="slidenum">
              <a:rPr lang="en-US" smtClean="0"/>
              <a:pPr defTabSz="862013"/>
              <a:t>15</a:t>
            </a:fld>
            <a:endParaRPr lang="en-US" smtClean="0"/>
          </a:p>
        </p:txBody>
      </p:sp>
      <p:sp>
        <p:nvSpPr>
          <p:cNvPr id="30723" name="Rectangle 2"/>
          <p:cNvSpPr>
            <a:spLocks noGrp="1" noRot="1" noChangeAspect="1" noChangeArrowheads="1" noTextEdit="1"/>
          </p:cNvSpPr>
          <p:nvPr>
            <p:ph type="sldImg"/>
          </p:nvPr>
        </p:nvSpPr>
        <p:spPr>
          <a:xfrm>
            <a:off x="876300" y="328613"/>
            <a:ext cx="5043488" cy="3783012"/>
          </a:xfrm>
          <a:solidFill>
            <a:srgbClr val="FFFFFF"/>
          </a:solidFill>
          <a:ln/>
        </p:spPr>
      </p:sp>
      <p:sp>
        <p:nvSpPr>
          <p:cNvPr id="30724" name="Text Box 3"/>
          <p:cNvSpPr txBox="1">
            <a:spLocks noChangeArrowheads="1"/>
          </p:cNvSpPr>
          <p:nvPr/>
        </p:nvSpPr>
        <p:spPr bwMode="auto">
          <a:xfrm>
            <a:off x="500063" y="4640263"/>
            <a:ext cx="5802312" cy="4402137"/>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862013"/>
            <a:fld id="{CB74C92D-3C9B-4BC1-B106-2072B9B5745C}" type="slidenum">
              <a:rPr lang="en-US" smtClean="0"/>
              <a:pPr defTabSz="862013"/>
              <a:t>3</a:t>
            </a:fld>
            <a:endParaRPr lang="en-US" smtClean="0"/>
          </a:p>
        </p:txBody>
      </p:sp>
      <p:sp>
        <p:nvSpPr>
          <p:cNvPr id="19459"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19460"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862013"/>
            <a:fld id="{F6A53D36-538C-4930-8F2A-E6459F4D5C7B}" type="slidenum">
              <a:rPr lang="en-US" smtClean="0"/>
              <a:pPr defTabSz="862013"/>
              <a:t>4</a:t>
            </a:fld>
            <a:endParaRPr lang="en-US" smtClean="0"/>
          </a:p>
        </p:txBody>
      </p:sp>
      <p:sp>
        <p:nvSpPr>
          <p:cNvPr id="20483"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20484"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862013"/>
            <a:fld id="{5790A5EC-3520-4560-A694-FB4E3578AB1E}" type="slidenum">
              <a:rPr lang="en-US" smtClean="0"/>
              <a:pPr defTabSz="862013"/>
              <a:t>5</a:t>
            </a:fld>
            <a:endParaRPr lang="en-US" smtClean="0"/>
          </a:p>
        </p:txBody>
      </p:sp>
      <p:sp>
        <p:nvSpPr>
          <p:cNvPr id="21507"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21508"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862013"/>
            <a:fld id="{B327649D-B0E7-42C5-8145-D2CB54DCDCD8}" type="slidenum">
              <a:rPr lang="en-US" smtClean="0"/>
              <a:pPr defTabSz="862013"/>
              <a:t>6</a:t>
            </a:fld>
            <a:endParaRPr lang="en-US" smtClean="0"/>
          </a:p>
        </p:txBody>
      </p:sp>
      <p:sp>
        <p:nvSpPr>
          <p:cNvPr id="22531"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22532"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862013"/>
            <a:fld id="{469F4F51-8D55-4082-82AA-64F583E37EB3}" type="slidenum">
              <a:rPr lang="en-US" smtClean="0"/>
              <a:pPr defTabSz="862013"/>
              <a:t>8</a:t>
            </a:fld>
            <a:endParaRPr lang="en-US" smtClean="0"/>
          </a:p>
        </p:txBody>
      </p:sp>
      <p:sp>
        <p:nvSpPr>
          <p:cNvPr id="23555"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23556"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862013"/>
            <a:fld id="{8F1F1B23-D849-4496-A88A-AB54367F7DED}" type="slidenum">
              <a:rPr lang="en-US" smtClean="0"/>
              <a:pPr defTabSz="862013"/>
              <a:t>9</a:t>
            </a:fld>
            <a:endParaRPr lang="en-US" smtClean="0"/>
          </a:p>
        </p:txBody>
      </p:sp>
      <p:sp>
        <p:nvSpPr>
          <p:cNvPr id="24579"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24580"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862013"/>
            <a:fld id="{E075C9D0-61D3-4C13-B655-CE2B9121FB02}" type="slidenum">
              <a:rPr lang="en-US" smtClean="0"/>
              <a:pPr defTabSz="862013"/>
              <a:t>10</a:t>
            </a:fld>
            <a:endParaRPr lang="en-US" smtClean="0"/>
          </a:p>
        </p:txBody>
      </p:sp>
      <p:sp>
        <p:nvSpPr>
          <p:cNvPr id="25603"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25604"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862013"/>
            <a:fld id="{3DAB7F01-8249-4F68-864F-4F2D02E0A5D3}" type="slidenum">
              <a:rPr lang="en-US" smtClean="0"/>
              <a:pPr defTabSz="862013"/>
              <a:t>11</a:t>
            </a:fld>
            <a:endParaRPr lang="en-US" smtClean="0"/>
          </a:p>
        </p:txBody>
      </p:sp>
      <p:sp>
        <p:nvSpPr>
          <p:cNvPr id="26627" name="Rectangle 1"/>
          <p:cNvSpPr>
            <a:spLocks noGrp="1" noRot="1" noChangeAspect="1" noChangeArrowheads="1" noTextEdit="1"/>
          </p:cNvSpPr>
          <p:nvPr>
            <p:ph type="sldImg"/>
          </p:nvPr>
        </p:nvSpPr>
        <p:spPr>
          <a:xfrm>
            <a:off x="814388" y="328613"/>
            <a:ext cx="5170487" cy="3876675"/>
          </a:xfrm>
          <a:solidFill>
            <a:srgbClr val="FFFFFF"/>
          </a:solidFill>
          <a:ln/>
        </p:spPr>
      </p:sp>
      <p:sp>
        <p:nvSpPr>
          <p:cNvPr id="26628" name="Text Box 2"/>
          <p:cNvSpPr txBox="1">
            <a:spLocks noChangeArrowheads="1"/>
          </p:cNvSpPr>
          <p:nvPr/>
        </p:nvSpPr>
        <p:spPr bwMode="auto">
          <a:xfrm>
            <a:off x="500063" y="4686300"/>
            <a:ext cx="5803900" cy="4405313"/>
          </a:xfrm>
          <a:prstGeom prst="rect">
            <a:avLst/>
          </a:prstGeom>
          <a:noFill/>
          <a:ln w="9525">
            <a:noFill/>
            <a:miter lim="800000"/>
            <a:headEnd/>
            <a:tailEnd/>
          </a:ln>
        </p:spPr>
        <p:txBody>
          <a:bodyPr wrap="none" lIns="92437" tIns="46218" rIns="92437" bIns="46218" anchor="ctr"/>
          <a:lstStyle/>
          <a:p>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th-TH"/>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600" y="533400"/>
            <a:ext cx="2155825" cy="6329363"/>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741363" y="533400"/>
            <a:ext cx="6319837" cy="6329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607425" cy="9144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741363" y="2101850"/>
            <a:ext cx="4227512"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5121275" y="2101850"/>
            <a:ext cx="4227513" cy="2303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5121275" y="4557713"/>
            <a:ext cx="4227513" cy="230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741363" y="2101850"/>
            <a:ext cx="4227512"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5121275"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bwMode="auto">
          <a:xfrm>
            <a:off x="762000" y="533400"/>
            <a:ext cx="8607425" cy="914400"/>
          </a:xfrm>
          <a:prstGeom prst="rect">
            <a:avLst/>
          </a:prstGeom>
          <a:solidFill>
            <a:srgbClr val="CCFFFF">
              <a:alpha val="50195"/>
            </a:srgbClr>
          </a:solidFill>
          <a:ln w="9525">
            <a:solidFill>
              <a:srgbClr val="969696"/>
            </a:solid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the title text format</a:t>
            </a:r>
          </a:p>
        </p:txBody>
      </p:sp>
      <p:sp>
        <p:nvSpPr>
          <p:cNvPr id="2051" name="Rectangle 1027"/>
          <p:cNvSpPr>
            <a:spLocks noGrp="1" noChangeArrowheads="1"/>
          </p:cNvSpPr>
          <p:nvPr>
            <p:ph type="body" idx="1"/>
          </p:nvPr>
        </p:nvSpPr>
        <p:spPr bwMode="auto">
          <a:xfrm>
            <a:off x="741363" y="2101850"/>
            <a:ext cx="8607425" cy="4760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Eigth Outline Level</a:t>
            </a:r>
          </a:p>
          <a:p>
            <a:pPr lvl="4"/>
            <a:r>
              <a:rPr lang="en-GB" altLang="en-US" smtClean="0"/>
              <a:t>Ninth Outline Level</a:t>
            </a:r>
          </a:p>
        </p:txBody>
      </p:sp>
      <p:sp>
        <p:nvSpPr>
          <p:cNvPr id="102404" name="Rectangle 1028"/>
          <p:cNvSpPr>
            <a:spLocks noChangeArrowheads="1"/>
          </p:cNvSpPr>
          <p:nvPr/>
        </p:nvSpPr>
        <p:spPr bwMode="auto">
          <a:xfrm>
            <a:off x="152400" y="152400"/>
            <a:ext cx="9677400" cy="7162800"/>
          </a:xfrm>
          <a:prstGeom prst="rect">
            <a:avLst/>
          </a:prstGeom>
          <a:noFill/>
          <a:ln w="57150" cmpd="thinThick">
            <a:solidFill>
              <a:srgbClr val="333333"/>
            </a:solidFill>
            <a:miter lim="800000"/>
            <a:headEnd/>
            <a:tailEnd/>
          </a:ln>
          <a:effectLst/>
        </p:spPr>
        <p:txBody>
          <a:bodyPr wrap="none" anchor="ctr"/>
          <a:lstStyle/>
          <a:p>
            <a:pPr>
              <a:defRPr/>
            </a:pPr>
            <a:endParaRPr lang="th-TH"/>
          </a:p>
        </p:txBody>
      </p:sp>
      <p:sp useBgFill="1">
        <p:nvSpPr>
          <p:cNvPr id="102405" name="Rectangle 1029"/>
          <p:cNvSpPr>
            <a:spLocks noChangeArrowheads="1"/>
          </p:cNvSpPr>
          <p:nvPr/>
        </p:nvSpPr>
        <p:spPr bwMode="auto">
          <a:xfrm>
            <a:off x="457200" y="7010400"/>
            <a:ext cx="3352800" cy="457200"/>
          </a:xfrm>
          <a:prstGeom prst="rect">
            <a:avLst/>
          </a:prstGeom>
          <a:ln w="19050">
            <a:solidFill>
              <a:srgbClr val="333333"/>
            </a:solidFill>
            <a:miter lim="800000"/>
            <a:headEnd/>
            <a:tailEnd/>
          </a:ln>
          <a:effectLst/>
        </p:spPr>
        <p:txBody>
          <a:bodyPr wrap="none" anchor="ctr"/>
          <a:lstStyle/>
          <a:p>
            <a:pPr>
              <a:defRPr/>
            </a:pPr>
            <a:endParaRPr lang="th-TH"/>
          </a:p>
        </p:txBody>
      </p:sp>
      <p:sp>
        <p:nvSpPr>
          <p:cNvPr id="102406" name="Text Box 1030"/>
          <p:cNvSpPr txBox="1">
            <a:spLocks noChangeArrowheads="1"/>
          </p:cNvSpPr>
          <p:nvPr/>
        </p:nvSpPr>
        <p:spPr bwMode="auto">
          <a:xfrm>
            <a:off x="522288" y="7029450"/>
            <a:ext cx="3309937" cy="417513"/>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 pos="2895600" algn="l"/>
              </a:tabLst>
              <a:defRPr/>
            </a:pPr>
            <a:r>
              <a:rPr lang="en-GB" altLang="en-US" sz="1400">
                <a:solidFill>
                  <a:srgbClr val="006600"/>
                </a:solidFill>
                <a:latin typeface="Times New Roman" pitchFamily="18" charset="0"/>
              </a:rPr>
              <a:t>Kalpakjian • Schmid</a:t>
            </a:r>
          </a:p>
          <a:p>
            <a:pPr>
              <a:lnSpc>
                <a:spcPct val="85000"/>
              </a:lnSpc>
              <a:tabLst>
                <a:tab pos="723900" algn="l"/>
                <a:tab pos="1447800" algn="l"/>
                <a:tab pos="2171700" algn="l"/>
                <a:tab pos="2895600" algn="l"/>
              </a:tabLst>
              <a:defRPr/>
            </a:pPr>
            <a:r>
              <a:rPr lang="en-GB" altLang="en-US" sz="1400">
                <a:solidFill>
                  <a:srgbClr val="006600"/>
                </a:solidFill>
                <a:latin typeface="Times New Roman" pitchFamily="18" charset="0"/>
              </a:rPr>
              <a:t>Manufacturing Engineering and Technology</a:t>
            </a:r>
            <a:endParaRPr lang="en-GB" altLang="en-US" sz="1400"/>
          </a:p>
        </p:txBody>
      </p:sp>
      <p:sp useBgFill="1">
        <p:nvSpPr>
          <p:cNvPr id="102407" name="Rectangle 1031"/>
          <p:cNvSpPr>
            <a:spLocks noChangeArrowheads="1"/>
          </p:cNvSpPr>
          <p:nvPr/>
        </p:nvSpPr>
        <p:spPr bwMode="auto">
          <a:xfrm>
            <a:off x="4648200" y="7010400"/>
            <a:ext cx="1981200" cy="457200"/>
          </a:xfrm>
          <a:prstGeom prst="rect">
            <a:avLst/>
          </a:prstGeom>
          <a:ln w="19050">
            <a:solidFill>
              <a:srgbClr val="333333"/>
            </a:solidFill>
            <a:miter lim="800000"/>
            <a:headEnd/>
            <a:tailEnd/>
          </a:ln>
          <a:effectLst/>
        </p:spPr>
        <p:txBody>
          <a:bodyPr wrap="none" anchor="ctr"/>
          <a:lstStyle/>
          <a:p>
            <a:pPr>
              <a:defRPr/>
            </a:pPr>
            <a:endParaRPr lang="th-TH"/>
          </a:p>
        </p:txBody>
      </p:sp>
      <p:sp>
        <p:nvSpPr>
          <p:cNvPr id="102408" name="Text Box 1032"/>
          <p:cNvSpPr txBox="1">
            <a:spLocks noChangeArrowheads="1"/>
          </p:cNvSpPr>
          <p:nvPr/>
        </p:nvSpPr>
        <p:spPr bwMode="auto">
          <a:xfrm>
            <a:off x="4343400" y="7086600"/>
            <a:ext cx="2667000" cy="304800"/>
          </a:xfrm>
          <a:prstGeom prst="rect">
            <a:avLst/>
          </a:prstGeom>
          <a:noFill/>
          <a:ln w="9525">
            <a:noFill/>
            <a:miter lim="800000"/>
            <a:headEnd/>
            <a:tailEnd/>
          </a:ln>
          <a:effectLst/>
        </p:spPr>
        <p:txBody>
          <a:bodyPr>
            <a:spAutoFit/>
          </a:bodyPr>
          <a:lstStyle/>
          <a:p>
            <a:pPr algn="ctr">
              <a:spcBef>
                <a:spcPct val="50000"/>
              </a:spcBef>
              <a:defRPr/>
            </a:pPr>
            <a:r>
              <a:rPr lang="en-US" altLang="en-US" sz="1400">
                <a:solidFill>
                  <a:srgbClr val="006600"/>
                </a:solidFill>
                <a:latin typeface="Times New Roman" pitchFamily="18" charset="0"/>
              </a:rPr>
              <a:t>© 2001 Prentice-Hall</a:t>
            </a:r>
            <a:endParaRPr lang="en-US" altLang="en-US">
              <a:latin typeface="Times" charset="0"/>
            </a:endParaRPr>
          </a:p>
        </p:txBody>
      </p:sp>
      <p:sp useBgFill="1">
        <p:nvSpPr>
          <p:cNvPr id="102409" name="Rectangle 1033"/>
          <p:cNvSpPr>
            <a:spLocks noChangeArrowheads="1"/>
          </p:cNvSpPr>
          <p:nvPr/>
        </p:nvSpPr>
        <p:spPr bwMode="auto">
          <a:xfrm>
            <a:off x="8001000" y="7010400"/>
            <a:ext cx="1447800" cy="457200"/>
          </a:xfrm>
          <a:prstGeom prst="rect">
            <a:avLst/>
          </a:prstGeom>
          <a:ln w="19050">
            <a:solidFill>
              <a:srgbClr val="333333"/>
            </a:solidFill>
            <a:miter lim="800000"/>
            <a:headEnd/>
            <a:tailEnd/>
          </a:ln>
          <a:effectLst/>
        </p:spPr>
        <p:txBody>
          <a:bodyPr wrap="none" anchor="ctr"/>
          <a:lstStyle/>
          <a:p>
            <a:pPr algn="ctr">
              <a:defRPr/>
            </a:pPr>
            <a:r>
              <a:rPr lang="en-US" altLang="en-US" sz="1400">
                <a:solidFill>
                  <a:srgbClr val="006600"/>
                </a:solidFill>
                <a:latin typeface="Times New Roman" pitchFamily="18" charset="0"/>
              </a:rPr>
              <a:t>Page 16-</a:t>
            </a:r>
            <a:fld id="{22FFE661-8093-4BD2-B74D-299375EE0C90}" type="slidenum">
              <a:rPr lang="en-US" altLang="en-US" sz="1400">
                <a:solidFill>
                  <a:srgbClr val="006600"/>
                </a:solidFill>
                <a:latin typeface="Times New Roman" pitchFamily="18" charset="0"/>
              </a:rPr>
              <a:pPr algn="ctr">
                <a:defRPr/>
              </a:pPr>
              <a:t>‹#›</a:t>
            </a:fld>
            <a:endParaRPr lang="en-US" altLang="en-US">
              <a:latin typeface="Times"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lnSpc>
          <a:spcPct val="85000"/>
        </a:lnSpc>
        <a:spcBef>
          <a:spcPct val="20000"/>
        </a:spcBef>
        <a:spcAft>
          <a:spcPct val="0"/>
        </a:spcAft>
        <a:defRPr sz="3200">
          <a:solidFill>
            <a:srgbClr val="000099"/>
          </a:solidFill>
          <a:latin typeface="+mj-lt"/>
          <a:ea typeface="+mj-ea"/>
          <a:cs typeface="+mj-cs"/>
        </a:defRPr>
      </a:lvl1pPr>
      <a:lvl2pPr algn="ctr" rtl="0" eaLnBrk="0" fontAlgn="base" hangingPunct="0">
        <a:lnSpc>
          <a:spcPct val="85000"/>
        </a:lnSpc>
        <a:spcBef>
          <a:spcPct val="20000"/>
        </a:spcBef>
        <a:spcAft>
          <a:spcPct val="0"/>
        </a:spcAft>
        <a:defRPr sz="3200">
          <a:solidFill>
            <a:srgbClr val="000099"/>
          </a:solidFill>
          <a:latin typeface="Helvetica" pitchFamily="34" charset="0"/>
        </a:defRPr>
      </a:lvl2pPr>
      <a:lvl3pPr algn="ctr" rtl="0" eaLnBrk="0" fontAlgn="base" hangingPunct="0">
        <a:lnSpc>
          <a:spcPct val="85000"/>
        </a:lnSpc>
        <a:spcBef>
          <a:spcPct val="20000"/>
        </a:spcBef>
        <a:spcAft>
          <a:spcPct val="0"/>
        </a:spcAft>
        <a:defRPr sz="3200">
          <a:solidFill>
            <a:srgbClr val="000099"/>
          </a:solidFill>
          <a:latin typeface="Helvetica" pitchFamily="34" charset="0"/>
        </a:defRPr>
      </a:lvl3pPr>
      <a:lvl4pPr algn="ctr" rtl="0" eaLnBrk="0" fontAlgn="base" hangingPunct="0">
        <a:lnSpc>
          <a:spcPct val="85000"/>
        </a:lnSpc>
        <a:spcBef>
          <a:spcPct val="20000"/>
        </a:spcBef>
        <a:spcAft>
          <a:spcPct val="0"/>
        </a:spcAft>
        <a:defRPr sz="3200">
          <a:solidFill>
            <a:srgbClr val="000099"/>
          </a:solidFill>
          <a:latin typeface="Helvetica" pitchFamily="34" charset="0"/>
        </a:defRPr>
      </a:lvl4pPr>
      <a:lvl5pPr algn="ctr" rtl="0" eaLnBrk="0" fontAlgn="base" hangingPunct="0">
        <a:lnSpc>
          <a:spcPct val="85000"/>
        </a:lnSpc>
        <a:spcBef>
          <a:spcPct val="20000"/>
        </a:spcBef>
        <a:spcAft>
          <a:spcPct val="0"/>
        </a:spcAft>
        <a:defRPr sz="3200">
          <a:solidFill>
            <a:srgbClr val="000099"/>
          </a:solidFill>
          <a:latin typeface="Helvetica" pitchFamily="34" charset="0"/>
        </a:defRPr>
      </a:lvl5pPr>
      <a:lvl6pPr marL="457200" algn="ctr" rtl="0" eaLnBrk="0" fontAlgn="base" hangingPunct="0">
        <a:lnSpc>
          <a:spcPct val="85000"/>
        </a:lnSpc>
        <a:spcBef>
          <a:spcPct val="20000"/>
        </a:spcBef>
        <a:spcAft>
          <a:spcPct val="0"/>
        </a:spcAft>
        <a:defRPr sz="3200">
          <a:solidFill>
            <a:srgbClr val="000099"/>
          </a:solidFill>
          <a:latin typeface="Helvetica" pitchFamily="34" charset="0"/>
        </a:defRPr>
      </a:lvl6pPr>
      <a:lvl7pPr marL="914400" algn="ctr" rtl="0" eaLnBrk="0" fontAlgn="base" hangingPunct="0">
        <a:lnSpc>
          <a:spcPct val="85000"/>
        </a:lnSpc>
        <a:spcBef>
          <a:spcPct val="20000"/>
        </a:spcBef>
        <a:spcAft>
          <a:spcPct val="0"/>
        </a:spcAft>
        <a:defRPr sz="3200">
          <a:solidFill>
            <a:srgbClr val="000099"/>
          </a:solidFill>
          <a:latin typeface="Helvetica" pitchFamily="34" charset="0"/>
        </a:defRPr>
      </a:lvl7pPr>
      <a:lvl8pPr marL="1371600" algn="ctr" rtl="0" eaLnBrk="0" fontAlgn="base" hangingPunct="0">
        <a:lnSpc>
          <a:spcPct val="85000"/>
        </a:lnSpc>
        <a:spcBef>
          <a:spcPct val="20000"/>
        </a:spcBef>
        <a:spcAft>
          <a:spcPct val="0"/>
        </a:spcAft>
        <a:defRPr sz="3200">
          <a:solidFill>
            <a:srgbClr val="000099"/>
          </a:solidFill>
          <a:latin typeface="Helvetica" pitchFamily="34" charset="0"/>
        </a:defRPr>
      </a:lvl8pPr>
      <a:lvl9pPr marL="1828800" algn="ctr" rtl="0" eaLnBrk="0" fontAlgn="base" hangingPunct="0">
        <a:lnSpc>
          <a:spcPct val="85000"/>
        </a:lnSpc>
        <a:spcBef>
          <a:spcPct val="20000"/>
        </a:spcBef>
        <a:spcAft>
          <a:spcPct val="0"/>
        </a:spcAft>
        <a:defRPr sz="3200">
          <a:solidFill>
            <a:srgbClr val="000099"/>
          </a:solidFill>
          <a:latin typeface="Helvetica" pitchFamily="34" charset="0"/>
        </a:defRPr>
      </a:lvl9pPr>
    </p:titleStyle>
    <p:bodyStyle>
      <a:lvl1pPr marL="342900" indent="-342900" algn="l" rtl="0" eaLnBrk="0" fontAlgn="base" hangingPunct="0">
        <a:lnSpc>
          <a:spcPct val="85000"/>
        </a:lnSpc>
        <a:spcBef>
          <a:spcPct val="20000"/>
        </a:spcBef>
        <a:spcAft>
          <a:spcPct val="0"/>
        </a:spcAft>
        <a:buClr>
          <a:srgbClr val="000000"/>
        </a:buClr>
        <a:buSzPct val="45000"/>
        <a:buFont typeface="StarBats" charset="0"/>
        <a:buChar char=" "/>
        <a:defRPr sz="3200">
          <a:solidFill>
            <a:srgbClr val="000000"/>
          </a:solidFill>
          <a:latin typeface="+mn-lt"/>
          <a:ea typeface="+mn-ea"/>
          <a:cs typeface="+mn-cs"/>
        </a:defRPr>
      </a:lvl1pPr>
      <a:lvl2pPr marL="742950" indent="-285750" algn="l" rtl="0" eaLnBrk="0" fontAlgn="base" hangingPunct="0">
        <a:lnSpc>
          <a:spcPct val="85000"/>
        </a:lnSpc>
        <a:spcBef>
          <a:spcPct val="20000"/>
        </a:spcBef>
        <a:spcAft>
          <a:spcPct val="0"/>
        </a:spcAft>
        <a:buClr>
          <a:srgbClr val="000000"/>
        </a:buClr>
        <a:buSzPct val="75000"/>
        <a:buFont typeface="StarBats" charset="0"/>
        <a:buChar char=" "/>
        <a:defRPr sz="2800">
          <a:solidFill>
            <a:srgbClr val="000000"/>
          </a:solidFill>
          <a:latin typeface="+mn-lt"/>
        </a:defRPr>
      </a:lvl2pPr>
      <a:lvl3pPr marL="1085850" indent="-228600" algn="l" rtl="0" eaLnBrk="0" fontAlgn="base" hangingPunct="0">
        <a:lnSpc>
          <a:spcPct val="85000"/>
        </a:lnSpc>
        <a:spcBef>
          <a:spcPct val="20000"/>
        </a:spcBef>
        <a:spcAft>
          <a:spcPct val="0"/>
        </a:spcAft>
        <a:buClr>
          <a:srgbClr val="000000"/>
        </a:buClr>
        <a:buSzPct val="45000"/>
        <a:buFont typeface="StarBats" charset="0"/>
        <a:buChar char=" "/>
        <a:defRPr sz="2400">
          <a:solidFill>
            <a:srgbClr val="000000"/>
          </a:solidFill>
          <a:latin typeface="+mn-lt"/>
        </a:defRPr>
      </a:lvl3pPr>
      <a:lvl4pPr marL="1428750" indent="-228600" algn="l" rtl="0" eaLnBrk="0" fontAlgn="base" hangingPunct="0">
        <a:lnSpc>
          <a:spcPct val="85000"/>
        </a:lnSpc>
        <a:spcBef>
          <a:spcPct val="20000"/>
        </a:spcBef>
        <a:spcAft>
          <a:spcPct val="0"/>
        </a:spcAft>
        <a:buClr>
          <a:srgbClr val="000000"/>
        </a:buClr>
        <a:buSzPct val="75000"/>
        <a:buFont typeface="StarBats" charset="0"/>
        <a:buChar char=" "/>
        <a:defRPr sz="2000">
          <a:solidFill>
            <a:srgbClr val="000000"/>
          </a:solidFill>
          <a:latin typeface="+mn-lt"/>
        </a:defRPr>
      </a:lvl4pPr>
      <a:lvl5pPr marL="1771650" indent="-228600" algn="l" rtl="0" eaLnBrk="0" fontAlgn="base" hangingPunct="0">
        <a:lnSpc>
          <a:spcPct val="85000"/>
        </a:lnSpc>
        <a:spcBef>
          <a:spcPct val="20000"/>
        </a:spcBef>
        <a:spcAft>
          <a:spcPct val="0"/>
        </a:spcAft>
        <a:buClr>
          <a:srgbClr val="000000"/>
        </a:buClr>
        <a:buSzPct val="45000"/>
        <a:buFont typeface="StarBats" charset="0"/>
        <a:buChar char=" "/>
        <a:defRPr sz="2000">
          <a:solidFill>
            <a:srgbClr val="000000"/>
          </a:solidFill>
          <a:latin typeface="+mn-lt"/>
        </a:defRPr>
      </a:lvl5pPr>
      <a:lvl6pPr marL="2228850" indent="-228600" algn="l" rtl="0" eaLnBrk="0" fontAlgn="base" hangingPunct="0">
        <a:lnSpc>
          <a:spcPct val="85000"/>
        </a:lnSpc>
        <a:spcBef>
          <a:spcPct val="20000"/>
        </a:spcBef>
        <a:spcAft>
          <a:spcPct val="0"/>
        </a:spcAft>
        <a:buClr>
          <a:srgbClr val="000000"/>
        </a:buClr>
        <a:buSzPct val="45000"/>
        <a:buFont typeface="StarBats" charset="0"/>
        <a:buChar char=" "/>
        <a:defRPr sz="2000">
          <a:solidFill>
            <a:srgbClr val="000000"/>
          </a:solidFill>
          <a:latin typeface="+mn-lt"/>
        </a:defRPr>
      </a:lvl6pPr>
      <a:lvl7pPr marL="2686050" indent="-228600" algn="l" rtl="0" eaLnBrk="0" fontAlgn="base" hangingPunct="0">
        <a:lnSpc>
          <a:spcPct val="85000"/>
        </a:lnSpc>
        <a:spcBef>
          <a:spcPct val="20000"/>
        </a:spcBef>
        <a:spcAft>
          <a:spcPct val="0"/>
        </a:spcAft>
        <a:buClr>
          <a:srgbClr val="000000"/>
        </a:buClr>
        <a:buSzPct val="45000"/>
        <a:buFont typeface="StarBats" charset="0"/>
        <a:buChar char=" "/>
        <a:defRPr sz="2000">
          <a:solidFill>
            <a:srgbClr val="000000"/>
          </a:solidFill>
          <a:latin typeface="+mn-lt"/>
        </a:defRPr>
      </a:lvl7pPr>
      <a:lvl8pPr marL="3143250" indent="-228600" algn="l" rtl="0" eaLnBrk="0" fontAlgn="base" hangingPunct="0">
        <a:lnSpc>
          <a:spcPct val="85000"/>
        </a:lnSpc>
        <a:spcBef>
          <a:spcPct val="20000"/>
        </a:spcBef>
        <a:spcAft>
          <a:spcPct val="0"/>
        </a:spcAft>
        <a:buClr>
          <a:srgbClr val="000000"/>
        </a:buClr>
        <a:buSzPct val="45000"/>
        <a:buFont typeface="StarBats" charset="0"/>
        <a:buChar char=" "/>
        <a:defRPr sz="2000">
          <a:solidFill>
            <a:srgbClr val="000000"/>
          </a:solidFill>
          <a:latin typeface="+mn-lt"/>
        </a:defRPr>
      </a:lvl8pPr>
      <a:lvl9pPr marL="3600450" indent="-228600" algn="l" rtl="0" eaLnBrk="0" fontAlgn="base" hangingPunct="0">
        <a:lnSpc>
          <a:spcPct val="85000"/>
        </a:lnSpc>
        <a:spcBef>
          <a:spcPct val="20000"/>
        </a:spcBef>
        <a:spcAft>
          <a:spcPct val="0"/>
        </a:spcAft>
        <a:buClr>
          <a:srgbClr val="000000"/>
        </a:buClr>
        <a:buSzPct val="45000"/>
        <a:buFont typeface="StarBats" charset="0"/>
        <a:buChar char=" "/>
        <a:defRPr sz="2000">
          <a:solidFill>
            <a:srgbClr val="000000"/>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Advanced Forming </a:t>
            </a:r>
            <a:endParaRPr lang="th-TH" smtClean="0"/>
          </a:p>
        </p:txBody>
      </p:sp>
      <p:sp>
        <p:nvSpPr>
          <p:cNvPr id="3075" name="Rectangle 3"/>
          <p:cNvSpPr>
            <a:spLocks noGrp="1" noChangeArrowheads="1"/>
          </p:cNvSpPr>
          <p:nvPr>
            <p:ph type="body" sz="half" idx="1"/>
          </p:nvPr>
        </p:nvSpPr>
        <p:spPr>
          <a:xfrm>
            <a:off x="1230313" y="1798638"/>
            <a:ext cx="8261350" cy="4760912"/>
          </a:xfrm>
        </p:spPr>
        <p:txBody>
          <a:bodyPr/>
          <a:lstStyle/>
          <a:p>
            <a:pPr>
              <a:buFont typeface="StarBats" charset="0"/>
              <a:buNone/>
            </a:pPr>
            <a:r>
              <a:rPr lang="en-US" sz="2800" smtClean="0">
                <a:cs typeface="Angsana New" pitchFamily="18" charset="-34"/>
              </a:rPr>
              <a:t>Sheet metal operations not performed on presses</a:t>
            </a:r>
            <a:endParaRPr lang="th-TH" sz="2800" smtClean="0">
              <a:cs typeface="Angsana New" pitchFamily="18" charset="-34"/>
            </a:endParaRPr>
          </a:p>
        </p:txBody>
      </p:sp>
      <p:pic>
        <p:nvPicPr>
          <p:cNvPr id="3076" name="Picture 5" descr="0df00000"/>
          <p:cNvPicPr>
            <a:picLocks noGrp="1" noChangeAspect="1" noChangeArrowheads="1"/>
          </p:cNvPicPr>
          <p:nvPr>
            <p:ph sz="quarter" idx="2"/>
          </p:nvPr>
        </p:nvPicPr>
        <p:blipFill>
          <a:blip r:embed="rId2" cstate="print"/>
          <a:srcRect/>
          <a:stretch>
            <a:fillRect/>
          </a:stretch>
        </p:blipFill>
        <p:spPr>
          <a:xfrm>
            <a:off x="1535113" y="3170238"/>
            <a:ext cx="2395537" cy="1795462"/>
          </a:xfrm>
          <a:noFill/>
        </p:spPr>
      </p:pic>
      <p:pic>
        <p:nvPicPr>
          <p:cNvPr id="3077" name="Picture 8" descr="02941ce0"/>
          <p:cNvPicPr>
            <a:picLocks noGrp="1" noChangeAspect="1" noChangeArrowheads="1"/>
          </p:cNvPicPr>
          <p:nvPr>
            <p:ph sz="quarter" idx="3"/>
          </p:nvPr>
        </p:nvPicPr>
        <p:blipFill>
          <a:blip r:embed="rId3" cstate="print"/>
          <a:srcRect/>
          <a:stretch>
            <a:fillRect/>
          </a:stretch>
        </p:blipFill>
        <p:spPr>
          <a:xfrm>
            <a:off x="3973513" y="2713038"/>
            <a:ext cx="5181600" cy="2873375"/>
          </a:xfrm>
          <a:noFill/>
        </p:spPr>
      </p:pic>
      <p:sp>
        <p:nvSpPr>
          <p:cNvPr id="3078" name="Text Box 10"/>
          <p:cNvSpPr txBox="1">
            <a:spLocks noChangeArrowheads="1"/>
          </p:cNvSpPr>
          <p:nvPr/>
        </p:nvSpPr>
        <p:spPr bwMode="auto">
          <a:xfrm>
            <a:off x="4964113" y="5989638"/>
            <a:ext cx="4114800" cy="457200"/>
          </a:xfrm>
          <a:prstGeom prst="rect">
            <a:avLst/>
          </a:prstGeom>
          <a:noFill/>
          <a:ln w="9525">
            <a:noFill/>
            <a:miter lim="800000"/>
            <a:headEnd/>
            <a:tailEnd/>
          </a:ln>
        </p:spPr>
        <p:txBody>
          <a:bodyPr>
            <a:spAutoFit/>
          </a:bodyPr>
          <a:lstStyle/>
          <a:p>
            <a:pPr>
              <a:spcBef>
                <a:spcPct val="50000"/>
              </a:spcBef>
            </a:pPr>
            <a:r>
              <a:rPr lang="en-US"/>
              <a:t>Apiwat Muttamara</a:t>
            </a:r>
            <a:endParaRPr lang="th-TH"/>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39738" y="2511425"/>
            <a:ext cx="2849562" cy="1619250"/>
          </a:xfrm>
          <a:ln>
            <a:solidFill>
              <a:srgbClr val="808080"/>
            </a:solidFill>
          </a:ln>
        </p:spPr>
        <p:txBody>
          <a:bodyPr lIns="0" tIns="0" rIns="0" bIns="0"/>
          <a:lstStyle/>
          <a:p>
            <a:pPr>
              <a:spcBef>
                <a:spcPct val="0"/>
              </a:spcBef>
            </a:pPr>
            <a:r>
              <a:rPr lang="en-GB" smtClean="0"/>
              <a:t>Shear and Tube Spinning</a:t>
            </a:r>
          </a:p>
        </p:txBody>
      </p:sp>
      <p:pic>
        <p:nvPicPr>
          <p:cNvPr id="12291" name="Picture 2"/>
          <p:cNvPicPr>
            <a:picLocks noChangeAspect="1" noChangeArrowheads="1"/>
          </p:cNvPicPr>
          <p:nvPr/>
        </p:nvPicPr>
        <p:blipFill>
          <a:blip r:embed="rId3" cstate="print"/>
          <a:srcRect/>
          <a:stretch>
            <a:fillRect/>
          </a:stretch>
        </p:blipFill>
        <p:spPr bwMode="auto">
          <a:xfrm>
            <a:off x="3400425" y="388938"/>
            <a:ext cx="3721100" cy="6454775"/>
          </a:xfrm>
          <a:prstGeom prst="rect">
            <a:avLst/>
          </a:prstGeom>
          <a:noFill/>
          <a:ln w="9525">
            <a:noFill/>
            <a:miter lim="800000"/>
            <a:headEnd/>
            <a:tailEnd/>
          </a:ln>
        </p:spPr>
      </p:pic>
      <p:sp>
        <p:nvSpPr>
          <p:cNvPr id="12292" name="Text Box 3"/>
          <p:cNvSpPr txBox="1">
            <a:spLocks noChangeArrowheads="1"/>
          </p:cNvSpPr>
          <p:nvPr/>
        </p:nvSpPr>
        <p:spPr bwMode="auto">
          <a:xfrm>
            <a:off x="7235825" y="382588"/>
            <a:ext cx="2311400" cy="2049462"/>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Lst>
            </a:pPr>
            <a:r>
              <a:rPr lang="en-GB" sz="2000">
                <a:latin typeface="Times New Roman" pitchFamily="18" charset="0"/>
              </a:rPr>
              <a:t>Figure 16.41  </a:t>
            </a:r>
          </a:p>
          <a:p>
            <a:pPr>
              <a:lnSpc>
                <a:spcPct val="85000"/>
              </a:lnSpc>
              <a:tabLst>
                <a:tab pos="723900" algn="l"/>
                <a:tab pos="1447800" algn="l"/>
                <a:tab pos="2171700" algn="l"/>
              </a:tabLst>
            </a:pPr>
            <a:endParaRPr lang="en-GB" sz="2000">
              <a:latin typeface="Times New Roman" pitchFamily="18" charset="0"/>
            </a:endParaRPr>
          </a:p>
          <a:p>
            <a:pPr>
              <a:lnSpc>
                <a:spcPct val="85000"/>
              </a:lnSpc>
              <a:tabLst>
                <a:tab pos="723900" algn="l"/>
                <a:tab pos="1447800" algn="l"/>
                <a:tab pos="2171700" algn="l"/>
              </a:tabLst>
            </a:pPr>
            <a:r>
              <a:rPr lang="en-GB" sz="2000">
                <a:latin typeface="Times New Roman" pitchFamily="18" charset="0"/>
              </a:rPr>
              <a:t>(a) Schematic illustration of the shear spinning process for making conical parts.  The mandrel can be shaped so that curvilinear parts can be spun. </a:t>
            </a:r>
          </a:p>
          <a:p>
            <a:pPr>
              <a:lnSpc>
                <a:spcPct val="85000"/>
              </a:lnSpc>
              <a:tabLst>
                <a:tab pos="723900" algn="l"/>
                <a:tab pos="1447800" algn="l"/>
                <a:tab pos="2171700" algn="l"/>
              </a:tabLst>
            </a:pPr>
            <a:endParaRPr lang="en-GB" sz="2000">
              <a:latin typeface="Times New Roman" pitchFamily="18" charset="0"/>
            </a:endParaRPr>
          </a:p>
          <a:p>
            <a:pPr>
              <a:lnSpc>
                <a:spcPct val="85000"/>
              </a:lnSpc>
              <a:tabLst>
                <a:tab pos="723900" algn="l"/>
                <a:tab pos="1447800" algn="l"/>
                <a:tab pos="2171700" algn="l"/>
              </a:tabLst>
            </a:pPr>
            <a:endParaRPr lang="en-GB" sz="2000">
              <a:latin typeface="Times New Roman" pitchFamily="18" charset="0"/>
            </a:endParaRPr>
          </a:p>
          <a:p>
            <a:pPr>
              <a:lnSpc>
                <a:spcPct val="85000"/>
              </a:lnSpc>
              <a:tabLst>
                <a:tab pos="723900" algn="l"/>
                <a:tab pos="1447800" algn="l"/>
                <a:tab pos="2171700" algn="l"/>
              </a:tabLst>
            </a:pPr>
            <a:endParaRPr lang="en-GB" sz="2000">
              <a:latin typeface="Times New Roman" pitchFamily="18" charset="0"/>
            </a:endParaRPr>
          </a:p>
          <a:p>
            <a:pPr>
              <a:lnSpc>
                <a:spcPct val="85000"/>
              </a:lnSpc>
              <a:tabLst>
                <a:tab pos="723900" algn="l"/>
                <a:tab pos="1447800" algn="l"/>
                <a:tab pos="2171700" algn="l"/>
              </a:tabLst>
            </a:pPr>
            <a:endParaRPr lang="en-GB" sz="2000">
              <a:latin typeface="Times New Roman" pitchFamily="18" charset="0"/>
            </a:endParaRPr>
          </a:p>
          <a:p>
            <a:pPr>
              <a:lnSpc>
                <a:spcPct val="85000"/>
              </a:lnSpc>
              <a:tabLst>
                <a:tab pos="723900" algn="l"/>
                <a:tab pos="1447800" algn="l"/>
                <a:tab pos="2171700" algn="l"/>
              </a:tabLst>
            </a:pPr>
            <a:endParaRPr lang="en-GB" sz="2000">
              <a:latin typeface="Times New Roman" pitchFamily="18" charset="0"/>
            </a:endParaRPr>
          </a:p>
          <a:p>
            <a:pPr>
              <a:lnSpc>
                <a:spcPct val="85000"/>
              </a:lnSpc>
              <a:tabLst>
                <a:tab pos="723900" algn="l"/>
                <a:tab pos="1447800" algn="l"/>
                <a:tab pos="2171700" algn="l"/>
              </a:tabLst>
            </a:pPr>
            <a:endParaRPr lang="en-GB" sz="2000">
              <a:latin typeface="Times New Roman" pitchFamily="18" charset="0"/>
            </a:endParaRPr>
          </a:p>
          <a:p>
            <a:pPr>
              <a:lnSpc>
                <a:spcPct val="85000"/>
              </a:lnSpc>
              <a:tabLst>
                <a:tab pos="723900" algn="l"/>
                <a:tab pos="1447800" algn="l"/>
                <a:tab pos="2171700" algn="l"/>
              </a:tabLst>
            </a:pPr>
            <a:endParaRPr lang="en-GB" sz="2000">
              <a:latin typeface="Times New Roman" pitchFamily="18" charset="0"/>
            </a:endParaRPr>
          </a:p>
          <a:p>
            <a:pPr>
              <a:lnSpc>
                <a:spcPct val="85000"/>
              </a:lnSpc>
              <a:tabLst>
                <a:tab pos="723900" algn="l"/>
                <a:tab pos="1447800" algn="l"/>
                <a:tab pos="2171700" algn="l"/>
              </a:tabLst>
            </a:pPr>
            <a:endParaRPr lang="en-GB" sz="2000">
              <a:latin typeface="Times New Roman" pitchFamily="18" charset="0"/>
            </a:endParaRPr>
          </a:p>
          <a:p>
            <a:pPr>
              <a:lnSpc>
                <a:spcPct val="85000"/>
              </a:lnSpc>
              <a:tabLst>
                <a:tab pos="723900" algn="l"/>
                <a:tab pos="1447800" algn="l"/>
                <a:tab pos="2171700" algn="l"/>
              </a:tabLst>
            </a:pPr>
            <a:r>
              <a:rPr lang="en-GB" sz="2000">
                <a:latin typeface="Times New Roman" pitchFamily="18" charset="0"/>
              </a:rPr>
              <a:t> (b) Schematic illustration of the tube spinning process.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2930525" y="533400"/>
            <a:ext cx="4216400" cy="911225"/>
          </a:xfrm>
          <a:ln>
            <a:solidFill>
              <a:srgbClr val="808080"/>
            </a:solidFill>
          </a:ln>
        </p:spPr>
        <p:txBody>
          <a:bodyPr lIns="0" tIns="0" rIns="0" bIns="0"/>
          <a:lstStyle/>
          <a:p>
            <a:pPr>
              <a:spcBef>
                <a:spcPct val="0"/>
              </a:spcBef>
            </a:pPr>
            <a:r>
              <a:rPr lang="en-GB" smtClean="0"/>
              <a:t>Explosive Forming</a:t>
            </a:r>
          </a:p>
        </p:txBody>
      </p:sp>
      <p:pic>
        <p:nvPicPr>
          <p:cNvPr id="13315" name="Picture 2"/>
          <p:cNvPicPr>
            <a:picLocks noChangeAspect="1" noChangeArrowheads="1"/>
          </p:cNvPicPr>
          <p:nvPr/>
        </p:nvPicPr>
        <p:blipFill>
          <a:blip r:embed="rId3" cstate="print"/>
          <a:srcRect/>
          <a:stretch>
            <a:fillRect/>
          </a:stretch>
        </p:blipFill>
        <p:spPr bwMode="auto">
          <a:xfrm>
            <a:off x="641350" y="1841500"/>
            <a:ext cx="8794750" cy="3692525"/>
          </a:xfrm>
          <a:prstGeom prst="rect">
            <a:avLst/>
          </a:prstGeom>
          <a:noFill/>
          <a:ln w="9525">
            <a:noFill/>
            <a:miter lim="800000"/>
            <a:headEnd/>
            <a:tailEnd/>
          </a:ln>
        </p:spPr>
      </p:pic>
      <p:sp>
        <p:nvSpPr>
          <p:cNvPr id="13316" name="Text Box 3"/>
          <p:cNvSpPr txBox="1">
            <a:spLocks noChangeArrowheads="1"/>
          </p:cNvSpPr>
          <p:nvPr/>
        </p:nvSpPr>
        <p:spPr bwMode="auto">
          <a:xfrm>
            <a:off x="641350" y="5727700"/>
            <a:ext cx="8794750" cy="455613"/>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a:latin typeface="Times New Roman" pitchFamily="18" charset="0"/>
              </a:rPr>
              <a:t>Figure 16.44  (a) Schematic illustration of the explosive forming process.  (b) Illustration of the confined method of explosive bulging of tubes.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2287588" y="533400"/>
            <a:ext cx="5503862" cy="911225"/>
          </a:xfrm>
          <a:ln>
            <a:solidFill>
              <a:srgbClr val="808080"/>
            </a:solidFill>
          </a:ln>
        </p:spPr>
        <p:txBody>
          <a:bodyPr lIns="0" tIns="0" rIns="0" bIns="0"/>
          <a:lstStyle/>
          <a:p>
            <a:pPr>
              <a:spcBef>
                <a:spcPct val="0"/>
              </a:spcBef>
            </a:pPr>
            <a:r>
              <a:rPr lang="en-GB" smtClean="0"/>
              <a:t>Magnetic-Pulse Forming</a:t>
            </a:r>
          </a:p>
        </p:txBody>
      </p:sp>
      <p:sp>
        <p:nvSpPr>
          <p:cNvPr id="14339" name="Text Box 2"/>
          <p:cNvSpPr txBox="1">
            <a:spLocks noChangeArrowheads="1"/>
          </p:cNvSpPr>
          <p:nvPr/>
        </p:nvSpPr>
        <p:spPr bwMode="auto">
          <a:xfrm>
            <a:off x="1306513" y="6370638"/>
            <a:ext cx="7742237" cy="682625"/>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Lst>
            </a:pPr>
            <a:r>
              <a:rPr lang="en-GB" sz="2000">
                <a:latin typeface="Times New Roman" pitchFamily="18" charset="0"/>
              </a:rPr>
              <a:t>Figure 16.45  (a) Schematic illustration of the magnetic-pulse forming process used to form a tube over a plug.  (b) Aluminum tube collapsed over a hexagonal plug by the magnetic-pulse forming process.</a:t>
            </a:r>
          </a:p>
        </p:txBody>
      </p:sp>
      <p:grpSp>
        <p:nvGrpSpPr>
          <p:cNvPr id="14340" name="Group 3"/>
          <p:cNvGrpSpPr>
            <a:grpSpLocks/>
          </p:cNvGrpSpPr>
          <p:nvPr/>
        </p:nvGrpSpPr>
        <p:grpSpPr bwMode="auto">
          <a:xfrm>
            <a:off x="1166813" y="1589088"/>
            <a:ext cx="3940175" cy="4451350"/>
            <a:chOff x="735" y="1001"/>
            <a:chExt cx="2482" cy="2804"/>
          </a:xfrm>
        </p:grpSpPr>
        <p:pic>
          <p:nvPicPr>
            <p:cNvPr id="14344" name="Picture 4"/>
            <p:cNvPicPr>
              <a:picLocks noChangeAspect="1" noChangeArrowheads="1"/>
            </p:cNvPicPr>
            <p:nvPr/>
          </p:nvPicPr>
          <p:blipFill>
            <a:blip r:embed="rId3" cstate="print"/>
            <a:srcRect/>
            <a:stretch>
              <a:fillRect/>
            </a:stretch>
          </p:blipFill>
          <p:spPr bwMode="auto">
            <a:xfrm>
              <a:off x="735" y="1001"/>
              <a:ext cx="2482" cy="2804"/>
            </a:xfrm>
            <a:prstGeom prst="rect">
              <a:avLst/>
            </a:prstGeom>
            <a:noFill/>
            <a:ln w="9525">
              <a:noFill/>
              <a:miter lim="800000"/>
              <a:headEnd/>
              <a:tailEnd/>
            </a:ln>
          </p:spPr>
        </p:pic>
        <p:sp>
          <p:nvSpPr>
            <p:cNvPr id="14345" name="Text Box 5"/>
            <p:cNvSpPr txBox="1">
              <a:spLocks noChangeArrowheads="1"/>
            </p:cNvSpPr>
            <p:nvPr/>
          </p:nvSpPr>
          <p:spPr bwMode="auto">
            <a:xfrm>
              <a:off x="751" y="1029"/>
              <a:ext cx="272" cy="143"/>
            </a:xfrm>
            <a:prstGeom prst="rect">
              <a:avLst/>
            </a:prstGeom>
            <a:noFill/>
            <a:ln w="9525">
              <a:noFill/>
              <a:miter lim="800000"/>
              <a:headEnd/>
              <a:tailEnd/>
            </a:ln>
          </p:spPr>
          <p:txBody>
            <a:bodyPr lIns="0" tIns="0" rIns="0" bIns="0"/>
            <a:lstStyle/>
            <a:p>
              <a:pPr>
                <a:lnSpc>
                  <a:spcPct val="85000"/>
                </a:lnSpc>
              </a:pPr>
              <a:r>
                <a:rPr lang="en-GB" sz="1600">
                  <a:latin typeface="Times New Roman" pitchFamily="18" charset="0"/>
                </a:rPr>
                <a:t>(a)</a:t>
              </a:r>
            </a:p>
          </p:txBody>
        </p:sp>
      </p:grpSp>
      <p:grpSp>
        <p:nvGrpSpPr>
          <p:cNvPr id="14341" name="Group 6"/>
          <p:cNvGrpSpPr>
            <a:grpSpLocks/>
          </p:cNvGrpSpPr>
          <p:nvPr/>
        </p:nvGrpSpPr>
        <p:grpSpPr bwMode="auto">
          <a:xfrm>
            <a:off x="5224463" y="1590675"/>
            <a:ext cx="3687762" cy="4451350"/>
            <a:chOff x="3291" y="1002"/>
            <a:chExt cx="2323" cy="2804"/>
          </a:xfrm>
        </p:grpSpPr>
        <p:pic>
          <p:nvPicPr>
            <p:cNvPr id="14342" name="Picture 7"/>
            <p:cNvPicPr>
              <a:picLocks noChangeAspect="1" noChangeArrowheads="1"/>
            </p:cNvPicPr>
            <p:nvPr/>
          </p:nvPicPr>
          <p:blipFill>
            <a:blip r:embed="rId4" cstate="print"/>
            <a:srcRect/>
            <a:stretch>
              <a:fillRect/>
            </a:stretch>
          </p:blipFill>
          <p:spPr bwMode="auto">
            <a:xfrm>
              <a:off x="3570" y="1002"/>
              <a:ext cx="2044" cy="2804"/>
            </a:xfrm>
            <a:prstGeom prst="rect">
              <a:avLst/>
            </a:prstGeom>
            <a:noFill/>
            <a:ln w="9525">
              <a:noFill/>
              <a:miter lim="800000"/>
              <a:headEnd/>
              <a:tailEnd/>
            </a:ln>
          </p:spPr>
        </p:pic>
        <p:sp>
          <p:nvSpPr>
            <p:cNvPr id="14343" name="Text Box 8"/>
            <p:cNvSpPr txBox="1">
              <a:spLocks noChangeArrowheads="1"/>
            </p:cNvSpPr>
            <p:nvPr/>
          </p:nvSpPr>
          <p:spPr bwMode="auto">
            <a:xfrm>
              <a:off x="3291" y="1029"/>
              <a:ext cx="241" cy="143"/>
            </a:xfrm>
            <a:prstGeom prst="rect">
              <a:avLst/>
            </a:prstGeom>
            <a:noFill/>
            <a:ln w="9525">
              <a:noFill/>
              <a:miter lim="800000"/>
              <a:headEnd/>
              <a:tailEnd/>
            </a:ln>
          </p:spPr>
          <p:txBody>
            <a:bodyPr lIns="0" tIns="0" rIns="0" bIns="0"/>
            <a:lstStyle/>
            <a:p>
              <a:pPr>
                <a:lnSpc>
                  <a:spcPct val="85000"/>
                </a:lnSpc>
              </a:pPr>
              <a:r>
                <a:rPr lang="en-GB" sz="1600">
                  <a:latin typeface="Times New Roman" pitchFamily="18" charset="0"/>
                </a:rPr>
                <a:t>(b)</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949325" y="546100"/>
            <a:ext cx="8178800" cy="911225"/>
          </a:xfrm>
          <a:ln>
            <a:solidFill>
              <a:srgbClr val="808080"/>
            </a:solidFill>
          </a:ln>
        </p:spPr>
        <p:txBody>
          <a:bodyPr lIns="0" tIns="0" rIns="0" bIns="0"/>
          <a:lstStyle/>
          <a:p>
            <a:pPr>
              <a:spcBef>
                <a:spcPct val="0"/>
              </a:spcBef>
            </a:pPr>
            <a:r>
              <a:rPr lang="en-GB" smtClean="0"/>
              <a:t>Cost Comparison for Spinning and Deep Drawing</a:t>
            </a:r>
          </a:p>
        </p:txBody>
      </p:sp>
      <p:pic>
        <p:nvPicPr>
          <p:cNvPr id="15363" name="Picture 2"/>
          <p:cNvPicPr>
            <a:picLocks noChangeAspect="1" noChangeArrowheads="1"/>
          </p:cNvPicPr>
          <p:nvPr/>
        </p:nvPicPr>
        <p:blipFill>
          <a:blip r:embed="rId3" cstate="print"/>
          <a:srcRect/>
          <a:stretch>
            <a:fillRect/>
          </a:stretch>
        </p:blipFill>
        <p:spPr bwMode="auto">
          <a:xfrm>
            <a:off x="741363" y="1793875"/>
            <a:ext cx="5842000" cy="4341813"/>
          </a:xfrm>
          <a:prstGeom prst="rect">
            <a:avLst/>
          </a:prstGeom>
          <a:noFill/>
          <a:ln w="9525">
            <a:noFill/>
            <a:miter lim="800000"/>
            <a:headEnd/>
            <a:tailEnd/>
          </a:ln>
        </p:spPr>
      </p:pic>
      <p:sp>
        <p:nvSpPr>
          <p:cNvPr id="15364" name="Text Box 3"/>
          <p:cNvSpPr txBox="1">
            <a:spLocks noChangeArrowheads="1"/>
          </p:cNvSpPr>
          <p:nvPr/>
        </p:nvSpPr>
        <p:spPr bwMode="auto">
          <a:xfrm>
            <a:off x="6804025" y="1768475"/>
            <a:ext cx="2535238" cy="1593850"/>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Lst>
            </a:pPr>
            <a:r>
              <a:rPr lang="en-GB" sz="1600">
                <a:latin typeface="Times New Roman" pitchFamily="18" charset="0"/>
              </a:rPr>
              <a:t>Figure 16.48  Cost comparison for manufacturing a round sheet-metal container either by conventional spinning or by deep drawing.  Note that for small quantities, spinning is more economical.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46438" y="434975"/>
            <a:ext cx="3584575" cy="911225"/>
          </a:xfrm>
          <a:ln>
            <a:solidFill>
              <a:srgbClr val="808080"/>
            </a:solidFill>
          </a:ln>
        </p:spPr>
        <p:txBody>
          <a:bodyPr lIns="0" tIns="0" rIns="0" bIns="0"/>
          <a:lstStyle/>
          <a:p>
            <a:pPr>
              <a:spcBef>
                <a:spcPct val="0"/>
              </a:spcBef>
            </a:pPr>
            <a:r>
              <a:rPr lang="en-GB" smtClean="0"/>
              <a:t>Laser Welding</a:t>
            </a:r>
          </a:p>
        </p:txBody>
      </p:sp>
      <p:pic>
        <p:nvPicPr>
          <p:cNvPr id="16387" name="Picture 3"/>
          <p:cNvPicPr>
            <a:picLocks noChangeAspect="1" noChangeArrowheads="1"/>
          </p:cNvPicPr>
          <p:nvPr/>
        </p:nvPicPr>
        <p:blipFill>
          <a:blip r:embed="rId3" cstate="print"/>
          <a:srcRect/>
          <a:stretch>
            <a:fillRect/>
          </a:stretch>
        </p:blipFill>
        <p:spPr bwMode="auto">
          <a:xfrm>
            <a:off x="925513" y="1798638"/>
            <a:ext cx="8428037" cy="4432300"/>
          </a:xfrm>
          <a:prstGeom prst="rect">
            <a:avLst/>
          </a:prstGeom>
          <a:noFill/>
          <a:ln w="9525">
            <a:noFill/>
            <a:miter lim="800000"/>
            <a:headEnd/>
            <a:tailEnd/>
          </a:ln>
        </p:spPr>
      </p:pic>
      <p:sp>
        <p:nvSpPr>
          <p:cNvPr id="16388" name="Text Box 4"/>
          <p:cNvSpPr txBox="1">
            <a:spLocks noChangeArrowheads="1"/>
          </p:cNvSpPr>
          <p:nvPr/>
        </p:nvSpPr>
        <p:spPr bwMode="auto">
          <a:xfrm>
            <a:off x="620713" y="6827838"/>
            <a:ext cx="8520112" cy="454025"/>
          </a:xfrm>
          <a:prstGeom prst="rect">
            <a:avLst/>
          </a:prstGeom>
          <a:noFill/>
          <a:ln w="9525">
            <a:noFill/>
            <a:miter lim="800000"/>
            <a:headEnd/>
            <a:tailEnd/>
          </a:ln>
        </p:spPr>
        <p:txBody>
          <a:bodyPr lIns="0" tIns="0" rIns="0" bIns="0"/>
          <a:lstStyle/>
          <a:p>
            <a:pPr>
              <a:lnSpc>
                <a:spcPct val="85000"/>
              </a:lnSpc>
              <a:spcBef>
                <a:spcPts val="400"/>
              </a:spcBef>
              <a:tabLst>
                <a:tab pos="684213" algn="l"/>
                <a:tab pos="1368425" algn="l"/>
                <a:tab pos="2052638" algn="l"/>
                <a:tab pos="2735263" algn="l"/>
                <a:tab pos="3419475" algn="l"/>
                <a:tab pos="4103688" algn="l"/>
                <a:tab pos="4787900" algn="l"/>
                <a:tab pos="5472113" algn="l"/>
                <a:tab pos="6156325" algn="l"/>
                <a:tab pos="6840538" algn="l"/>
                <a:tab pos="7524750" algn="l"/>
                <a:tab pos="7775575" algn="l"/>
                <a:tab pos="7962900" algn="l"/>
              </a:tabLst>
            </a:pPr>
            <a:r>
              <a:rPr lang="en-GB" sz="1600">
                <a:latin typeface="Times New Roman" pitchFamily="18" charset="0"/>
              </a:rPr>
              <a:t>Production of an outer side panel of a car body, by laser butt-welding and stamping.  </a:t>
            </a:r>
            <a:r>
              <a:rPr lang="en-GB" sz="1600" i="1">
                <a:latin typeface="Times New Roman" pitchFamily="18" charset="0"/>
              </a:rPr>
              <a:t>Source</a:t>
            </a:r>
            <a:r>
              <a:rPr lang="en-GB" sz="1600">
                <a:latin typeface="Times New Roman" pitchFamily="18" charset="0"/>
              </a:rPr>
              <a:t>: After M. Geiger and T. Nakagawa.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96913" y="198438"/>
            <a:ext cx="8604250" cy="911225"/>
          </a:xfrm>
          <a:ln>
            <a:solidFill>
              <a:srgbClr val="808080"/>
            </a:solidFill>
          </a:ln>
        </p:spPr>
        <p:txBody>
          <a:bodyPr lIns="0" tIns="0" rIns="0" bIns="0"/>
          <a:lstStyle/>
          <a:p>
            <a:pPr>
              <a:spcBef>
                <a:spcPct val="0"/>
              </a:spcBef>
            </a:pPr>
            <a:r>
              <a:rPr lang="en-GB" smtClean="0"/>
              <a:t>Characteristics of Sheet-Metal Forming Processes</a:t>
            </a:r>
          </a:p>
        </p:txBody>
      </p:sp>
      <p:graphicFrame>
        <p:nvGraphicFramePr>
          <p:cNvPr id="1026" name="Object 3"/>
          <p:cNvGraphicFramePr>
            <a:graphicFrameLocks noChangeAspect="1"/>
          </p:cNvGraphicFramePr>
          <p:nvPr/>
        </p:nvGraphicFramePr>
        <p:xfrm>
          <a:off x="76200" y="1189038"/>
          <a:ext cx="9840913" cy="5988050"/>
        </p:xfrm>
        <a:graphic>
          <a:graphicData uri="http://schemas.openxmlformats.org/presentationml/2006/ole">
            <mc:AlternateContent xmlns:mc="http://schemas.openxmlformats.org/markup-compatibility/2006">
              <mc:Choice xmlns:v="urn:schemas-microsoft-com:vml" Requires="v">
                <p:oleObj spid="_x0000_s1027" name="Document" r:id="rId5" imgW="5632560" imgH="3503520" progId="Word.Document.8">
                  <p:embed/>
                </p:oleObj>
              </mc:Choice>
              <mc:Fallback>
                <p:oleObj name="Document" r:id="rId5" imgW="5632560" imgH="350352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189038"/>
                        <a:ext cx="9840913" cy="5988050"/>
                      </a:xfrm>
                      <a:prstGeom prst="rect">
                        <a:avLst/>
                      </a:prstGeom>
                      <a:noFill/>
                      <a:ln>
                        <a:noFill/>
                      </a:ln>
                      <a:effectLst/>
                      <a:extLst>
                        <a:ext uri="{909E8E84-426E-40DD-AFC4-6F175D3DCCD1}">
                          <a14:hiddenFill xmlns:a14="http://schemas.microsoft.com/office/drawing/2010/main">
                            <a:solidFill>
                              <a:srgbClr val="CCFFFF">
                                <a:alpha val="50000"/>
                              </a:srgbClr>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3357563" y="533400"/>
            <a:ext cx="3363912" cy="911225"/>
          </a:xfrm>
          <a:ln>
            <a:solidFill>
              <a:srgbClr val="808080"/>
            </a:solidFill>
          </a:ln>
        </p:spPr>
        <p:txBody>
          <a:bodyPr lIns="0" tIns="0" rIns="0" bIns="0"/>
          <a:lstStyle/>
          <a:p>
            <a:pPr>
              <a:spcBef>
                <a:spcPct val="0"/>
              </a:spcBef>
            </a:pPr>
            <a:r>
              <a:rPr lang="en-GB" smtClean="0"/>
              <a:t>Roll Forming</a:t>
            </a:r>
          </a:p>
        </p:txBody>
      </p:sp>
      <p:pic>
        <p:nvPicPr>
          <p:cNvPr id="4099" name="Picture 2"/>
          <p:cNvPicPr>
            <a:picLocks noChangeAspect="1" noChangeArrowheads="1"/>
          </p:cNvPicPr>
          <p:nvPr/>
        </p:nvPicPr>
        <p:blipFill>
          <a:blip r:embed="rId3" cstate="print"/>
          <a:srcRect/>
          <a:stretch>
            <a:fillRect/>
          </a:stretch>
        </p:blipFill>
        <p:spPr bwMode="auto">
          <a:xfrm>
            <a:off x="1839913" y="1722438"/>
            <a:ext cx="6858000" cy="5307012"/>
          </a:xfrm>
          <a:prstGeom prst="rect">
            <a:avLst/>
          </a:prstGeom>
          <a:noFill/>
          <a:ln w="9525">
            <a:noFill/>
            <a:miter lim="800000"/>
            <a:headEnd/>
            <a:tailEnd/>
          </a:ln>
        </p:spPr>
      </p:pic>
      <p:sp>
        <p:nvSpPr>
          <p:cNvPr id="4100" name="Text Box 3"/>
          <p:cNvSpPr txBox="1">
            <a:spLocks noChangeArrowheads="1"/>
          </p:cNvSpPr>
          <p:nvPr/>
        </p:nvSpPr>
        <p:spPr bwMode="auto">
          <a:xfrm>
            <a:off x="1611313" y="4160838"/>
            <a:ext cx="7543800" cy="682625"/>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Lst>
            </a:pPr>
            <a:r>
              <a:rPr lang="en-GB" sz="2000">
                <a:latin typeface="Times New Roman" pitchFamily="18" charset="0"/>
              </a:rPr>
              <a:t>Figure 16.26  Schematic illustration of the roll-forming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998788" y="533400"/>
            <a:ext cx="4081462" cy="911225"/>
          </a:xfrm>
          <a:ln>
            <a:solidFill>
              <a:srgbClr val="808080"/>
            </a:solidFill>
          </a:ln>
        </p:spPr>
        <p:txBody>
          <a:bodyPr lIns="0" tIns="0" rIns="0" bIns="0"/>
          <a:lstStyle/>
          <a:p>
            <a:pPr>
              <a:spcBef>
                <a:spcPct val="0"/>
              </a:spcBef>
            </a:pPr>
            <a:r>
              <a:rPr lang="en-GB" smtClean="0"/>
              <a:t>Stretch Forming</a:t>
            </a:r>
          </a:p>
        </p:txBody>
      </p:sp>
      <p:pic>
        <p:nvPicPr>
          <p:cNvPr id="5123" name="Picture 2"/>
          <p:cNvPicPr>
            <a:picLocks noChangeAspect="1" noChangeArrowheads="1"/>
          </p:cNvPicPr>
          <p:nvPr/>
        </p:nvPicPr>
        <p:blipFill>
          <a:blip r:embed="rId3" cstate="print"/>
          <a:srcRect/>
          <a:stretch>
            <a:fillRect/>
          </a:stretch>
        </p:blipFill>
        <p:spPr bwMode="auto">
          <a:xfrm>
            <a:off x="1176338" y="2414588"/>
            <a:ext cx="7724775" cy="3765550"/>
          </a:xfrm>
          <a:prstGeom prst="rect">
            <a:avLst/>
          </a:prstGeom>
          <a:noFill/>
          <a:ln w="9525">
            <a:noFill/>
            <a:miter lim="800000"/>
            <a:headEnd/>
            <a:tailEnd/>
          </a:ln>
        </p:spPr>
      </p:pic>
      <p:sp>
        <p:nvSpPr>
          <p:cNvPr id="5124" name="Text Box 3"/>
          <p:cNvSpPr txBox="1">
            <a:spLocks noChangeArrowheads="1"/>
          </p:cNvSpPr>
          <p:nvPr/>
        </p:nvSpPr>
        <p:spPr bwMode="auto">
          <a:xfrm>
            <a:off x="1077913" y="1570038"/>
            <a:ext cx="8229600" cy="1295400"/>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Lst>
            </a:pPr>
            <a:r>
              <a:rPr lang="en-GB" sz="2000">
                <a:latin typeface="Times New Roman" pitchFamily="18" charset="0"/>
              </a:rPr>
              <a:t>Figure 16.30  Schematic illustration of a stretch-forming process.  Aluminum skins for aircraft can be made by this method.  </a:t>
            </a:r>
            <a:r>
              <a:rPr lang="en-GB" sz="2000" i="1">
                <a:latin typeface="Times New Roman" pitchFamily="18" charset="0"/>
              </a:rPr>
              <a:t>Source</a:t>
            </a:r>
            <a:r>
              <a:rPr lang="en-GB" sz="2000">
                <a:latin typeface="Times New Roman" pitchFamily="18" charset="0"/>
              </a:rPr>
              <a:t>: Cyril Bath Co.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3287713" y="198438"/>
            <a:ext cx="3771900" cy="911225"/>
          </a:xfrm>
          <a:ln>
            <a:solidFill>
              <a:srgbClr val="808080"/>
            </a:solidFill>
          </a:ln>
        </p:spPr>
        <p:txBody>
          <a:bodyPr lIns="0" tIns="0" rIns="0" bIns="0"/>
          <a:lstStyle/>
          <a:p>
            <a:pPr>
              <a:spcBef>
                <a:spcPct val="0"/>
              </a:spcBef>
            </a:pPr>
            <a:r>
              <a:rPr lang="en-GB" smtClean="0"/>
              <a:t>Tube Bending</a:t>
            </a:r>
          </a:p>
        </p:txBody>
      </p:sp>
      <p:sp>
        <p:nvSpPr>
          <p:cNvPr id="6147" name="Text Box 2"/>
          <p:cNvSpPr txBox="1">
            <a:spLocks noChangeArrowheads="1"/>
          </p:cNvSpPr>
          <p:nvPr/>
        </p:nvSpPr>
        <p:spPr bwMode="auto">
          <a:xfrm>
            <a:off x="315913" y="6370638"/>
            <a:ext cx="9448800" cy="990600"/>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a:latin typeface="Times New Roman" pitchFamily="18" charset="0"/>
              </a:rPr>
              <a:t>Figure 16.27  Methods of bending tubes.  Internal mandrels, or the filling of tubes with particulate materials such as sand, are often necessary to prevent collapse of the tubes during bending.  Solid rods and structural shapes can also be bent by these techniques.</a:t>
            </a:r>
          </a:p>
        </p:txBody>
      </p:sp>
      <p:pic>
        <p:nvPicPr>
          <p:cNvPr id="6148" name="Picture 4" descr="F16"/>
          <p:cNvPicPr>
            <a:picLocks noChangeAspect="1" noChangeArrowheads="1"/>
          </p:cNvPicPr>
          <p:nvPr/>
        </p:nvPicPr>
        <p:blipFill>
          <a:blip r:embed="rId3" cstate="print"/>
          <a:srcRect/>
          <a:stretch>
            <a:fillRect/>
          </a:stretch>
        </p:blipFill>
        <p:spPr bwMode="auto">
          <a:xfrm>
            <a:off x="315913" y="1265238"/>
            <a:ext cx="9448800" cy="46053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2114550" y="533400"/>
            <a:ext cx="5849938" cy="911225"/>
          </a:xfrm>
          <a:ln>
            <a:solidFill>
              <a:srgbClr val="808080"/>
            </a:solidFill>
          </a:ln>
        </p:spPr>
        <p:txBody>
          <a:bodyPr lIns="0" tIns="0" rIns="0" bIns="0"/>
          <a:lstStyle/>
          <a:p>
            <a:pPr>
              <a:spcBef>
                <a:spcPct val="0"/>
              </a:spcBef>
            </a:pPr>
            <a:r>
              <a:rPr lang="en-GB" smtClean="0"/>
              <a:t>Manufacturing of Bellows</a:t>
            </a:r>
          </a:p>
        </p:txBody>
      </p:sp>
      <p:pic>
        <p:nvPicPr>
          <p:cNvPr id="7171" name="Picture 2"/>
          <p:cNvPicPr>
            <a:picLocks noChangeAspect="1" noChangeArrowheads="1"/>
          </p:cNvPicPr>
          <p:nvPr/>
        </p:nvPicPr>
        <p:blipFill>
          <a:blip r:embed="rId3" cstate="print"/>
          <a:srcRect/>
          <a:stretch>
            <a:fillRect/>
          </a:stretch>
        </p:blipFill>
        <p:spPr bwMode="auto">
          <a:xfrm>
            <a:off x="925513" y="2408238"/>
            <a:ext cx="7451725" cy="2165350"/>
          </a:xfrm>
          <a:prstGeom prst="rect">
            <a:avLst/>
          </a:prstGeom>
          <a:noFill/>
          <a:ln w="9525">
            <a:noFill/>
            <a:miter lim="800000"/>
            <a:headEnd/>
            <a:tailEnd/>
          </a:ln>
        </p:spPr>
      </p:pic>
      <p:sp>
        <p:nvSpPr>
          <p:cNvPr id="7172" name="Text Box 3"/>
          <p:cNvSpPr txBox="1">
            <a:spLocks noChangeArrowheads="1"/>
          </p:cNvSpPr>
          <p:nvPr/>
        </p:nvSpPr>
        <p:spPr bwMode="auto">
          <a:xfrm>
            <a:off x="925513" y="5303838"/>
            <a:ext cx="7696200" cy="1600200"/>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 pos="2895600" algn="l"/>
                <a:tab pos="3619500" algn="l"/>
                <a:tab pos="4343400" algn="l"/>
                <a:tab pos="5067300" algn="l"/>
                <a:tab pos="5791200" algn="l"/>
              </a:tabLst>
            </a:pPr>
            <a:r>
              <a:rPr lang="en-GB" sz="2000">
                <a:latin typeface="Times New Roman" pitchFamily="18" charset="0"/>
              </a:rPr>
              <a:t>Figure 16.29  Steps in manufacturing a bellows.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3897313" y="274638"/>
            <a:ext cx="2460625" cy="911225"/>
          </a:xfrm>
          <a:ln>
            <a:solidFill>
              <a:srgbClr val="808080"/>
            </a:solidFill>
          </a:ln>
        </p:spPr>
        <p:txBody>
          <a:bodyPr lIns="0" tIns="0" rIns="0" bIns="0"/>
          <a:lstStyle/>
          <a:p>
            <a:pPr>
              <a:spcBef>
                <a:spcPct val="0"/>
              </a:spcBef>
            </a:pPr>
            <a:r>
              <a:rPr lang="en-GB" smtClean="0"/>
              <a:t>Bulging</a:t>
            </a:r>
          </a:p>
        </p:txBody>
      </p:sp>
      <p:pic>
        <p:nvPicPr>
          <p:cNvPr id="8195" name="Picture 4" descr="F16"/>
          <p:cNvPicPr>
            <a:picLocks noChangeAspect="1" noChangeArrowheads="1"/>
          </p:cNvPicPr>
          <p:nvPr/>
        </p:nvPicPr>
        <p:blipFill>
          <a:blip r:embed="rId3" cstate="print"/>
          <a:srcRect/>
          <a:stretch>
            <a:fillRect/>
          </a:stretch>
        </p:blipFill>
        <p:spPr bwMode="auto">
          <a:xfrm>
            <a:off x="696913" y="1951038"/>
            <a:ext cx="8915400" cy="5151437"/>
          </a:xfrm>
          <a:prstGeom prst="rect">
            <a:avLst/>
          </a:prstGeom>
          <a:noFill/>
          <a:ln w="9525">
            <a:noFill/>
            <a:miter lim="800000"/>
            <a:headEnd/>
            <a:tailEnd/>
          </a:ln>
        </p:spPr>
      </p:pic>
      <p:sp>
        <p:nvSpPr>
          <p:cNvPr id="8196" name="Text Box 2"/>
          <p:cNvSpPr txBox="1">
            <a:spLocks noChangeArrowheads="1"/>
          </p:cNvSpPr>
          <p:nvPr/>
        </p:nvSpPr>
        <p:spPr bwMode="auto">
          <a:xfrm>
            <a:off x="1230313" y="1341438"/>
            <a:ext cx="8118475" cy="1325562"/>
          </a:xfrm>
          <a:prstGeom prst="rect">
            <a:avLst/>
          </a:prstGeom>
          <a:solidFill>
            <a:schemeClr val="bg1"/>
          </a:solidFill>
          <a:ln w="9525">
            <a:noFill/>
            <a:miter lim="800000"/>
            <a:headEnd/>
            <a:tailEnd/>
          </a:ln>
        </p:spPr>
        <p:txBody>
          <a:bodyPr lIns="0" tIns="0" rIns="0" bIns="0"/>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a:latin typeface="Times New Roman" pitchFamily="18" charset="0"/>
              </a:rPr>
              <a:t>Figure 16.28  (a) The bulging of a tubular part with a flexible plug.  Water pitchers can be made by this method.  (b) Production of fittings for plumbing, by expanding tubular blanks under internal pressure.  The bottomof the piece is then punched out to produce a "T."  </a:t>
            </a:r>
            <a:r>
              <a:rPr lang="en-GB" sz="2000" i="1">
                <a:latin typeface="Times New Roman" pitchFamily="18" charset="0"/>
              </a:rPr>
              <a:t>Source</a:t>
            </a:r>
            <a:r>
              <a:rPr lang="en-GB" sz="2000">
                <a:latin typeface="Times New Roman" pitchFamily="18" charset="0"/>
              </a:rPr>
              <a:t>: J. A. Schey, </a:t>
            </a:r>
            <a:r>
              <a:rPr lang="en-GB" sz="2000" i="1">
                <a:latin typeface="Times New Roman" pitchFamily="18" charset="0"/>
              </a:rPr>
              <a:t>Introduction to Manufacturing Processes</a:t>
            </a:r>
            <a:r>
              <a:rPr lang="en-GB" sz="2000">
                <a:latin typeface="Times New Roman" pitchFamily="18" charset="0"/>
              </a:rPr>
              <a:t> (2d 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r>
              <a:rPr lang="en-US" smtClean="0"/>
              <a:t>Rubber Forming Process</a:t>
            </a:r>
            <a:endParaRPr lang="th-TH" smtClean="0"/>
          </a:p>
        </p:txBody>
      </p:sp>
      <p:pic>
        <p:nvPicPr>
          <p:cNvPr id="9219" name="Picture 4" descr="guerin"/>
          <p:cNvPicPr>
            <a:picLocks noGrp="1" noChangeAspect="1" noChangeArrowheads="1"/>
          </p:cNvPicPr>
          <p:nvPr>
            <p:ph idx="1"/>
          </p:nvPr>
        </p:nvPicPr>
        <p:blipFill>
          <a:blip r:embed="rId2" cstate="print"/>
          <a:srcRect/>
          <a:stretch>
            <a:fillRect/>
          </a:stretch>
        </p:blipFill>
        <p:spPr>
          <a:xfrm>
            <a:off x="1992313" y="1951038"/>
            <a:ext cx="5715000" cy="4462462"/>
          </a:xfrm>
          <a:noFill/>
        </p:spPr>
      </p:pic>
      <p:sp>
        <p:nvSpPr>
          <p:cNvPr id="9220" name="Text Box 7"/>
          <p:cNvSpPr txBox="1">
            <a:spLocks noChangeArrowheads="1"/>
          </p:cNvSpPr>
          <p:nvPr/>
        </p:nvSpPr>
        <p:spPr bwMode="auto">
          <a:xfrm>
            <a:off x="468313" y="6369050"/>
            <a:ext cx="9229725" cy="839788"/>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a:latin typeface="Times New Roman" pitchFamily="18" charset="0"/>
              </a:rPr>
              <a:t>Figure 16.39  a)  The ram descends, the rubber gradually surrounds the sheet.</a:t>
            </a:r>
          </a:p>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a:latin typeface="Times New Roman" pitchFamily="18" charset="0"/>
              </a:rPr>
              <a:t>The form block can be made of wood plastic or other materials that are easy to shape.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868613" y="533400"/>
            <a:ext cx="4340225" cy="911225"/>
          </a:xfrm>
          <a:ln>
            <a:solidFill>
              <a:srgbClr val="808080"/>
            </a:solidFill>
          </a:ln>
        </p:spPr>
        <p:txBody>
          <a:bodyPr lIns="0" tIns="0" rIns="0" bIns="0"/>
          <a:lstStyle/>
          <a:p>
            <a:pPr>
              <a:spcBef>
                <a:spcPct val="0"/>
              </a:spcBef>
            </a:pPr>
            <a:r>
              <a:rPr lang="en-GB" smtClean="0"/>
              <a:t>Hydroform Process</a:t>
            </a:r>
          </a:p>
        </p:txBody>
      </p:sp>
      <p:pic>
        <p:nvPicPr>
          <p:cNvPr id="10243" name="Picture 2"/>
          <p:cNvPicPr>
            <a:picLocks noChangeAspect="1" noChangeArrowheads="1"/>
          </p:cNvPicPr>
          <p:nvPr/>
        </p:nvPicPr>
        <p:blipFill>
          <a:blip r:embed="rId3" cstate="print"/>
          <a:srcRect/>
          <a:stretch>
            <a:fillRect/>
          </a:stretch>
        </p:blipFill>
        <p:spPr bwMode="auto">
          <a:xfrm>
            <a:off x="392113" y="1798638"/>
            <a:ext cx="9459912" cy="2566987"/>
          </a:xfrm>
          <a:prstGeom prst="rect">
            <a:avLst/>
          </a:prstGeom>
          <a:noFill/>
          <a:ln w="9525">
            <a:noFill/>
            <a:miter lim="800000"/>
            <a:headEnd/>
            <a:tailEnd/>
          </a:ln>
        </p:spPr>
      </p:pic>
      <p:sp>
        <p:nvSpPr>
          <p:cNvPr id="10244" name="Text Box 3"/>
          <p:cNvSpPr txBox="1">
            <a:spLocks noChangeArrowheads="1"/>
          </p:cNvSpPr>
          <p:nvPr/>
        </p:nvSpPr>
        <p:spPr bwMode="auto">
          <a:xfrm>
            <a:off x="458788" y="4799013"/>
            <a:ext cx="9229725" cy="1190625"/>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a:latin typeface="Times New Roman" pitchFamily="18" charset="0"/>
              </a:rPr>
              <a:t>Figure 16.39  The hydroform (or fluid forming) process.  Note that, in contrast to the ordinary deep-drawing process, the pressure in the dome forces the cup walls against the punch.  The cup travels with the punch; in this way, deep drawability is improved.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459038" y="557213"/>
            <a:ext cx="5157787" cy="911225"/>
          </a:xfrm>
          <a:ln>
            <a:solidFill>
              <a:srgbClr val="808080"/>
            </a:solidFill>
          </a:ln>
        </p:spPr>
        <p:txBody>
          <a:bodyPr lIns="0" tIns="0" rIns="0" bIns="0"/>
          <a:lstStyle/>
          <a:p>
            <a:pPr>
              <a:spcBef>
                <a:spcPct val="0"/>
              </a:spcBef>
            </a:pPr>
            <a:r>
              <a:rPr lang="en-GB" smtClean="0"/>
              <a:t>Conventional Spinning</a:t>
            </a:r>
          </a:p>
        </p:txBody>
      </p:sp>
      <p:sp>
        <p:nvSpPr>
          <p:cNvPr id="11267" name="Text Box 2"/>
          <p:cNvSpPr txBox="1">
            <a:spLocks noChangeArrowheads="1"/>
          </p:cNvSpPr>
          <p:nvPr/>
        </p:nvSpPr>
        <p:spPr bwMode="auto">
          <a:xfrm>
            <a:off x="731838" y="1781175"/>
            <a:ext cx="8610600" cy="455613"/>
          </a:xfrm>
          <a:prstGeom prst="rect">
            <a:avLst/>
          </a:prstGeom>
          <a:noFill/>
          <a:ln w="9525">
            <a:noFill/>
            <a:miter lim="800000"/>
            <a:headEnd/>
            <a:tailEnd/>
          </a:ln>
        </p:spPr>
        <p:txBody>
          <a:bodyPr lIns="0" tIns="0" rIns="0" bIns="0"/>
          <a:lstStyle/>
          <a:p>
            <a:pPr>
              <a:lnSpc>
                <a:spcPct val="85000"/>
              </a:lnSpc>
              <a:tabLst>
                <a:tab pos="723900" algn="l"/>
                <a:tab pos="1447800" algn="l"/>
                <a:tab pos="2171700" algn="l"/>
                <a:tab pos="2895600" algn="l"/>
                <a:tab pos="3619500" algn="l"/>
                <a:tab pos="4343400" algn="l"/>
                <a:tab pos="5067300" algn="l"/>
                <a:tab pos="5791200" algn="l"/>
                <a:tab pos="6515100" algn="l"/>
                <a:tab pos="7239000" algn="l"/>
              </a:tabLst>
            </a:pPr>
            <a:r>
              <a:rPr lang="en-GB" sz="2000">
                <a:latin typeface="Times New Roman" pitchFamily="18" charset="0"/>
              </a:rPr>
              <a:t>Figure 16.40  (a) Schematic illustration of the conventional spinning process.  (b) Types of parts conventionally spun.  All parts are axisymmetric.</a:t>
            </a:r>
          </a:p>
        </p:txBody>
      </p:sp>
      <p:pic>
        <p:nvPicPr>
          <p:cNvPr id="11268" name="Picture 4" descr="F16"/>
          <p:cNvPicPr>
            <a:picLocks noChangeAspect="1" noChangeArrowheads="1"/>
          </p:cNvPicPr>
          <p:nvPr/>
        </p:nvPicPr>
        <p:blipFill>
          <a:blip r:embed="rId3" cstate="print"/>
          <a:srcRect/>
          <a:stretch>
            <a:fillRect/>
          </a:stretch>
        </p:blipFill>
        <p:spPr bwMode="auto">
          <a:xfrm>
            <a:off x="849313" y="2636838"/>
            <a:ext cx="8610600" cy="40195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aster">
  <a:themeElements>
    <a:clrScheme name="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ster">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alpha val="50000"/>
          </a:srgbClr>
        </a:solidFill>
        <a:ln w="9525" cap="flat" cmpd="sng" algn="ctr">
          <a:solidFill>
            <a:srgbClr val="969696"/>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rgbClr val="CCFFFF">
            <a:alpha val="50000"/>
          </a:srgbClr>
        </a:solidFill>
        <a:ln w="9525" cap="flat" cmpd="sng" algn="ctr">
          <a:solidFill>
            <a:srgbClr val="969696"/>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H:\manufact\master.pot</Template>
  <TotalTime>238</TotalTime>
  <Words>506</Words>
  <Application>Microsoft Office PowerPoint</Application>
  <PresentationFormat>Custom</PresentationFormat>
  <Paragraphs>57</Paragraphs>
  <Slides>15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master</vt:lpstr>
      <vt:lpstr>Document</vt:lpstr>
      <vt:lpstr>Advanced Forming </vt:lpstr>
      <vt:lpstr>Roll Forming</vt:lpstr>
      <vt:lpstr>Stretch Forming</vt:lpstr>
      <vt:lpstr>Tube Bending</vt:lpstr>
      <vt:lpstr>Manufacturing of Bellows</vt:lpstr>
      <vt:lpstr>Bulging</vt:lpstr>
      <vt:lpstr>Rubber Forming Process</vt:lpstr>
      <vt:lpstr>Hydroform Process</vt:lpstr>
      <vt:lpstr>Conventional Spinning</vt:lpstr>
      <vt:lpstr>Shear and Tube Spinning</vt:lpstr>
      <vt:lpstr>Explosive Forming</vt:lpstr>
      <vt:lpstr>Magnetic-Pulse Forming</vt:lpstr>
      <vt:lpstr>Cost Comparison for Spinning and Deep Drawing</vt:lpstr>
      <vt:lpstr>Laser Welding</vt:lpstr>
      <vt:lpstr>Characteristics of Sheet-Metal Forming Processes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Mary Clark</dc:creator>
  <cp:lastModifiedBy>Apiwat Muttamara</cp:lastModifiedBy>
  <cp:revision>30</cp:revision>
  <dcterms:created xsi:type="dcterms:W3CDTF">2000-06-09T16:51:24Z</dcterms:created>
  <dcterms:modified xsi:type="dcterms:W3CDTF">2013-06-10T05:26:27Z</dcterms:modified>
</cp:coreProperties>
</file>