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75" r:id="rId2"/>
    <p:sldId id="463" r:id="rId3"/>
    <p:sldId id="276" r:id="rId4"/>
    <p:sldId id="407" r:id="rId5"/>
    <p:sldId id="280" r:id="rId6"/>
    <p:sldId id="452" r:id="rId7"/>
    <p:sldId id="283" r:id="rId8"/>
    <p:sldId id="285" r:id="rId9"/>
    <p:sldId id="256" r:id="rId10"/>
    <p:sldId id="400" r:id="rId11"/>
    <p:sldId id="405" r:id="rId12"/>
    <p:sldId id="406" r:id="rId13"/>
    <p:sldId id="459" r:id="rId14"/>
    <p:sldId id="460" r:id="rId15"/>
    <p:sldId id="461" r:id="rId16"/>
    <p:sldId id="462" r:id="rId17"/>
    <p:sldId id="371" r:id="rId18"/>
    <p:sldId id="458" r:id="rId19"/>
    <p:sldId id="457" r:id="rId20"/>
    <p:sldId id="467" r:id="rId21"/>
    <p:sldId id="471" r:id="rId22"/>
    <p:sldId id="466" r:id="rId23"/>
    <p:sldId id="472" r:id="rId24"/>
    <p:sldId id="473" r:id="rId25"/>
    <p:sldId id="474" r:id="rId26"/>
    <p:sldId id="310" r:id="rId27"/>
    <p:sldId id="311" r:id="rId28"/>
    <p:sldId id="315" r:id="rId29"/>
    <p:sldId id="318" r:id="rId30"/>
    <p:sldId id="478" r:id="rId31"/>
    <p:sldId id="319" r:id="rId32"/>
    <p:sldId id="374" r:id="rId33"/>
    <p:sldId id="375" r:id="rId34"/>
    <p:sldId id="376" r:id="rId35"/>
    <p:sldId id="377" r:id="rId36"/>
    <p:sldId id="378" r:id="rId37"/>
    <p:sldId id="380" r:id="rId38"/>
    <p:sldId id="381" r:id="rId39"/>
    <p:sldId id="382" r:id="rId40"/>
    <p:sldId id="384" r:id="rId41"/>
    <p:sldId id="453" r:id="rId42"/>
    <p:sldId id="454" r:id="rId43"/>
    <p:sldId id="455" r:id="rId44"/>
    <p:sldId id="480" r:id="rId45"/>
    <p:sldId id="347" r:id="rId46"/>
    <p:sldId id="349" r:id="rId47"/>
    <p:sldId id="348" r:id="rId48"/>
    <p:sldId id="350" r:id="rId49"/>
    <p:sldId id="351" r:id="rId50"/>
    <p:sldId id="352" r:id="rId51"/>
    <p:sldId id="403" r:id="rId52"/>
    <p:sldId id="353" r:id="rId53"/>
    <p:sldId id="354" r:id="rId54"/>
    <p:sldId id="399" r:id="rId55"/>
    <p:sldId id="481" r:id="rId56"/>
  </p:sldIdLst>
  <p:sldSz cx="9144000" cy="6858000" type="screen4x3"/>
  <p:notesSz cx="6799263" cy="9929813"/>
  <p:defaultTextStyle>
    <a:defPPr>
      <a:defRPr lang="th-TH"/>
    </a:defPPr>
    <a:lvl1pPr algn="l" rtl="0" fontAlgn="base">
      <a:spcBef>
        <a:spcPct val="0"/>
      </a:spcBef>
      <a:spcAft>
        <a:spcPct val="0"/>
      </a:spcAft>
      <a:defRPr sz="2800"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2800"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2800"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pitchFamily="34" charset="0"/>
        <a:ea typeface="+mn-ea"/>
        <a:cs typeface="Angsana New" pitchFamily="18" charset="-34"/>
      </a:defRPr>
    </a:lvl5pPr>
    <a:lvl6pPr marL="2286000" algn="l" defTabSz="914400" rtl="0" eaLnBrk="1" latinLnBrk="0" hangingPunct="1">
      <a:defRPr sz="2800" kern="1200">
        <a:solidFill>
          <a:schemeClr val="tx1"/>
        </a:solidFill>
        <a:latin typeface="Arial" pitchFamily="34" charset="0"/>
        <a:ea typeface="+mn-ea"/>
        <a:cs typeface="Angsana New" pitchFamily="18" charset="-34"/>
      </a:defRPr>
    </a:lvl6pPr>
    <a:lvl7pPr marL="2743200" algn="l" defTabSz="914400" rtl="0" eaLnBrk="1" latinLnBrk="0" hangingPunct="1">
      <a:defRPr sz="2800" kern="1200">
        <a:solidFill>
          <a:schemeClr val="tx1"/>
        </a:solidFill>
        <a:latin typeface="Arial" pitchFamily="34" charset="0"/>
        <a:ea typeface="+mn-ea"/>
        <a:cs typeface="Angsana New" pitchFamily="18" charset="-34"/>
      </a:defRPr>
    </a:lvl7pPr>
    <a:lvl8pPr marL="3200400" algn="l" defTabSz="914400" rtl="0" eaLnBrk="1" latinLnBrk="0" hangingPunct="1">
      <a:defRPr sz="2800" kern="1200">
        <a:solidFill>
          <a:schemeClr val="tx1"/>
        </a:solidFill>
        <a:latin typeface="Arial" pitchFamily="34" charset="0"/>
        <a:ea typeface="+mn-ea"/>
        <a:cs typeface="Angsana New" pitchFamily="18" charset="-34"/>
      </a:defRPr>
    </a:lvl8pPr>
    <a:lvl9pPr marL="3657600" algn="l" defTabSz="914400" rtl="0" eaLnBrk="1" latinLnBrk="0" hangingPunct="1">
      <a:defRPr sz="2800"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51" autoAdjust="0"/>
    <p:restoredTop sz="88673" autoAdjust="0"/>
  </p:normalViewPr>
  <p:slideViewPr>
    <p:cSldViewPr>
      <p:cViewPr>
        <p:scale>
          <a:sx n="75" d="100"/>
          <a:sy n="75" d="100"/>
        </p:scale>
        <p:origin x="-1086" y="-5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5.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image" Target="../media/image77.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image" Target="../media/image7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a:defRPr sz="1200" smtClean="0"/>
            </a:lvl1pPr>
          </a:lstStyle>
          <a:p>
            <a:pPr>
              <a:defRPr/>
            </a:pPr>
            <a:endParaRPr lang="th-TH"/>
          </a:p>
        </p:txBody>
      </p:sp>
      <p:sp>
        <p:nvSpPr>
          <p:cNvPr id="9113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algn="r">
              <a:defRPr sz="1200" smtClean="0"/>
            </a:lvl1pPr>
          </a:lstStyle>
          <a:p>
            <a:pPr>
              <a:defRPr/>
            </a:pPr>
            <a:endParaRPr lang="th-TH"/>
          </a:p>
        </p:txBody>
      </p:sp>
      <p:sp>
        <p:nvSpPr>
          <p:cNvPr id="58372" name="Rectangle 4"/>
          <p:cNvSpPr>
            <a:spLocks noGrp="1" noRot="1" noChangeAspect="1" noChangeArrowheads="1" noTextEdit="1"/>
          </p:cNvSpPr>
          <p:nvPr>
            <p:ph type="sldImg" idx="2"/>
          </p:nvPr>
        </p:nvSpPr>
        <p:spPr bwMode="auto">
          <a:xfrm>
            <a:off x="917575" y="744538"/>
            <a:ext cx="4965700" cy="3724275"/>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681038" y="4716463"/>
            <a:ext cx="5438775" cy="4468812"/>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9114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a:defRPr sz="1200" smtClean="0"/>
            </a:lvl1pPr>
          </a:lstStyle>
          <a:p>
            <a:pPr>
              <a:defRPr/>
            </a:pPr>
            <a:endParaRPr lang="th-TH"/>
          </a:p>
        </p:txBody>
      </p:sp>
      <p:sp>
        <p:nvSpPr>
          <p:cNvPr id="9114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algn="r">
              <a:defRPr sz="1200" smtClean="0"/>
            </a:lvl1pPr>
          </a:lstStyle>
          <a:p>
            <a:pPr>
              <a:defRPr/>
            </a:pPr>
            <a:fld id="{D4E3D4AB-1FC8-4FB4-B50B-19A26A939FF6}" type="slidenum">
              <a:rPr lang="en-US"/>
              <a:pPr>
                <a:defRPr/>
              </a:pPr>
              <a:t>‹#›</a:t>
            </a:fld>
            <a:endParaRPr lang="th-TH"/>
          </a:p>
        </p:txBody>
      </p:sp>
    </p:spTree>
    <p:extLst>
      <p:ext uri="{BB962C8B-B14F-4D97-AF65-F5344CB8AC3E}">
        <p14:creationId xmlns:p14="http://schemas.microsoft.com/office/powerpoint/2010/main" val="36029995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8C825C9-7823-4CB8-B535-C636EC160949}" type="slidenum">
              <a:rPr lang="en-US"/>
              <a:pPr/>
              <a:t>5</a:t>
            </a:fld>
            <a:endParaRPr lang="th-TH"/>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a:lnSpc>
                <a:spcPct val="80000"/>
              </a:lnSpc>
              <a:spcBef>
                <a:spcPct val="50000"/>
              </a:spcBef>
            </a:pPr>
            <a:r>
              <a:rPr lang="en-US" sz="1200" b="1" smtClean="0"/>
              <a:t>Since the atomic bonding in ceramic materials is either partially or totally ionic, most ceramic crystal structures may be thought of as being composed of electrically charged ions instead of atoms. The metallic ions are positively charged cations and the nonmetallic ions are negatively charged anions. Ceramics are composed of at least two elements and their crystal structures are far more complex than those of metals</a:t>
            </a:r>
            <a:endParaRPr lang="en-US" sz="1200" smtClean="0"/>
          </a:p>
          <a:p>
            <a:pPr>
              <a:lnSpc>
                <a:spcPct val="80000"/>
              </a:lnSpc>
              <a:spcBef>
                <a:spcPct val="50000"/>
              </a:spcBef>
            </a:pPr>
            <a:r>
              <a:rPr lang="en-US" sz="1200" b="1" smtClean="0"/>
              <a:t>Since the atomic bonding in ceramic materials is either partially or totally ionic, most ceramic crystal structures may be thought of as being composed of electrically charged ions instead of atoms. The metallic ions are positively charged cations and the nonmetallic ions are negatively charged anions. Ceramics are composed of at least two elements and their crystal structures are far more complex than those of metals</a:t>
            </a:r>
            <a:endParaRPr lang="en-US" sz="1200" smtClean="0"/>
          </a:p>
          <a:p>
            <a:pPr>
              <a:spcBef>
                <a:spcPct val="50000"/>
              </a:spcBef>
            </a:pPr>
            <a:r>
              <a:rPr lang="en-US" sz="1200" b="1" smtClean="0"/>
              <a:t>Over the years, significant progress has been made in understanding the fundamental character of ceramics and of the phenomena that occur in them that are responsible for their unique properties. Consequently, a new generation of these materials has evolved, and the term “ceramic” has taken on much broader meaning. These new materials have a rather dramatic effect on our lives; electronics, computer, communication, aerospace and a host of other industries rely on their use.</a:t>
            </a:r>
            <a:endParaRPr lang="en-US" sz="1200" smtClean="0"/>
          </a:p>
          <a:p>
            <a:pPr eaLnBrk="1" hangingPunct="1">
              <a:lnSpc>
                <a:spcPct val="80000"/>
              </a:lnSpc>
            </a:pPr>
            <a:endParaRPr lang="th-TH"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A405A651-35AA-4462-8D75-EAB7718D8252}" type="slidenum">
              <a:rPr lang="en-US"/>
              <a:pPr/>
              <a:t>17</a:t>
            </a:fld>
            <a:endParaRPr lang="th-TH"/>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th-TH" smtClean="0"/>
              <a:t>พวกนี้จะใช้พลังงานไฟฟ้าบางส่วนส่งผ่านผลึกควอทซ์ แล้วรับสัญญาณความถี่ กลับออกมาให้ ไมโครโพเซสเซอร์ประเมินออกมาเป็นเวลา</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1899E875-E6A5-45F2-821F-E46147424617}" type="slidenum">
              <a:rPr lang="en-US"/>
              <a:pPr/>
              <a:t>28</a:t>
            </a:fld>
            <a:endParaRPr lang="th-TH"/>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906463" y="4716463"/>
            <a:ext cx="4986337" cy="4468812"/>
          </a:xfrm>
          <a:noFill/>
          <a:ln/>
        </p:spPr>
        <p:txBody>
          <a:bodyPr/>
          <a:lstStyle/>
          <a:p>
            <a:pPr eaLnBrk="1" hangingPunct="1"/>
            <a:r>
              <a:rPr lang="en-US" smtClean="0"/>
              <a:t>Note: They are similar to metal alloy systems - except the temperatures are generally higher.</a:t>
            </a:r>
            <a:endParaRPr lang="en-US" sz="2000" smtClean="0"/>
          </a:p>
          <a:p>
            <a:pPr eaLnBrk="1" hangingPunct="1"/>
            <a:endParaRPr lang="th-TH"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F740CCC-F10F-471D-AEBA-775E2C1794B8}" type="slidenum">
              <a:rPr lang="en-US"/>
              <a:pPr/>
              <a:t>31</a:t>
            </a:fld>
            <a:endParaRPr lang="th-TH"/>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xfrm>
            <a:off x="906463" y="4716463"/>
            <a:ext cx="4986337" cy="4468812"/>
          </a:xfrm>
          <a:noFill/>
          <a:ln/>
        </p:spPr>
        <p:txBody>
          <a:bodyPr/>
          <a:lstStyle/>
          <a:p>
            <a:pPr eaLnBrk="1" hangingPunct="1"/>
            <a:endParaRPr lang="th-TH"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D3C83161-984C-4FE3-882A-5CE73CCD0EAD}" type="slidenum">
              <a:rPr lang="en-US"/>
              <a:pPr/>
              <a:t>44</a:t>
            </a:fld>
            <a:endParaRPr lang="th-TH"/>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th-TH"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AAA3D77-1DF1-4C2F-B0DA-9A147C7EB611}" type="slidenum">
              <a:rPr lang="en-US"/>
              <a:pPr/>
              <a:t>53</a:t>
            </a:fld>
            <a:endParaRPr lang="th-TH"/>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en-US" smtClean="0">
                <a:latin typeface="Angsana New" pitchFamily="18" charset="-34"/>
              </a:rPr>
              <a:t>Sodium aluminosilicate  </a:t>
            </a:r>
            <a:r>
              <a:rPr lang="th-TH" smtClean="0">
                <a:latin typeface="Angsana New" pitchFamily="18" charset="-34"/>
              </a:rPr>
              <a:t>จุ่มใน </a:t>
            </a:r>
            <a:r>
              <a:rPr lang="en-US" smtClean="0">
                <a:latin typeface="Angsana New" pitchFamily="18" charset="-34"/>
              </a:rPr>
              <a:t>Potassium nitrate ที่ 50</a:t>
            </a:r>
            <a:r>
              <a:rPr lang="en-US" baseline="30000" smtClean="0">
                <a:latin typeface="Angsana New" pitchFamily="18" charset="-34"/>
              </a:rPr>
              <a:t>o</a:t>
            </a:r>
            <a:r>
              <a:rPr lang="en-US" smtClean="0">
                <a:latin typeface="Angsana New" pitchFamily="18" charset="-34"/>
              </a:rPr>
              <a:t>C ต่ำกว่า strain point (500</a:t>
            </a:r>
            <a:r>
              <a:rPr lang="en-US" baseline="30000" smtClean="0">
                <a:latin typeface="Angsana New" pitchFamily="18" charset="-34"/>
              </a:rPr>
              <a:t>o</a:t>
            </a:r>
            <a:r>
              <a:rPr lang="en-US" smtClean="0">
                <a:latin typeface="Angsana New" pitchFamily="18" charset="-34"/>
              </a:rPr>
              <a:t>C )</a:t>
            </a:r>
            <a:r>
              <a:rPr lang="th-TH" smtClean="0">
                <a:latin typeface="Angsana New" pitchFamily="18" charset="-34"/>
              </a:rPr>
              <a:t> เป็นเวลา 6-10 ชั่วโมง  </a:t>
            </a:r>
            <a:r>
              <a:rPr lang="en-US" smtClean="0">
                <a:latin typeface="Angsana New" pitchFamily="18" charset="-34"/>
              </a:rPr>
              <a:t>Potassium ions </a:t>
            </a:r>
            <a:r>
              <a:rPr lang="th-TH" smtClean="0">
                <a:latin typeface="Angsana New" pitchFamily="18" charset="-34"/>
              </a:rPr>
              <a:t>ซึ่งมีขนาดใหญ่กว่า </a:t>
            </a:r>
            <a:r>
              <a:rPr lang="en-US" smtClean="0">
                <a:latin typeface="Angsana New" pitchFamily="18" charset="-34"/>
              </a:rPr>
              <a:t>Sodium ions </a:t>
            </a:r>
            <a:r>
              <a:rPr lang="th-TH" smtClean="0">
                <a:latin typeface="Angsana New" pitchFamily="18" charset="-34"/>
              </a:rPr>
              <a:t>จะไปแทนที่ </a:t>
            </a:r>
            <a:r>
              <a:rPr lang="en-US" smtClean="0">
                <a:latin typeface="Angsana New" pitchFamily="18" charset="-34"/>
              </a:rPr>
              <a:t>Sodium ions </a:t>
            </a:r>
            <a:r>
              <a:rPr lang="th-TH" smtClean="0">
                <a:latin typeface="Angsana New" pitchFamily="18" charset="-34"/>
              </a:rPr>
              <a:t>ทำให้เกิด </a:t>
            </a:r>
            <a:r>
              <a:rPr lang="en-US" smtClean="0">
                <a:latin typeface="Angsana New" pitchFamily="18" charset="-34"/>
              </a:rPr>
              <a:t>compressive stress </a:t>
            </a:r>
            <a:r>
              <a:rPr lang="th-TH" smtClean="0">
                <a:latin typeface="Angsana New" pitchFamily="18" charset="-34"/>
              </a:rPr>
              <a:t>ที่ผิว และ </a:t>
            </a:r>
            <a:r>
              <a:rPr lang="en-US" smtClean="0">
                <a:latin typeface="Angsana New" pitchFamily="18" charset="-34"/>
              </a:rPr>
              <a:t>tensile stress </a:t>
            </a:r>
            <a:r>
              <a:rPr lang="th-TH" smtClean="0">
                <a:latin typeface="Angsana New" pitchFamily="18" charset="-34"/>
              </a:rPr>
              <a:t>ภายในชิ้นงาน</a:t>
            </a:r>
          </a:p>
          <a:p>
            <a:pPr eaLnBrk="1" hangingPunct="1"/>
            <a:r>
              <a:rPr lang="th-TH" smtClean="0">
                <a:latin typeface="Angsana New" pitchFamily="18" charset="-34"/>
              </a:rPr>
              <a:t>ใช้ทำกระจกสำหรับเครื่องบิน และเลนส์แว่นตา</a:t>
            </a:r>
          </a:p>
          <a:p>
            <a:pPr eaLnBrk="1" hangingPunct="1"/>
            <a:endParaRPr lang="th-TH"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0898E629-5DA5-450C-99DC-DA2F168B57AA}"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FF98D1F5-941F-42D1-AA26-844B2D0259B3}"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31D6A461-28AE-4C10-9BF3-7517351E25F6}"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5EE95562-DB74-4814-810F-23C53381BACC}"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95B69968-0C8C-49BB-8430-CF10EE1100F9}" type="slidenum">
              <a:rPr lang="en-US"/>
              <a:pPr>
                <a:defRPr/>
              </a:pPr>
              <a:t>‹#›</a:t>
            </a:fld>
            <a:endParaRPr lang="th-TH"/>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FA50EF76-1171-48B4-9DA1-4D3E7A985A76}" type="slidenum">
              <a:rPr lang="en-US"/>
              <a:pPr>
                <a:defRPr/>
              </a:pPr>
              <a:t>‹#›</a:t>
            </a:fld>
            <a:endParaRPr lang="th-TH"/>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955C4B09-71D9-4EDA-A7FF-12AC48DB0F63}" type="slidenum">
              <a:rPr lang="en-US"/>
              <a:pPr>
                <a:defRPr/>
              </a:pPr>
              <a:t>‹#›</a:t>
            </a:fld>
            <a:endParaRPr lang="th-TH"/>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865D8BFA-AD72-48A6-976A-14D99C7558EF}" type="slidenum">
              <a:rPr lang="en-US"/>
              <a:pPr>
                <a:defRPr/>
              </a:pPr>
              <a:t>‹#›</a:t>
            </a:fld>
            <a:endParaRPr lang="th-TH"/>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3323F840-3BC5-48A0-8BB8-AD47DCA070DD}" type="slidenum">
              <a:rPr lang="en-US"/>
              <a:pPr>
                <a:defRPr/>
              </a:pPr>
              <a:t>‹#›</a:t>
            </a:fld>
            <a:endParaRPr lang="th-TH"/>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Media Placeholder 3"/>
          <p:cNvSpPr>
            <a:spLocks noGrp="1"/>
          </p:cNvSpPr>
          <p:nvPr>
            <p:ph type="media" sz="half" idx="2"/>
          </p:nvPr>
        </p:nvSpPr>
        <p:spPr>
          <a:xfrm>
            <a:off x="4648200" y="1600200"/>
            <a:ext cx="4038600" cy="4525963"/>
          </a:xfrm>
        </p:spPr>
        <p:txBody>
          <a:bodyPr/>
          <a:lstStyle/>
          <a:p>
            <a:pPr lvl="0"/>
            <a:endParaRPr lang="th-TH"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516C8B02-A42E-4192-94ED-2625AA9491EA}"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DF303C2-452E-47BB-A874-9DCC16687E77}"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3571EEE5-6C6D-408B-9B7D-F9E3F80AD556}"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B647B637-5CA5-4D1C-B855-1AFAA8E4B8E6}"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7D54C903-B641-4033-A5EA-A7D592DE6AB6}"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86AB2F86-4FC8-4C61-AC73-70F17FECCB76}"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5AC8C183-D113-47BF-AC39-17AFFAEDE879}"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B890FACA-7469-4872-934B-84A7A0017A06}"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6C1EF6F9-3A71-4B00-9248-D6DD6DF45611}"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E4946D05-CA15-4DB0-A591-F990B65BDE62}"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2.bin"/><Relationship Id="rId4" Type="http://schemas.openxmlformats.org/officeDocument/2006/relationships/image" Target="../media/image16.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3.e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25.jpeg"/><Relationship Id="rId4" Type="http://schemas.openxmlformats.org/officeDocument/2006/relationships/image" Target="../media/image2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8" Type="http://schemas.openxmlformats.org/officeDocument/2006/relationships/hyperlink" Target="http://www.piezomaterials.com/zinc-oxide-ZnO.htm" TargetMode="External"/><Relationship Id="rId3" Type="http://schemas.openxmlformats.org/officeDocument/2006/relationships/hyperlink" Target="http://www.piezomaterials.com/Berlinite-AlPO4.htm" TargetMode="External"/><Relationship Id="rId7" Type="http://schemas.openxmlformats.org/officeDocument/2006/relationships/hyperlink" Target="http://www.piezomaterials.com/Lead-zirconate-titanate-PZT.htm" TargetMode="External"/><Relationship Id="rId12" Type="http://schemas.openxmlformats.org/officeDocument/2006/relationships/image" Target="../media/image27.jpeg"/><Relationship Id="rId2" Type="http://schemas.openxmlformats.org/officeDocument/2006/relationships/hyperlink" Target="http://www.piezomaterials.com/Quartz-SiO2.htm" TargetMode="External"/><Relationship Id="rId1" Type="http://schemas.openxmlformats.org/officeDocument/2006/relationships/slideLayout" Target="../slideLayouts/slideLayout2.xml"/><Relationship Id="rId6" Type="http://schemas.openxmlformats.org/officeDocument/2006/relationships/hyperlink" Target="http://www.piezomaterials.com/Barium-titanate-BaTiO3.htm" TargetMode="External"/><Relationship Id="rId11" Type="http://schemas.openxmlformats.org/officeDocument/2006/relationships/hyperlink" Target="http://www.piezomaterials.com/more-piezo-materials.htm" TargetMode="External"/><Relationship Id="rId5" Type="http://schemas.openxmlformats.org/officeDocument/2006/relationships/hyperlink" Target="http://www.piezomaterials.com/Tourmaline.htm" TargetMode="External"/><Relationship Id="rId10" Type="http://schemas.openxmlformats.org/officeDocument/2006/relationships/hyperlink" Target="http://www.piezomaterials.com/polyvinylidene-fluoride-PVDF.htm" TargetMode="External"/><Relationship Id="rId4" Type="http://schemas.openxmlformats.org/officeDocument/2006/relationships/hyperlink" Target="http://www.piezomaterials.com/gallium-orthophosphate-GaPO4.htm" TargetMode="External"/><Relationship Id="rId9" Type="http://schemas.openxmlformats.org/officeDocument/2006/relationships/hyperlink" Target="http://www.piezomaterials.com/aluminum-nitride-AlN.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5" Type="http://schemas.openxmlformats.org/officeDocument/2006/relationships/image" Target="../media/image54.pn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APW/Ceramics/Pressing.wmv" TargetMode="External"/><Relationship Id="rId1" Type="http://schemas.openxmlformats.org/officeDocument/2006/relationships/slideLayout" Target="../slideLayouts/slideLayout12.xml"/><Relationship Id="rId5" Type="http://schemas.openxmlformats.org/officeDocument/2006/relationships/image" Target="../media/image57.jpe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5.xml"/><Relationship Id="rId4" Type="http://schemas.openxmlformats.org/officeDocument/2006/relationships/image" Target="../media/image60.gif"/></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8" Type="http://schemas.openxmlformats.org/officeDocument/2006/relationships/hyperlink" Target="http://en.wikipedia.org/wiki/Melting_point" TargetMode="External"/><Relationship Id="rId3" Type="http://schemas.openxmlformats.org/officeDocument/2006/relationships/hyperlink" Target="http://en.wikipedia.org/wiki/Amorphous_solid" TargetMode="External"/><Relationship Id="rId7" Type="http://schemas.openxmlformats.org/officeDocument/2006/relationships/hyperlink" Target="http://en.wikipedia.org/wiki/Glass_transition_temperature" TargetMode="External"/><Relationship Id="rId2" Type="http://schemas.openxmlformats.org/officeDocument/2006/relationships/hyperlink" Target="http://en.wikipedia.org/wiki/Glass" TargetMode="External"/><Relationship Id="rId1" Type="http://schemas.openxmlformats.org/officeDocument/2006/relationships/slideLayout" Target="../slideLayouts/slideLayout2.xml"/><Relationship Id="rId6" Type="http://schemas.openxmlformats.org/officeDocument/2006/relationships/hyperlink" Target="http://en.wikipedia.org/wiki/Vitreous" TargetMode="External"/><Relationship Id="rId11" Type="http://schemas.openxmlformats.org/officeDocument/2006/relationships/image" Target="../media/image67.jpeg"/><Relationship Id="rId5" Type="http://schemas.openxmlformats.org/officeDocument/2006/relationships/hyperlink" Target="http://en.wikipedia.org/wiki/Heat" TargetMode="External"/><Relationship Id="rId10" Type="http://schemas.openxmlformats.org/officeDocument/2006/relationships/hyperlink" Target="http://en.wikipedia.org/wiki/Image:Vitrification1.jpg" TargetMode="External"/><Relationship Id="rId4" Type="http://schemas.openxmlformats.org/officeDocument/2006/relationships/hyperlink" Target="http://en.wikipedia.org/wiki/Crystal" TargetMode="External"/><Relationship Id="rId9" Type="http://schemas.openxmlformats.org/officeDocument/2006/relationships/hyperlink" Target="http://en.wikipedia.org/wiki/Supercooling"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75.png"/><Relationship Id="rId4" Type="http://schemas.openxmlformats.org/officeDocument/2006/relationships/oleObject" Target="../embeddings/oleObject8.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78.emf"/><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10.bin"/><Relationship Id="rId5" Type="http://schemas.openxmlformats.org/officeDocument/2006/relationships/image" Target="../media/image77.png"/><Relationship Id="rId4" Type="http://schemas.openxmlformats.org/officeDocument/2006/relationships/oleObject" Target="../embeddings/oleObject9.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5.xml"/><Relationship Id="rId1" Type="http://schemas.openxmlformats.org/officeDocument/2006/relationships/vmlDrawing" Target="../drawings/vmlDrawing8.vml"/><Relationship Id="rId6" Type="http://schemas.openxmlformats.org/officeDocument/2006/relationships/image" Target="../media/image80.emf"/><Relationship Id="rId5" Type="http://schemas.openxmlformats.org/officeDocument/2006/relationships/oleObject" Target="../embeddings/oleObject12.bin"/><Relationship Id="rId4" Type="http://schemas.openxmlformats.org/officeDocument/2006/relationships/image" Target="../media/image79.emf"/></Relationships>
</file>

<file path=ppt/slides/_rels/slide5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upload.wikimedia.org/wikipedia/en/3/3a/Blueandwhite2.jpg"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Ceramics</a:t>
            </a:r>
            <a:endParaRPr lang="th-TH" smtClean="0"/>
          </a:p>
        </p:txBody>
      </p:sp>
      <p:sp>
        <p:nvSpPr>
          <p:cNvPr id="10243" name="Rectangle 3"/>
          <p:cNvSpPr>
            <a:spLocks noGrp="1" noChangeArrowheads="1"/>
          </p:cNvSpPr>
          <p:nvPr>
            <p:ph type="body" sz="half" idx="1"/>
          </p:nvPr>
        </p:nvSpPr>
        <p:spPr>
          <a:xfrm>
            <a:off x="2895600" y="5410200"/>
            <a:ext cx="5867400" cy="1219200"/>
          </a:xfrm>
        </p:spPr>
        <p:txBody>
          <a:bodyPr/>
          <a:lstStyle/>
          <a:p>
            <a:pPr algn="r" eaLnBrk="1" hangingPunct="1">
              <a:buFontTx/>
              <a:buNone/>
            </a:pPr>
            <a:r>
              <a:rPr lang="en-US" sz="2800" smtClean="0"/>
              <a:t>Apiwat Muttamara</a:t>
            </a:r>
          </a:p>
        </p:txBody>
      </p:sp>
      <p:pic>
        <p:nvPicPr>
          <p:cNvPr id="10244" name="Picture 7" descr="3morestargods"/>
          <p:cNvPicPr>
            <a:picLocks noGrp="1" noChangeAspect="1" noChangeArrowheads="1"/>
          </p:cNvPicPr>
          <p:nvPr>
            <p:ph sz="half" idx="2"/>
          </p:nvPr>
        </p:nvPicPr>
        <p:blipFill>
          <a:blip r:embed="rId2" cstate="print"/>
          <a:srcRect/>
          <a:stretch>
            <a:fillRect/>
          </a:stretch>
        </p:blipFill>
        <p:spPr>
          <a:xfrm>
            <a:off x="1066800" y="1524000"/>
            <a:ext cx="7467600" cy="3806825"/>
          </a:xfr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09538" y="228600"/>
          <a:ext cx="5630862" cy="6324600"/>
        </p:xfrm>
        <a:graphic>
          <a:graphicData uri="http://schemas.openxmlformats.org/presentationml/2006/ole">
            <mc:AlternateContent xmlns:mc="http://schemas.openxmlformats.org/markup-compatibility/2006">
              <mc:Choice xmlns:v="urn:schemas-microsoft-com:vml" Requires="v">
                <p:oleObj spid="_x0000_s1029" name="MS Org Chart" r:id="rId3" imgW="1250640" imgH="1257120" progId="OrgPlusWOPX.4">
                  <p:embed followColorScheme="full"/>
                </p:oleObj>
              </mc:Choice>
              <mc:Fallback>
                <p:oleObj name="MS Org Chart" r:id="rId3" imgW="1250640" imgH="1257120" progId="OrgPlusWOPX.4">
                  <p:embed followColorScheme="full"/>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8" y="228600"/>
                        <a:ext cx="5630862" cy="632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3"/>
          <p:cNvGraphicFramePr>
            <a:graphicFrameLocks noChangeAspect="1"/>
          </p:cNvGraphicFramePr>
          <p:nvPr/>
        </p:nvGraphicFramePr>
        <p:xfrm>
          <a:off x="6016625" y="1606550"/>
          <a:ext cx="3121025" cy="1809750"/>
        </p:xfrm>
        <a:graphic>
          <a:graphicData uri="http://schemas.openxmlformats.org/presentationml/2006/ole">
            <mc:AlternateContent xmlns:mc="http://schemas.openxmlformats.org/markup-compatibility/2006">
              <mc:Choice xmlns:v="urn:schemas-microsoft-com:vml" Requires="v">
                <p:oleObj spid="_x0000_s1030" name="MS Org Chart" r:id="rId5" imgW="3524040" imgH="2139840" progId="OrgPlusWOPX.4">
                  <p:embed followColorScheme="full"/>
                </p:oleObj>
              </mc:Choice>
              <mc:Fallback>
                <p:oleObj name="MS Org Chart" r:id="rId5" imgW="3524040" imgH="2139840" progId="OrgPlusWOPX.4">
                  <p:embed followColorScheme="full"/>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6625" y="1606550"/>
                        <a:ext cx="3121025" cy="180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9" name="AutoShape 4"/>
          <p:cNvSpPr>
            <a:spLocks noChangeArrowheads="1"/>
          </p:cNvSpPr>
          <p:nvPr/>
        </p:nvSpPr>
        <p:spPr bwMode="auto">
          <a:xfrm>
            <a:off x="5327650" y="2362200"/>
            <a:ext cx="685800" cy="762000"/>
          </a:xfrm>
          <a:prstGeom prst="rightArrow">
            <a:avLst>
              <a:gd name="adj1" fmla="val 50000"/>
              <a:gd name="adj2" fmla="val 25000"/>
            </a:avLst>
          </a:prstGeom>
          <a:solidFill>
            <a:srgbClr val="FFFF00"/>
          </a:solidFill>
          <a:ln w="9525">
            <a:solidFill>
              <a:schemeClr val="tx1"/>
            </a:solidFill>
            <a:miter lim="800000"/>
            <a:headEnd/>
            <a:tailEnd/>
          </a:ln>
        </p:spPr>
        <p:txBody>
          <a:bodyPr wrap="none" anchor="ctr"/>
          <a:lstStyle/>
          <a:p>
            <a:endParaRPr lang="th-TH"/>
          </a:p>
        </p:txBody>
      </p:sp>
      <p:graphicFrame>
        <p:nvGraphicFramePr>
          <p:cNvPr id="1028" name="Object 5"/>
          <p:cNvGraphicFramePr>
            <a:graphicFrameLocks noChangeAspect="1"/>
          </p:cNvGraphicFramePr>
          <p:nvPr/>
        </p:nvGraphicFramePr>
        <p:xfrm>
          <a:off x="6165850" y="3657600"/>
          <a:ext cx="2668588" cy="2895600"/>
        </p:xfrm>
        <a:graphic>
          <a:graphicData uri="http://schemas.openxmlformats.org/presentationml/2006/ole">
            <mc:AlternateContent xmlns:mc="http://schemas.openxmlformats.org/markup-compatibility/2006">
              <mc:Choice xmlns:v="urn:schemas-microsoft-com:vml" Requires="v">
                <p:oleObj spid="_x0000_s1031" name="MS Org Chart" r:id="rId7" imgW="1644480" imgH="2571480" progId="OrgPlusWOPX.4">
                  <p:embed followColorScheme="full"/>
                </p:oleObj>
              </mc:Choice>
              <mc:Fallback>
                <p:oleObj name="MS Org Chart" r:id="rId7" imgW="1644480" imgH="2571480" progId="OrgPlusWOPX.4">
                  <p:embed followColorScheme="full"/>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5850" y="3657600"/>
                        <a:ext cx="2668588" cy="289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0" name="AutoShape 6"/>
          <p:cNvSpPr>
            <a:spLocks noChangeArrowheads="1"/>
          </p:cNvSpPr>
          <p:nvPr/>
        </p:nvSpPr>
        <p:spPr bwMode="auto">
          <a:xfrm>
            <a:off x="5327650" y="4876800"/>
            <a:ext cx="838200" cy="838200"/>
          </a:xfrm>
          <a:prstGeom prst="rightArrow">
            <a:avLst>
              <a:gd name="adj1" fmla="val 50000"/>
              <a:gd name="adj2" fmla="val 25000"/>
            </a:avLst>
          </a:prstGeom>
          <a:solidFill>
            <a:schemeClr val="bg1"/>
          </a:solidFill>
          <a:ln w="9525">
            <a:solidFill>
              <a:schemeClr val="tx1"/>
            </a:solidFill>
            <a:miter lim="800000"/>
            <a:headEnd/>
            <a:tailEnd/>
          </a:ln>
        </p:spPr>
        <p:txBody>
          <a:bodyPr wrap="none" anchor="ctr"/>
          <a:lstStyle/>
          <a:p>
            <a:endParaRPr lang="th-TH"/>
          </a:p>
        </p:txBody>
      </p:sp>
      <p:sp>
        <p:nvSpPr>
          <p:cNvPr id="1031" name="Text Box 7"/>
          <p:cNvSpPr txBox="1">
            <a:spLocks noChangeArrowheads="1"/>
          </p:cNvSpPr>
          <p:nvPr/>
        </p:nvSpPr>
        <p:spPr bwMode="auto">
          <a:xfrm>
            <a:off x="6019800" y="304800"/>
            <a:ext cx="2819400" cy="1187450"/>
          </a:xfrm>
          <a:prstGeom prst="rect">
            <a:avLst/>
          </a:prstGeom>
          <a:noFill/>
          <a:ln w="9525">
            <a:noFill/>
            <a:miter lim="800000"/>
            <a:headEnd/>
            <a:tailEnd/>
          </a:ln>
        </p:spPr>
        <p:txBody>
          <a:bodyPr>
            <a:spAutoFit/>
          </a:bodyPr>
          <a:lstStyle/>
          <a:p>
            <a:pPr algn="ctr" eaLnBrk="0" hangingPunct="0">
              <a:spcBef>
                <a:spcPct val="50000"/>
              </a:spcBef>
            </a:pPr>
            <a:r>
              <a:rPr lang="en-US" sz="2400" b="1">
                <a:latin typeface="Times New Roman" pitchFamily="18" charset="0"/>
              </a:rPr>
              <a:t>(Classification based on application)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143000" y="457200"/>
            <a:ext cx="6629400" cy="579438"/>
          </a:xfrm>
          <a:prstGeom prst="rect">
            <a:avLst/>
          </a:prstGeom>
          <a:solidFill>
            <a:srgbClr val="FFFFFF"/>
          </a:solidFill>
          <a:ln w="9525">
            <a:noFill/>
            <a:miter lim="800000"/>
            <a:headEnd/>
            <a:tailEnd/>
          </a:ln>
        </p:spPr>
        <p:txBody>
          <a:bodyPr>
            <a:spAutoFit/>
          </a:bodyPr>
          <a:lstStyle/>
          <a:p>
            <a:pPr algn="ctr" eaLnBrk="0" hangingPunct="0">
              <a:spcBef>
                <a:spcPct val="50000"/>
              </a:spcBef>
            </a:pPr>
            <a:r>
              <a:rPr lang="en-US" sz="3200" b="1">
                <a:latin typeface="Times New Roman" pitchFamily="18" charset="0"/>
              </a:rPr>
              <a:t>Properties of Ceramic Materials</a:t>
            </a:r>
            <a:endParaRPr lang="en-US" sz="2400">
              <a:latin typeface="Times New Roman" pitchFamily="18" charset="0"/>
            </a:endParaRPr>
          </a:p>
        </p:txBody>
      </p:sp>
      <p:sp>
        <p:nvSpPr>
          <p:cNvPr id="19459" name="Text Box 3"/>
          <p:cNvSpPr txBox="1">
            <a:spLocks noChangeArrowheads="1"/>
          </p:cNvSpPr>
          <p:nvPr/>
        </p:nvSpPr>
        <p:spPr bwMode="auto">
          <a:xfrm>
            <a:off x="533400" y="1423988"/>
            <a:ext cx="7924800" cy="4792662"/>
          </a:xfrm>
          <a:prstGeom prst="rect">
            <a:avLst/>
          </a:prstGeom>
          <a:solidFill>
            <a:srgbClr val="FFFF99"/>
          </a:solidFill>
          <a:ln w="9525">
            <a:noFill/>
            <a:miter lim="800000"/>
            <a:headEnd/>
            <a:tailEnd/>
          </a:ln>
        </p:spPr>
        <p:txBody>
          <a:bodyPr>
            <a:spAutoFit/>
          </a:bodyPr>
          <a:lstStyle/>
          <a:p>
            <a:pPr eaLnBrk="0" hangingPunct="0">
              <a:spcBef>
                <a:spcPct val="50000"/>
              </a:spcBef>
              <a:buFont typeface="Wingdings" pitchFamily="2" charset="2"/>
              <a:buChar char="u"/>
            </a:pPr>
            <a:r>
              <a:rPr lang="en-US" b="1">
                <a:latin typeface="Times New Roman" pitchFamily="18" charset="0"/>
              </a:rPr>
              <a:t>Crystalline and noncrystalline states</a:t>
            </a:r>
          </a:p>
          <a:p>
            <a:pPr eaLnBrk="0" hangingPunct="0">
              <a:spcBef>
                <a:spcPct val="50000"/>
              </a:spcBef>
              <a:buFont typeface="Wingdings" pitchFamily="2" charset="2"/>
              <a:buChar char="u"/>
            </a:pPr>
            <a:r>
              <a:rPr lang="en-US" b="1">
                <a:latin typeface="Times New Roman" pitchFamily="18" charset="0"/>
              </a:rPr>
              <a:t>High melting temperatures (varying from 3500 to 7000</a:t>
            </a:r>
            <a:r>
              <a:rPr lang="en-US" b="1" baseline="30000">
                <a:latin typeface="Times New Roman" pitchFamily="18" charset="0"/>
              </a:rPr>
              <a:t> o </a:t>
            </a:r>
            <a:r>
              <a:rPr lang="en-US" b="1">
                <a:latin typeface="Times New Roman" pitchFamily="18" charset="0"/>
              </a:rPr>
              <a:t>F)</a:t>
            </a:r>
          </a:p>
          <a:p>
            <a:pPr eaLnBrk="0" hangingPunct="0">
              <a:spcBef>
                <a:spcPct val="50000"/>
              </a:spcBef>
              <a:buFont typeface="Wingdings" pitchFamily="2" charset="2"/>
              <a:buChar char="u"/>
            </a:pPr>
            <a:r>
              <a:rPr lang="en-US" b="1">
                <a:latin typeface="Times New Roman" pitchFamily="18" charset="0"/>
              </a:rPr>
              <a:t>All ceramics are brittle at room temperatures</a:t>
            </a:r>
          </a:p>
          <a:p>
            <a:pPr eaLnBrk="0" hangingPunct="0">
              <a:spcBef>
                <a:spcPct val="50000"/>
              </a:spcBef>
              <a:buFont typeface="Wingdings" pitchFamily="2" charset="2"/>
              <a:buChar char="u"/>
            </a:pPr>
            <a:r>
              <a:rPr lang="en-US" b="1">
                <a:latin typeface="Times New Roman" pitchFamily="18" charset="0"/>
              </a:rPr>
              <a:t>Very low resistance to tensile loads. Very low fracture strengths. Microcracks are formed very easily under tensile stresses.</a:t>
            </a:r>
          </a:p>
          <a:p>
            <a:pPr eaLnBrk="0" hangingPunct="0">
              <a:spcBef>
                <a:spcPct val="50000"/>
              </a:spcBef>
              <a:buFont typeface="Wingdings" pitchFamily="2" charset="2"/>
              <a:buChar char="u"/>
            </a:pPr>
            <a:r>
              <a:rPr lang="en-US" b="1">
                <a:latin typeface="Times New Roman" pitchFamily="18" charset="0"/>
              </a:rPr>
              <a:t>Stronger under compressive loads and microcracks are not formed as easily as in tension.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85800" y="457200"/>
            <a:ext cx="7391400" cy="579438"/>
          </a:xfrm>
          <a:prstGeom prst="rect">
            <a:avLst/>
          </a:prstGeom>
          <a:solidFill>
            <a:srgbClr val="FFFFFF"/>
          </a:solidFill>
          <a:ln w="9525">
            <a:noFill/>
            <a:miter lim="800000"/>
            <a:headEnd/>
            <a:tailEnd/>
          </a:ln>
        </p:spPr>
        <p:txBody>
          <a:bodyPr>
            <a:spAutoFit/>
          </a:bodyPr>
          <a:lstStyle/>
          <a:p>
            <a:pPr algn="ctr" eaLnBrk="0" hangingPunct="0">
              <a:spcBef>
                <a:spcPct val="50000"/>
              </a:spcBef>
            </a:pPr>
            <a:r>
              <a:rPr lang="en-US" sz="3200" b="1">
                <a:latin typeface="Times New Roman" pitchFamily="18" charset="0"/>
              </a:rPr>
              <a:t>Properties of Ceramic Materials (Cont’d)</a:t>
            </a:r>
            <a:endParaRPr lang="en-US" sz="2400">
              <a:latin typeface="Times New Roman" pitchFamily="18" charset="0"/>
            </a:endParaRPr>
          </a:p>
        </p:txBody>
      </p:sp>
      <p:sp>
        <p:nvSpPr>
          <p:cNvPr id="20483" name="Text Box 3"/>
          <p:cNvSpPr txBox="1">
            <a:spLocks noChangeArrowheads="1"/>
          </p:cNvSpPr>
          <p:nvPr/>
        </p:nvSpPr>
        <p:spPr bwMode="auto">
          <a:xfrm>
            <a:off x="533400" y="1423988"/>
            <a:ext cx="7924800" cy="4579937"/>
          </a:xfrm>
          <a:prstGeom prst="rect">
            <a:avLst/>
          </a:prstGeom>
          <a:solidFill>
            <a:srgbClr val="FFFF99"/>
          </a:solidFill>
          <a:ln w="9525">
            <a:noFill/>
            <a:miter lim="800000"/>
            <a:headEnd/>
            <a:tailEnd/>
          </a:ln>
        </p:spPr>
        <p:txBody>
          <a:bodyPr>
            <a:spAutoFit/>
          </a:bodyPr>
          <a:lstStyle/>
          <a:p>
            <a:pPr eaLnBrk="0" hangingPunct="0">
              <a:spcBef>
                <a:spcPct val="50000"/>
              </a:spcBef>
              <a:buFont typeface="Wingdings" pitchFamily="2" charset="2"/>
              <a:buChar char="u"/>
            </a:pPr>
            <a:r>
              <a:rPr lang="en-US" b="1">
                <a:latin typeface="Times New Roman" pitchFamily="18" charset="0"/>
              </a:rPr>
              <a:t>High hardness nd good wear resistance.</a:t>
            </a:r>
          </a:p>
          <a:p>
            <a:pPr eaLnBrk="0" hangingPunct="0">
              <a:spcBef>
                <a:spcPct val="50000"/>
              </a:spcBef>
              <a:buFont typeface="Wingdings" pitchFamily="2" charset="2"/>
              <a:buChar char="u"/>
            </a:pPr>
            <a:r>
              <a:rPr lang="en-US" b="1">
                <a:latin typeface="Times New Roman" pitchFamily="18" charset="0"/>
              </a:rPr>
              <a:t>High toughness</a:t>
            </a:r>
          </a:p>
          <a:p>
            <a:pPr eaLnBrk="0" hangingPunct="0">
              <a:spcBef>
                <a:spcPct val="50000"/>
              </a:spcBef>
              <a:buFont typeface="Wingdings" pitchFamily="2" charset="2"/>
              <a:buChar char="u"/>
            </a:pPr>
            <a:r>
              <a:rPr lang="en-US" b="1">
                <a:latin typeface="Times New Roman" pitchFamily="18" charset="0"/>
              </a:rPr>
              <a:t>Low thermal and electrical conductivity.</a:t>
            </a:r>
          </a:p>
          <a:p>
            <a:pPr eaLnBrk="0" hangingPunct="0">
              <a:spcBef>
                <a:spcPct val="50000"/>
              </a:spcBef>
              <a:buFont typeface="Wingdings" pitchFamily="2" charset="2"/>
              <a:buChar char="u"/>
            </a:pPr>
            <a:r>
              <a:rPr lang="en-US" b="1">
                <a:latin typeface="Times New Roman" pitchFamily="18" charset="0"/>
              </a:rPr>
              <a:t>High creep resistance at elevated temperatures</a:t>
            </a:r>
          </a:p>
          <a:p>
            <a:pPr eaLnBrk="0" hangingPunct="0">
              <a:spcBef>
                <a:spcPct val="50000"/>
              </a:spcBef>
              <a:buFont typeface="Wingdings" pitchFamily="2" charset="2"/>
              <a:buChar char="u"/>
            </a:pPr>
            <a:r>
              <a:rPr lang="en-US" b="1">
                <a:latin typeface="Times New Roman" pitchFamily="18" charset="0"/>
              </a:rPr>
              <a:t>Capacity to remain unreactive and inert when exposed to severe environments</a:t>
            </a:r>
          </a:p>
          <a:p>
            <a:pPr eaLnBrk="0" hangingPunct="0">
              <a:spcBef>
                <a:spcPct val="50000"/>
              </a:spcBef>
              <a:buFont typeface="Wingdings" pitchFamily="2" charset="2"/>
              <a:buChar char="u"/>
            </a:pPr>
            <a:r>
              <a:rPr lang="en-US" b="1">
                <a:latin typeface="Times New Roman" pitchFamily="18" charset="0"/>
              </a:rPr>
              <a:t>Can be magnetized and demagnetized, some can be permanently magnetized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GB" b="1" smtClean="0"/>
              <a:t>Advanced Ceramics</a:t>
            </a:r>
          </a:p>
        </p:txBody>
      </p:sp>
      <p:sp>
        <p:nvSpPr>
          <p:cNvPr id="21507" name="Rectangle 3"/>
          <p:cNvSpPr>
            <a:spLocks noGrp="1" noChangeArrowheads="1"/>
          </p:cNvSpPr>
          <p:nvPr>
            <p:ph type="body" idx="1"/>
          </p:nvPr>
        </p:nvSpPr>
        <p:spPr/>
        <p:txBody>
          <a:bodyPr/>
          <a:lstStyle/>
          <a:p>
            <a:pPr eaLnBrk="1" hangingPunct="1"/>
            <a:r>
              <a:rPr lang="en-GB" sz="2800" i="1" smtClean="0"/>
              <a:t>Structural:</a:t>
            </a:r>
            <a:r>
              <a:rPr lang="en-GB" sz="2800" b="1" smtClean="0"/>
              <a:t> </a:t>
            </a:r>
            <a:r>
              <a:rPr lang="en-GB" sz="2800" smtClean="0"/>
              <a:t>Wear parts, bioceramics, cutting tools, engine components, armour.</a:t>
            </a:r>
          </a:p>
          <a:p>
            <a:pPr eaLnBrk="1" hangingPunct="1"/>
            <a:r>
              <a:rPr lang="en-GB" sz="2800" i="1" smtClean="0"/>
              <a:t>Electrical:</a:t>
            </a:r>
            <a:r>
              <a:rPr lang="en-GB" sz="2800" b="1" smtClean="0"/>
              <a:t> </a:t>
            </a:r>
            <a:r>
              <a:rPr lang="en-GB" sz="2800" smtClean="0"/>
              <a:t>Capacitors, insulators, integrated circuit packages, piezoelectrics, magnets and superconductors</a:t>
            </a:r>
          </a:p>
          <a:p>
            <a:pPr eaLnBrk="1" hangingPunct="1"/>
            <a:r>
              <a:rPr lang="en-GB" sz="2800" i="1" smtClean="0"/>
              <a:t>Coatings:</a:t>
            </a:r>
            <a:r>
              <a:rPr lang="en-GB" sz="2800" b="1" smtClean="0"/>
              <a:t> </a:t>
            </a:r>
            <a:r>
              <a:rPr lang="en-GB" sz="2800" smtClean="0"/>
              <a:t>Engine components, cutting tools, and industrial wear parts</a:t>
            </a:r>
          </a:p>
          <a:p>
            <a:pPr eaLnBrk="1" hangingPunct="1"/>
            <a:r>
              <a:rPr lang="en-GB" sz="2800" i="1" smtClean="0"/>
              <a:t>Chemical and environmental:</a:t>
            </a:r>
            <a:r>
              <a:rPr lang="en-GB" sz="2800" b="1" smtClean="0"/>
              <a:t> </a:t>
            </a:r>
            <a:r>
              <a:rPr lang="en-GB" sz="2800" smtClean="0"/>
              <a:t>Filters, membranes, catalysts, and catalyst supports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600" y="152400"/>
            <a:ext cx="7772400" cy="1143000"/>
          </a:xfrm>
        </p:spPr>
        <p:txBody>
          <a:bodyPr/>
          <a:lstStyle/>
          <a:p>
            <a:pPr eaLnBrk="1" hangingPunct="1"/>
            <a:r>
              <a:rPr lang="en-US" b="1" smtClean="0"/>
              <a:t>Engine Components</a:t>
            </a:r>
          </a:p>
        </p:txBody>
      </p:sp>
      <p:pic>
        <p:nvPicPr>
          <p:cNvPr id="22531" name="Picture 3" descr="rotor"/>
          <p:cNvPicPr>
            <a:picLocks noChangeAspect="1" noChangeArrowheads="1"/>
          </p:cNvPicPr>
          <p:nvPr/>
        </p:nvPicPr>
        <p:blipFill>
          <a:blip r:embed="rId2" cstate="print"/>
          <a:srcRect/>
          <a:stretch>
            <a:fillRect/>
          </a:stretch>
        </p:blipFill>
        <p:spPr bwMode="auto">
          <a:xfrm>
            <a:off x="1042988" y="1916113"/>
            <a:ext cx="3886200" cy="2867025"/>
          </a:xfrm>
          <a:prstGeom prst="rect">
            <a:avLst/>
          </a:prstGeom>
          <a:noFill/>
          <a:ln w="9525">
            <a:noFill/>
            <a:miter lim="800000"/>
            <a:headEnd/>
            <a:tailEnd/>
          </a:ln>
        </p:spPr>
      </p:pic>
      <p:pic>
        <p:nvPicPr>
          <p:cNvPr id="22532" name="Picture 4" descr="gears"/>
          <p:cNvPicPr>
            <a:picLocks noChangeAspect="1" noChangeArrowheads="1"/>
          </p:cNvPicPr>
          <p:nvPr/>
        </p:nvPicPr>
        <p:blipFill>
          <a:blip r:embed="rId3" cstate="print"/>
          <a:srcRect/>
          <a:stretch>
            <a:fillRect/>
          </a:stretch>
        </p:blipFill>
        <p:spPr bwMode="auto">
          <a:xfrm>
            <a:off x="5003800" y="3213100"/>
            <a:ext cx="3651250" cy="2749550"/>
          </a:xfrm>
          <a:prstGeom prst="rect">
            <a:avLst/>
          </a:prstGeom>
          <a:noFill/>
          <a:ln w="9525">
            <a:noFill/>
            <a:miter lim="800000"/>
            <a:headEnd/>
            <a:tailEnd/>
          </a:ln>
        </p:spPr>
      </p:pic>
      <p:sp>
        <p:nvSpPr>
          <p:cNvPr id="22533" name="Text Box 5"/>
          <p:cNvSpPr txBox="1">
            <a:spLocks noChangeArrowheads="1"/>
          </p:cNvSpPr>
          <p:nvPr/>
        </p:nvSpPr>
        <p:spPr bwMode="auto">
          <a:xfrm>
            <a:off x="971550" y="4868863"/>
            <a:ext cx="2222500" cy="457200"/>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Rotor (Alumina)</a:t>
            </a:r>
          </a:p>
        </p:txBody>
      </p:sp>
      <p:sp>
        <p:nvSpPr>
          <p:cNvPr id="22534" name="Text Box 6"/>
          <p:cNvSpPr txBox="1">
            <a:spLocks noChangeArrowheads="1"/>
          </p:cNvSpPr>
          <p:nvPr/>
        </p:nvSpPr>
        <p:spPr bwMode="auto">
          <a:xfrm>
            <a:off x="5364163" y="6092825"/>
            <a:ext cx="2239962" cy="457200"/>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Gears (Alumina)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b="1" smtClean="0"/>
              <a:t>Ceramic Brake Discs</a:t>
            </a:r>
          </a:p>
        </p:txBody>
      </p:sp>
      <p:pic>
        <p:nvPicPr>
          <p:cNvPr id="23555" name="Picture 3" descr="ceramic disc"/>
          <p:cNvPicPr>
            <a:picLocks noGrp="1" noChangeAspect="1" noChangeArrowheads="1"/>
          </p:cNvPicPr>
          <p:nvPr>
            <p:ph idx="1"/>
          </p:nvPr>
        </p:nvPicPr>
        <p:blipFill>
          <a:blip r:embed="rId2" cstate="print"/>
          <a:srcRect/>
          <a:stretch>
            <a:fillRect/>
          </a:stretch>
        </p:blipFill>
        <p:spPr>
          <a:xfrm>
            <a:off x="1554163" y="1600200"/>
            <a:ext cx="6034087" cy="4525963"/>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b="1" smtClean="0"/>
              <a:t>Silicon Carbide</a:t>
            </a:r>
          </a:p>
        </p:txBody>
      </p:sp>
      <p:sp>
        <p:nvSpPr>
          <p:cNvPr id="24579" name="Rectangle 3"/>
          <p:cNvSpPr>
            <a:spLocks noGrp="1" noChangeArrowheads="1"/>
          </p:cNvSpPr>
          <p:nvPr>
            <p:ph type="body" sz="half" idx="1"/>
          </p:nvPr>
        </p:nvSpPr>
        <p:spPr/>
        <p:txBody>
          <a:bodyPr/>
          <a:lstStyle/>
          <a:p>
            <a:pPr eaLnBrk="1" hangingPunct="1">
              <a:buFontTx/>
              <a:buNone/>
            </a:pPr>
            <a:r>
              <a:rPr lang="en-GB" sz="2800" smtClean="0"/>
              <a:t>	Automotive Components in Silicon Carbide</a:t>
            </a:r>
          </a:p>
          <a:p>
            <a:pPr eaLnBrk="1" hangingPunct="1">
              <a:buFontTx/>
              <a:buNone/>
            </a:pPr>
            <a:r>
              <a:rPr lang="en-GB" sz="2800" smtClean="0"/>
              <a:t>	</a:t>
            </a:r>
          </a:p>
          <a:p>
            <a:pPr eaLnBrk="1" hangingPunct="1">
              <a:buFontTx/>
              <a:buNone/>
            </a:pPr>
            <a:endParaRPr lang="en-GB" sz="2800" smtClean="0"/>
          </a:p>
          <a:p>
            <a:pPr eaLnBrk="1" hangingPunct="1">
              <a:buFontTx/>
              <a:buNone/>
            </a:pPr>
            <a:r>
              <a:rPr lang="en-GB" sz="2800" smtClean="0"/>
              <a:t>	Chosen for its heat and wear resistance</a:t>
            </a:r>
          </a:p>
        </p:txBody>
      </p:sp>
      <p:pic>
        <p:nvPicPr>
          <p:cNvPr id="24580" name="Picture 4"/>
          <p:cNvPicPr>
            <a:picLocks noGrp="1" noChangeAspect="1" noChangeArrowheads="1"/>
          </p:cNvPicPr>
          <p:nvPr>
            <p:ph sz="half" idx="2"/>
          </p:nvPr>
        </p:nvPicPr>
        <p:blipFill>
          <a:blip r:embed="rId2" cstate="print"/>
          <a:srcRect/>
          <a:stretch>
            <a:fillRect/>
          </a:stretch>
        </p:blipFill>
        <p:spPr>
          <a:xfrm>
            <a:off x="4648200" y="2349500"/>
            <a:ext cx="4038600" cy="30257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6" descr="j0195888"/>
          <p:cNvPicPr>
            <a:picLocks noGrp="1" noChangeAspect="1" noChangeArrowheads="1"/>
          </p:cNvPicPr>
          <p:nvPr>
            <p:ph sz="quarter" idx="4"/>
          </p:nvPr>
        </p:nvPicPr>
        <p:blipFill>
          <a:blip r:embed="rId4" cstate="print"/>
          <a:srcRect/>
          <a:stretch>
            <a:fillRect/>
          </a:stretch>
        </p:blipFill>
        <p:spPr>
          <a:xfrm>
            <a:off x="1447800" y="304800"/>
            <a:ext cx="1819275" cy="1309688"/>
          </a:xfrm>
          <a:noFill/>
        </p:spPr>
      </p:pic>
      <p:pic>
        <p:nvPicPr>
          <p:cNvPr id="2052" name="Picture 7" descr="piezo ceramic"/>
          <p:cNvPicPr>
            <a:picLocks noChangeAspect="1" noChangeArrowheads="1"/>
          </p:cNvPicPr>
          <p:nvPr/>
        </p:nvPicPr>
        <p:blipFill>
          <a:blip r:embed="rId5" cstate="print"/>
          <a:srcRect/>
          <a:stretch>
            <a:fillRect/>
          </a:stretch>
        </p:blipFill>
        <p:spPr bwMode="auto">
          <a:xfrm>
            <a:off x="762000" y="2971800"/>
            <a:ext cx="4267200" cy="3200400"/>
          </a:xfrm>
          <a:prstGeom prst="rect">
            <a:avLst/>
          </a:prstGeom>
          <a:noFill/>
          <a:ln w="9525">
            <a:noFill/>
            <a:miter lim="800000"/>
            <a:headEnd/>
            <a:tailEnd/>
          </a:ln>
        </p:spPr>
      </p:pic>
      <p:sp>
        <p:nvSpPr>
          <p:cNvPr id="2053" name="Text Box 8"/>
          <p:cNvSpPr txBox="1">
            <a:spLocks noChangeArrowheads="1"/>
          </p:cNvSpPr>
          <p:nvPr/>
        </p:nvSpPr>
        <p:spPr bwMode="auto">
          <a:xfrm>
            <a:off x="1447800" y="6324600"/>
            <a:ext cx="4267200" cy="1160463"/>
          </a:xfrm>
          <a:prstGeom prst="rect">
            <a:avLst/>
          </a:prstGeom>
          <a:noFill/>
          <a:ln w="9525">
            <a:noFill/>
            <a:miter lim="800000"/>
            <a:headEnd/>
            <a:tailEnd/>
          </a:ln>
        </p:spPr>
        <p:txBody>
          <a:bodyPr>
            <a:spAutoFit/>
          </a:bodyPr>
          <a:lstStyle/>
          <a:p>
            <a:pPr>
              <a:spcBef>
                <a:spcPct val="50000"/>
              </a:spcBef>
            </a:pPr>
            <a:r>
              <a:rPr lang="en-US"/>
              <a:t>Piezoelectric</a:t>
            </a:r>
          </a:p>
          <a:p>
            <a:pPr>
              <a:spcBef>
                <a:spcPct val="50000"/>
              </a:spcBef>
            </a:pPr>
            <a:endParaRPr lang="th-TH"/>
          </a:p>
        </p:txBody>
      </p:sp>
      <p:sp>
        <p:nvSpPr>
          <p:cNvPr id="2054" name="Text Box 9"/>
          <p:cNvSpPr txBox="1">
            <a:spLocks noChangeArrowheads="1"/>
          </p:cNvSpPr>
          <p:nvPr/>
        </p:nvSpPr>
        <p:spPr bwMode="auto">
          <a:xfrm>
            <a:off x="3505200" y="609600"/>
            <a:ext cx="2514600" cy="519113"/>
          </a:xfrm>
          <a:prstGeom prst="rect">
            <a:avLst/>
          </a:prstGeom>
          <a:noFill/>
          <a:ln w="9525">
            <a:noFill/>
            <a:miter lim="800000"/>
            <a:headEnd/>
            <a:tailEnd/>
          </a:ln>
        </p:spPr>
        <p:txBody>
          <a:bodyPr>
            <a:spAutoFit/>
          </a:bodyPr>
          <a:lstStyle/>
          <a:p>
            <a:pPr>
              <a:spcBef>
                <a:spcPct val="50000"/>
              </a:spcBef>
            </a:pPr>
            <a:r>
              <a:rPr lang="en-US"/>
              <a:t>Quatz</a:t>
            </a:r>
            <a:endParaRPr lang="th-TH"/>
          </a:p>
        </p:txBody>
      </p:sp>
      <p:sp>
        <p:nvSpPr>
          <p:cNvPr id="2055" name="Line 10"/>
          <p:cNvSpPr>
            <a:spLocks noChangeShapeType="1"/>
          </p:cNvSpPr>
          <p:nvPr/>
        </p:nvSpPr>
        <p:spPr bwMode="auto">
          <a:xfrm flipV="1">
            <a:off x="2362200" y="4800600"/>
            <a:ext cx="304800" cy="1447800"/>
          </a:xfrm>
          <a:prstGeom prst="line">
            <a:avLst/>
          </a:prstGeom>
          <a:noFill/>
          <a:ln w="34925">
            <a:solidFill>
              <a:schemeClr val="bg1"/>
            </a:solidFill>
            <a:round/>
            <a:headEnd/>
            <a:tailEnd type="stealth" w="lg" len="med"/>
          </a:ln>
        </p:spPr>
        <p:txBody>
          <a:bodyPr/>
          <a:lstStyle/>
          <a:p>
            <a:endParaRPr lang="th-TH"/>
          </a:p>
        </p:txBody>
      </p:sp>
      <p:sp>
        <p:nvSpPr>
          <p:cNvPr id="2056" name="Text Box 11"/>
          <p:cNvSpPr txBox="1">
            <a:spLocks noChangeArrowheads="1"/>
          </p:cNvSpPr>
          <p:nvPr/>
        </p:nvSpPr>
        <p:spPr bwMode="auto">
          <a:xfrm>
            <a:off x="4038600" y="5715000"/>
            <a:ext cx="4724400" cy="519113"/>
          </a:xfrm>
          <a:prstGeom prst="rect">
            <a:avLst/>
          </a:prstGeom>
          <a:noFill/>
          <a:ln w="9525">
            <a:noFill/>
            <a:miter lim="800000"/>
            <a:headEnd/>
            <a:tailEnd/>
          </a:ln>
        </p:spPr>
        <p:txBody>
          <a:bodyPr>
            <a:spAutoFit/>
          </a:bodyPr>
          <a:lstStyle/>
          <a:p>
            <a:pPr>
              <a:spcBef>
                <a:spcPct val="50000"/>
              </a:spcBef>
            </a:pPr>
            <a:endParaRPr lang="th-TH"/>
          </a:p>
        </p:txBody>
      </p:sp>
      <p:sp>
        <p:nvSpPr>
          <p:cNvPr id="2057" name="Text Box 12"/>
          <p:cNvSpPr txBox="1">
            <a:spLocks noChangeArrowheads="1"/>
          </p:cNvSpPr>
          <p:nvPr/>
        </p:nvSpPr>
        <p:spPr bwMode="auto">
          <a:xfrm>
            <a:off x="4876800" y="6338888"/>
            <a:ext cx="3276600" cy="519112"/>
          </a:xfrm>
          <a:prstGeom prst="rect">
            <a:avLst/>
          </a:prstGeom>
          <a:noFill/>
          <a:ln w="9525">
            <a:noFill/>
            <a:miter lim="800000"/>
            <a:headEnd/>
            <a:tailEnd/>
          </a:ln>
        </p:spPr>
        <p:txBody>
          <a:bodyPr>
            <a:spAutoFit/>
          </a:bodyPr>
          <a:lstStyle/>
          <a:p>
            <a:pPr>
              <a:spcBef>
                <a:spcPct val="50000"/>
              </a:spcBef>
            </a:pPr>
            <a:r>
              <a:rPr lang="en-US"/>
              <a:t>Piezzein+electric</a:t>
            </a:r>
            <a:endParaRPr lang="th-TH"/>
          </a:p>
        </p:txBody>
      </p:sp>
      <p:sp>
        <p:nvSpPr>
          <p:cNvPr id="2058" name="Line 13"/>
          <p:cNvSpPr>
            <a:spLocks noChangeShapeType="1"/>
          </p:cNvSpPr>
          <p:nvPr/>
        </p:nvSpPr>
        <p:spPr bwMode="auto">
          <a:xfrm>
            <a:off x="3962400" y="6553200"/>
            <a:ext cx="533400" cy="0"/>
          </a:xfrm>
          <a:prstGeom prst="line">
            <a:avLst/>
          </a:prstGeom>
          <a:noFill/>
          <a:ln w="9525">
            <a:solidFill>
              <a:schemeClr val="tx1"/>
            </a:solidFill>
            <a:round/>
            <a:headEnd/>
            <a:tailEnd type="triangle" w="med" len="med"/>
          </a:ln>
        </p:spPr>
        <p:txBody>
          <a:bodyPr/>
          <a:lstStyle/>
          <a:p>
            <a:endParaRPr lang="th-TH"/>
          </a:p>
        </p:txBody>
      </p:sp>
      <p:sp>
        <p:nvSpPr>
          <p:cNvPr id="2059" name="Text Box 14"/>
          <p:cNvSpPr txBox="1">
            <a:spLocks noChangeArrowheads="1"/>
          </p:cNvSpPr>
          <p:nvPr/>
        </p:nvSpPr>
        <p:spPr bwMode="auto">
          <a:xfrm>
            <a:off x="7162800" y="5105400"/>
            <a:ext cx="1981200" cy="519113"/>
          </a:xfrm>
          <a:prstGeom prst="rect">
            <a:avLst/>
          </a:prstGeom>
          <a:noFill/>
          <a:ln w="9525">
            <a:noFill/>
            <a:miter lim="800000"/>
            <a:headEnd/>
            <a:tailEnd/>
          </a:ln>
        </p:spPr>
        <p:txBody>
          <a:bodyPr>
            <a:spAutoFit/>
          </a:bodyPr>
          <a:lstStyle/>
          <a:p>
            <a:pPr>
              <a:spcBef>
                <a:spcPct val="50000"/>
              </a:spcBef>
            </a:pPr>
            <a:r>
              <a:rPr lang="th-TH"/>
              <a:t>สนามไฟฟ้า</a:t>
            </a:r>
          </a:p>
        </p:txBody>
      </p:sp>
      <p:sp>
        <p:nvSpPr>
          <p:cNvPr id="2060" name="Line 15"/>
          <p:cNvSpPr>
            <a:spLocks noChangeShapeType="1"/>
          </p:cNvSpPr>
          <p:nvPr/>
        </p:nvSpPr>
        <p:spPr bwMode="auto">
          <a:xfrm flipV="1">
            <a:off x="7315200" y="5638800"/>
            <a:ext cx="457200" cy="533400"/>
          </a:xfrm>
          <a:prstGeom prst="line">
            <a:avLst/>
          </a:prstGeom>
          <a:noFill/>
          <a:ln w="9525">
            <a:solidFill>
              <a:schemeClr val="tx1"/>
            </a:solidFill>
            <a:round/>
            <a:headEnd/>
            <a:tailEnd type="triangle" w="med" len="med"/>
          </a:ln>
        </p:spPr>
        <p:txBody>
          <a:bodyPr/>
          <a:lstStyle/>
          <a:p>
            <a:endParaRPr lang="th-TH"/>
          </a:p>
        </p:txBody>
      </p:sp>
      <p:graphicFrame>
        <p:nvGraphicFramePr>
          <p:cNvPr id="2050" name="Object 16"/>
          <p:cNvGraphicFramePr>
            <a:graphicFrameLocks noChangeAspect="1"/>
          </p:cNvGraphicFramePr>
          <p:nvPr/>
        </p:nvGraphicFramePr>
        <p:xfrm>
          <a:off x="5410200" y="3200400"/>
          <a:ext cx="3287713" cy="1727200"/>
        </p:xfrm>
        <a:graphic>
          <a:graphicData uri="http://schemas.openxmlformats.org/presentationml/2006/ole">
            <mc:AlternateContent xmlns:mc="http://schemas.openxmlformats.org/markup-compatibility/2006">
              <mc:Choice xmlns:v="urn:schemas-microsoft-com:vml" Requires="v">
                <p:oleObj spid="_x0000_s2051" name="CorelDRAW" r:id="rId6" imgW="2347570" imgH="1234135" progId="CorelDRAW.Graphic.10">
                  <p:embed/>
                </p:oleObj>
              </mc:Choice>
              <mc:Fallback>
                <p:oleObj name="CorelDRAW" r:id="rId6" imgW="2347570" imgH="1234135" progId="CorelDRAW.Graphic.10">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3200400"/>
                        <a:ext cx="3287713"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971550" y="2060575"/>
          <a:ext cx="1655763" cy="1800225"/>
        </p:xfrm>
        <a:graphic>
          <a:graphicData uri="http://schemas.openxmlformats.org/presentationml/2006/ole">
            <mc:AlternateContent xmlns:mc="http://schemas.openxmlformats.org/markup-compatibility/2006">
              <mc:Choice xmlns:v="urn:schemas-microsoft-com:vml" Requires="v">
                <p:oleObj spid="_x0000_s3075" name="Slide" r:id="rId3" imgW="5351335" imgH="4010266" progId="PowerPoint.Slide.8">
                  <p:embed/>
                </p:oleObj>
              </mc:Choice>
              <mc:Fallback>
                <p:oleObj name="Slide" r:id="rId3" imgW="5351335" imgH="4010266"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l="23181" t="19110" r="37311" b="23560"/>
                      <a:stretch>
                        <a:fillRect/>
                      </a:stretch>
                    </p:blipFill>
                    <p:spPr bwMode="auto">
                      <a:xfrm>
                        <a:off x="971550" y="2060575"/>
                        <a:ext cx="165576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5" name="Text Box 3"/>
          <p:cNvSpPr txBox="1">
            <a:spLocks noChangeArrowheads="1"/>
          </p:cNvSpPr>
          <p:nvPr/>
        </p:nvSpPr>
        <p:spPr bwMode="auto">
          <a:xfrm>
            <a:off x="914400" y="1524000"/>
            <a:ext cx="1881188" cy="396875"/>
          </a:xfrm>
          <a:prstGeom prst="rect">
            <a:avLst/>
          </a:prstGeom>
          <a:noFill/>
          <a:ln w="9525">
            <a:noFill/>
            <a:miter lim="800000"/>
            <a:headEnd/>
            <a:tailEnd/>
          </a:ln>
        </p:spPr>
        <p:txBody>
          <a:bodyPr wrap="none">
            <a:spAutoFit/>
          </a:bodyPr>
          <a:lstStyle/>
          <a:p>
            <a:pPr eaLnBrk="0" hangingPunct="0"/>
            <a:r>
              <a:rPr lang="en-US" sz="2000">
                <a:latin typeface="Times New Roman" pitchFamily="18" charset="0"/>
              </a:rPr>
              <a:t>Unit Cell at Rest</a:t>
            </a:r>
            <a:endParaRPr lang="en-US" sz="2400">
              <a:latin typeface="Times New Roman" pitchFamily="18" charset="0"/>
            </a:endParaRPr>
          </a:p>
        </p:txBody>
      </p:sp>
      <p:sp>
        <p:nvSpPr>
          <p:cNvPr id="3076" name="Text Box 4"/>
          <p:cNvSpPr txBox="1">
            <a:spLocks noChangeArrowheads="1"/>
          </p:cNvSpPr>
          <p:nvPr/>
        </p:nvSpPr>
        <p:spPr bwMode="auto">
          <a:xfrm>
            <a:off x="1066800" y="3962400"/>
            <a:ext cx="1804988" cy="396875"/>
          </a:xfrm>
          <a:prstGeom prst="rect">
            <a:avLst/>
          </a:prstGeom>
          <a:noFill/>
          <a:ln w="9525">
            <a:noFill/>
            <a:miter lim="800000"/>
            <a:headEnd/>
            <a:tailEnd/>
          </a:ln>
        </p:spPr>
        <p:txBody>
          <a:bodyPr wrap="none">
            <a:spAutoFit/>
          </a:bodyPr>
          <a:lstStyle/>
          <a:p>
            <a:pPr eaLnBrk="0" hangingPunct="0"/>
            <a:r>
              <a:rPr lang="en-US" sz="2000">
                <a:latin typeface="Times New Roman" pitchFamily="18" charset="0"/>
              </a:rPr>
              <a:t>Neutral Charge </a:t>
            </a:r>
            <a:endParaRPr lang="en-US" sz="2400">
              <a:latin typeface="Times New Roman" pitchFamily="18" charset="0"/>
            </a:endParaRPr>
          </a:p>
        </p:txBody>
      </p:sp>
      <p:sp>
        <p:nvSpPr>
          <p:cNvPr id="3077" name="Text Box 5"/>
          <p:cNvSpPr txBox="1">
            <a:spLocks noChangeArrowheads="1"/>
          </p:cNvSpPr>
          <p:nvPr/>
        </p:nvSpPr>
        <p:spPr bwMode="auto">
          <a:xfrm>
            <a:off x="3276600" y="1066800"/>
            <a:ext cx="3117850" cy="915988"/>
          </a:xfrm>
          <a:prstGeom prst="rect">
            <a:avLst/>
          </a:prstGeom>
          <a:noFill/>
          <a:ln w="9525">
            <a:noFill/>
            <a:miter lim="800000"/>
            <a:headEnd/>
            <a:tailEnd/>
          </a:ln>
        </p:spPr>
        <p:txBody>
          <a:bodyPr wrap="none">
            <a:spAutoFit/>
          </a:bodyPr>
          <a:lstStyle/>
          <a:p>
            <a:pPr eaLnBrk="0" hangingPunct="0"/>
            <a:r>
              <a:rPr lang="en-US" sz="1800">
                <a:latin typeface="Times New Roman" pitchFamily="18" charset="0"/>
              </a:rPr>
              <a:t>Unit Cell Under Mechanical </a:t>
            </a:r>
          </a:p>
          <a:p>
            <a:pPr eaLnBrk="0" hangingPunct="0"/>
            <a:r>
              <a:rPr lang="en-US" sz="1800">
                <a:latin typeface="Times New Roman" pitchFamily="18" charset="0"/>
              </a:rPr>
              <a:t>Compression (“pushing” force):</a:t>
            </a:r>
          </a:p>
          <a:p>
            <a:pPr eaLnBrk="0" hangingPunct="0"/>
            <a:r>
              <a:rPr lang="en-US" sz="1800">
                <a:latin typeface="Times New Roman" pitchFamily="18" charset="0"/>
              </a:rPr>
              <a:t>Electrical polarity as shown   </a:t>
            </a:r>
          </a:p>
        </p:txBody>
      </p:sp>
      <p:sp>
        <p:nvSpPr>
          <p:cNvPr id="3078" name="Text Box 6"/>
          <p:cNvSpPr txBox="1">
            <a:spLocks noChangeArrowheads="1"/>
          </p:cNvSpPr>
          <p:nvPr/>
        </p:nvSpPr>
        <p:spPr bwMode="auto">
          <a:xfrm>
            <a:off x="3419475" y="3933825"/>
            <a:ext cx="2813050" cy="915988"/>
          </a:xfrm>
          <a:prstGeom prst="rect">
            <a:avLst/>
          </a:prstGeom>
          <a:noFill/>
          <a:ln w="9525">
            <a:noFill/>
            <a:miter lim="800000"/>
            <a:headEnd/>
            <a:tailEnd/>
          </a:ln>
        </p:spPr>
        <p:txBody>
          <a:bodyPr wrap="none">
            <a:spAutoFit/>
          </a:bodyPr>
          <a:lstStyle/>
          <a:p>
            <a:pPr eaLnBrk="0" hangingPunct="0"/>
            <a:r>
              <a:rPr lang="en-US" sz="1800">
                <a:latin typeface="Times New Roman" pitchFamily="18" charset="0"/>
              </a:rPr>
              <a:t>Unit Cell Under mechanical </a:t>
            </a:r>
          </a:p>
          <a:p>
            <a:pPr eaLnBrk="0" hangingPunct="0"/>
            <a:r>
              <a:rPr lang="en-US" sz="1800">
                <a:latin typeface="Times New Roman" pitchFamily="18" charset="0"/>
              </a:rPr>
              <a:t>Tension (“pulling” force):</a:t>
            </a:r>
          </a:p>
          <a:p>
            <a:pPr eaLnBrk="0" hangingPunct="0"/>
            <a:r>
              <a:rPr lang="en-US" sz="1800">
                <a:latin typeface="Times New Roman" pitchFamily="18" charset="0"/>
              </a:rPr>
              <a:t>Electrical polarity reverses.  </a:t>
            </a:r>
          </a:p>
        </p:txBody>
      </p:sp>
      <p:grpSp>
        <p:nvGrpSpPr>
          <p:cNvPr id="3079" name="Group 7"/>
          <p:cNvGrpSpPr>
            <a:grpSpLocks/>
          </p:cNvGrpSpPr>
          <p:nvPr/>
        </p:nvGrpSpPr>
        <p:grpSpPr bwMode="auto">
          <a:xfrm>
            <a:off x="6011863" y="1016000"/>
            <a:ext cx="2667000" cy="2582863"/>
            <a:chOff x="3787" y="640"/>
            <a:chExt cx="1680" cy="1627"/>
          </a:xfrm>
        </p:grpSpPr>
        <p:sp>
          <p:nvSpPr>
            <p:cNvPr id="3106" name="Text Box 8"/>
            <p:cNvSpPr txBox="1">
              <a:spLocks noChangeArrowheads="1"/>
            </p:cNvSpPr>
            <p:nvPr/>
          </p:nvSpPr>
          <p:spPr bwMode="auto">
            <a:xfrm>
              <a:off x="4455" y="640"/>
              <a:ext cx="466" cy="250"/>
            </a:xfrm>
            <a:prstGeom prst="rect">
              <a:avLst/>
            </a:prstGeom>
            <a:noFill/>
            <a:ln w="9525">
              <a:noFill/>
              <a:miter lim="800000"/>
              <a:headEnd/>
              <a:tailEnd/>
            </a:ln>
          </p:spPr>
          <p:txBody>
            <a:bodyPr wrap="none">
              <a:spAutoFit/>
            </a:bodyPr>
            <a:lstStyle/>
            <a:p>
              <a:pPr eaLnBrk="0" hangingPunct="0"/>
              <a:r>
                <a:rPr lang="en-US" sz="2000">
                  <a:latin typeface="Times New Roman" pitchFamily="18" charset="0"/>
                </a:rPr>
                <a:t>+ + +</a:t>
              </a:r>
            </a:p>
          </p:txBody>
        </p:sp>
        <p:grpSp>
          <p:nvGrpSpPr>
            <p:cNvPr id="3107" name="Group 9"/>
            <p:cNvGrpSpPr>
              <a:grpSpLocks/>
            </p:cNvGrpSpPr>
            <p:nvPr/>
          </p:nvGrpSpPr>
          <p:grpSpPr bwMode="auto">
            <a:xfrm>
              <a:off x="3787" y="890"/>
              <a:ext cx="1680" cy="1152"/>
              <a:chOff x="3072" y="720"/>
              <a:chExt cx="1680" cy="1152"/>
            </a:xfrm>
          </p:grpSpPr>
          <p:sp>
            <p:nvSpPr>
              <p:cNvPr id="3109" name="Oval 10"/>
              <p:cNvSpPr>
                <a:spLocks noChangeArrowheads="1"/>
              </p:cNvSpPr>
              <p:nvPr/>
            </p:nvSpPr>
            <p:spPr bwMode="auto">
              <a:xfrm>
                <a:off x="3897" y="754"/>
                <a:ext cx="133" cy="137"/>
              </a:xfrm>
              <a:prstGeom prst="ellipse">
                <a:avLst/>
              </a:prstGeom>
              <a:solidFill>
                <a:srgbClr val="CCCCFF"/>
              </a:solidFill>
              <a:ln w="7938">
                <a:solidFill>
                  <a:srgbClr val="000000"/>
                </a:solidFill>
                <a:round/>
                <a:headEnd/>
                <a:tailEnd/>
              </a:ln>
            </p:spPr>
            <p:txBody>
              <a:bodyPr/>
              <a:lstStyle/>
              <a:p>
                <a:endParaRPr lang="th-TH"/>
              </a:p>
            </p:txBody>
          </p:sp>
          <p:sp>
            <p:nvSpPr>
              <p:cNvPr id="3110" name="Rectangle 11"/>
              <p:cNvSpPr>
                <a:spLocks noChangeArrowheads="1"/>
              </p:cNvSpPr>
              <p:nvPr/>
            </p:nvSpPr>
            <p:spPr bwMode="auto">
              <a:xfrm>
                <a:off x="3948" y="765"/>
                <a:ext cx="35" cy="125"/>
              </a:xfrm>
              <a:prstGeom prst="rect">
                <a:avLst/>
              </a:prstGeom>
              <a:noFill/>
              <a:ln w="9525">
                <a:noFill/>
                <a:miter lim="800000"/>
                <a:headEnd/>
                <a:tailEnd/>
              </a:ln>
            </p:spPr>
            <p:txBody>
              <a:bodyPr wrap="none"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11" name="Oval 12"/>
              <p:cNvSpPr>
                <a:spLocks noChangeArrowheads="1"/>
              </p:cNvSpPr>
              <p:nvPr/>
            </p:nvSpPr>
            <p:spPr bwMode="auto">
              <a:xfrm>
                <a:off x="3897" y="1569"/>
                <a:ext cx="133" cy="131"/>
              </a:xfrm>
              <a:prstGeom prst="ellipse">
                <a:avLst/>
              </a:prstGeom>
              <a:solidFill>
                <a:srgbClr val="00CC99"/>
              </a:solidFill>
              <a:ln w="7938">
                <a:solidFill>
                  <a:srgbClr val="000000"/>
                </a:solidFill>
                <a:round/>
                <a:headEnd/>
                <a:tailEnd/>
              </a:ln>
            </p:spPr>
            <p:txBody>
              <a:bodyPr/>
              <a:lstStyle/>
              <a:p>
                <a:endParaRPr lang="th-TH"/>
              </a:p>
            </p:txBody>
          </p:sp>
          <p:sp>
            <p:nvSpPr>
              <p:cNvPr id="3112" name="Rectangle 13"/>
              <p:cNvSpPr>
                <a:spLocks noChangeArrowheads="1"/>
              </p:cNvSpPr>
              <p:nvPr/>
            </p:nvSpPr>
            <p:spPr bwMode="auto">
              <a:xfrm>
                <a:off x="3936" y="1574"/>
                <a:ext cx="59" cy="125"/>
              </a:xfrm>
              <a:prstGeom prst="rect">
                <a:avLst/>
              </a:prstGeom>
              <a:noFill/>
              <a:ln w="9525">
                <a:noFill/>
                <a:miter lim="800000"/>
                <a:headEnd/>
                <a:tailEnd/>
              </a:ln>
            </p:spPr>
            <p:txBody>
              <a:bodyPr wrap="none"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13" name="Oval 14"/>
              <p:cNvSpPr>
                <a:spLocks noChangeArrowheads="1"/>
              </p:cNvSpPr>
              <p:nvPr/>
            </p:nvSpPr>
            <p:spPr bwMode="auto">
              <a:xfrm>
                <a:off x="4080" y="816"/>
                <a:ext cx="132" cy="131"/>
              </a:xfrm>
              <a:prstGeom prst="ellipse">
                <a:avLst/>
              </a:prstGeom>
              <a:solidFill>
                <a:srgbClr val="00CC99"/>
              </a:solidFill>
              <a:ln w="7938">
                <a:solidFill>
                  <a:srgbClr val="000000"/>
                </a:solidFill>
                <a:round/>
                <a:headEnd/>
                <a:tailEnd/>
              </a:ln>
            </p:spPr>
            <p:txBody>
              <a:bodyPr/>
              <a:lstStyle/>
              <a:p>
                <a:endParaRPr lang="th-TH"/>
              </a:p>
            </p:txBody>
          </p:sp>
          <p:sp>
            <p:nvSpPr>
              <p:cNvPr id="3114" name="Rectangle 15"/>
              <p:cNvSpPr>
                <a:spLocks noChangeArrowheads="1"/>
              </p:cNvSpPr>
              <p:nvPr/>
            </p:nvSpPr>
            <p:spPr bwMode="auto">
              <a:xfrm>
                <a:off x="4128" y="816"/>
                <a:ext cx="59" cy="125"/>
              </a:xfrm>
              <a:prstGeom prst="rect">
                <a:avLst/>
              </a:prstGeom>
              <a:noFill/>
              <a:ln w="9525">
                <a:noFill/>
                <a:miter lim="800000"/>
                <a:headEnd/>
                <a:tailEnd/>
              </a:ln>
            </p:spPr>
            <p:txBody>
              <a:bodyPr wrap="none"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15" name="Oval 16"/>
              <p:cNvSpPr>
                <a:spLocks noChangeArrowheads="1"/>
              </p:cNvSpPr>
              <p:nvPr/>
            </p:nvSpPr>
            <p:spPr bwMode="auto">
              <a:xfrm>
                <a:off x="4080" y="1536"/>
                <a:ext cx="132" cy="136"/>
              </a:xfrm>
              <a:prstGeom prst="ellipse">
                <a:avLst/>
              </a:prstGeom>
              <a:solidFill>
                <a:srgbClr val="CCCCFF"/>
              </a:solidFill>
              <a:ln w="7938">
                <a:solidFill>
                  <a:srgbClr val="000000"/>
                </a:solidFill>
                <a:round/>
                <a:headEnd/>
                <a:tailEnd/>
              </a:ln>
            </p:spPr>
            <p:txBody>
              <a:bodyPr/>
              <a:lstStyle/>
              <a:p>
                <a:endParaRPr lang="th-TH"/>
              </a:p>
            </p:txBody>
          </p:sp>
          <p:sp>
            <p:nvSpPr>
              <p:cNvPr id="3116" name="Rectangle 17"/>
              <p:cNvSpPr>
                <a:spLocks noChangeArrowheads="1"/>
              </p:cNvSpPr>
              <p:nvPr/>
            </p:nvSpPr>
            <p:spPr bwMode="auto">
              <a:xfrm flipH="1">
                <a:off x="4128" y="1536"/>
                <a:ext cx="80" cy="125"/>
              </a:xfrm>
              <a:prstGeom prst="rect">
                <a:avLst/>
              </a:prstGeom>
              <a:noFill/>
              <a:ln w="9525">
                <a:noFill/>
                <a:miter lim="800000"/>
                <a:headEnd/>
                <a:tailEnd/>
              </a:ln>
            </p:spPr>
            <p:txBody>
              <a:bodyPr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17" name="Oval 18"/>
              <p:cNvSpPr>
                <a:spLocks noChangeArrowheads="1"/>
              </p:cNvSpPr>
              <p:nvPr/>
            </p:nvSpPr>
            <p:spPr bwMode="auto">
              <a:xfrm>
                <a:off x="3696" y="816"/>
                <a:ext cx="149" cy="136"/>
              </a:xfrm>
              <a:prstGeom prst="ellipse">
                <a:avLst/>
              </a:prstGeom>
              <a:solidFill>
                <a:srgbClr val="00CC99"/>
              </a:solidFill>
              <a:ln w="7938">
                <a:solidFill>
                  <a:srgbClr val="000000"/>
                </a:solidFill>
                <a:round/>
                <a:headEnd/>
                <a:tailEnd/>
              </a:ln>
            </p:spPr>
            <p:txBody>
              <a:bodyPr/>
              <a:lstStyle/>
              <a:p>
                <a:endParaRPr lang="th-TH"/>
              </a:p>
            </p:txBody>
          </p:sp>
          <p:sp>
            <p:nvSpPr>
              <p:cNvPr id="3118" name="Rectangle 19"/>
              <p:cNvSpPr>
                <a:spLocks noChangeArrowheads="1"/>
              </p:cNvSpPr>
              <p:nvPr/>
            </p:nvSpPr>
            <p:spPr bwMode="auto">
              <a:xfrm>
                <a:off x="3744" y="816"/>
                <a:ext cx="66" cy="125"/>
              </a:xfrm>
              <a:prstGeom prst="rect">
                <a:avLst/>
              </a:prstGeom>
              <a:noFill/>
              <a:ln w="9525">
                <a:noFill/>
                <a:miter lim="800000"/>
                <a:headEnd/>
                <a:tailEnd/>
              </a:ln>
            </p:spPr>
            <p:txBody>
              <a:bodyPr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19" name="Oval 20"/>
              <p:cNvSpPr>
                <a:spLocks noChangeArrowheads="1"/>
              </p:cNvSpPr>
              <p:nvPr/>
            </p:nvSpPr>
            <p:spPr bwMode="auto">
              <a:xfrm>
                <a:off x="3696" y="1536"/>
                <a:ext cx="132" cy="136"/>
              </a:xfrm>
              <a:prstGeom prst="ellipse">
                <a:avLst/>
              </a:prstGeom>
              <a:solidFill>
                <a:srgbClr val="CCCCFF"/>
              </a:solidFill>
              <a:ln w="7938">
                <a:solidFill>
                  <a:srgbClr val="000000"/>
                </a:solidFill>
                <a:round/>
                <a:headEnd/>
                <a:tailEnd/>
              </a:ln>
            </p:spPr>
            <p:txBody>
              <a:bodyPr/>
              <a:lstStyle/>
              <a:p>
                <a:endParaRPr lang="th-TH"/>
              </a:p>
            </p:txBody>
          </p:sp>
          <p:sp>
            <p:nvSpPr>
              <p:cNvPr id="3120" name="Rectangle 21"/>
              <p:cNvSpPr>
                <a:spLocks noChangeArrowheads="1"/>
              </p:cNvSpPr>
              <p:nvPr/>
            </p:nvSpPr>
            <p:spPr bwMode="auto">
              <a:xfrm>
                <a:off x="3744" y="1536"/>
                <a:ext cx="35" cy="125"/>
              </a:xfrm>
              <a:prstGeom prst="rect">
                <a:avLst/>
              </a:prstGeom>
              <a:noFill/>
              <a:ln w="9525">
                <a:noFill/>
                <a:miter lim="800000"/>
                <a:headEnd/>
                <a:tailEnd/>
              </a:ln>
            </p:spPr>
            <p:txBody>
              <a:bodyPr wrap="none" lIns="0" tIns="0" rIns="0" bIns="0">
                <a:spAutoFit/>
              </a:bodyPr>
              <a:lstStyle/>
              <a:p>
                <a:pPr eaLnBrk="0" hangingPunct="0"/>
                <a:r>
                  <a:rPr lang="en-US" sz="1300">
                    <a:solidFill>
                      <a:srgbClr val="000000"/>
                    </a:solidFill>
                    <a:latin typeface="Times New Roman" pitchFamily="18" charset="0"/>
                  </a:rPr>
                  <a:t>-</a:t>
                </a:r>
                <a:endParaRPr lang="en-US" sz="2400">
                  <a:latin typeface="Times New Roman" pitchFamily="18" charset="0"/>
                </a:endParaRPr>
              </a:p>
            </p:txBody>
          </p:sp>
          <p:sp>
            <p:nvSpPr>
              <p:cNvPr id="3121" name="Line 22"/>
              <p:cNvSpPr>
                <a:spLocks noChangeShapeType="1"/>
              </p:cNvSpPr>
              <p:nvPr/>
            </p:nvSpPr>
            <p:spPr bwMode="auto">
              <a:xfrm>
                <a:off x="3976" y="884"/>
                <a:ext cx="1" cy="723"/>
              </a:xfrm>
              <a:prstGeom prst="line">
                <a:avLst/>
              </a:prstGeom>
              <a:noFill/>
              <a:ln w="7938">
                <a:solidFill>
                  <a:srgbClr val="000000"/>
                </a:solidFill>
                <a:round/>
                <a:headEnd/>
                <a:tailEnd/>
              </a:ln>
            </p:spPr>
            <p:txBody>
              <a:bodyPr/>
              <a:lstStyle/>
              <a:p>
                <a:endParaRPr lang="th-TH"/>
              </a:p>
            </p:txBody>
          </p:sp>
          <p:sp>
            <p:nvSpPr>
              <p:cNvPr id="3122" name="Line 23"/>
              <p:cNvSpPr>
                <a:spLocks noChangeAspect="1" noChangeShapeType="1"/>
              </p:cNvSpPr>
              <p:nvPr/>
            </p:nvSpPr>
            <p:spPr bwMode="auto">
              <a:xfrm flipV="1">
                <a:off x="3792" y="912"/>
                <a:ext cx="336" cy="624"/>
              </a:xfrm>
              <a:prstGeom prst="line">
                <a:avLst/>
              </a:prstGeom>
              <a:noFill/>
              <a:ln w="8001">
                <a:solidFill>
                  <a:srgbClr val="000000"/>
                </a:solidFill>
                <a:round/>
                <a:headEnd/>
                <a:tailEnd/>
              </a:ln>
            </p:spPr>
            <p:txBody>
              <a:bodyPr/>
              <a:lstStyle/>
              <a:p>
                <a:endParaRPr lang="th-TH"/>
              </a:p>
            </p:txBody>
          </p:sp>
          <p:sp>
            <p:nvSpPr>
              <p:cNvPr id="3123" name="Line 24"/>
              <p:cNvSpPr>
                <a:spLocks noChangeShapeType="1"/>
              </p:cNvSpPr>
              <p:nvPr/>
            </p:nvSpPr>
            <p:spPr bwMode="auto">
              <a:xfrm>
                <a:off x="3840" y="960"/>
                <a:ext cx="288" cy="576"/>
              </a:xfrm>
              <a:prstGeom prst="line">
                <a:avLst/>
              </a:prstGeom>
              <a:noFill/>
              <a:ln w="7938">
                <a:solidFill>
                  <a:srgbClr val="000000"/>
                </a:solidFill>
                <a:round/>
                <a:headEnd/>
                <a:tailEnd/>
              </a:ln>
            </p:spPr>
            <p:txBody>
              <a:bodyPr/>
              <a:lstStyle/>
              <a:p>
                <a:endParaRPr lang="th-TH"/>
              </a:p>
            </p:txBody>
          </p:sp>
          <p:sp>
            <p:nvSpPr>
              <p:cNvPr id="3124" name="Line 25"/>
              <p:cNvSpPr>
                <a:spLocks noChangeShapeType="1"/>
              </p:cNvSpPr>
              <p:nvPr/>
            </p:nvSpPr>
            <p:spPr bwMode="auto">
              <a:xfrm>
                <a:off x="3696" y="720"/>
                <a:ext cx="0" cy="1152"/>
              </a:xfrm>
              <a:prstGeom prst="line">
                <a:avLst/>
              </a:prstGeom>
              <a:noFill/>
              <a:ln w="9525">
                <a:solidFill>
                  <a:schemeClr val="tx1"/>
                </a:solidFill>
                <a:round/>
                <a:headEnd/>
                <a:tailEnd/>
              </a:ln>
            </p:spPr>
            <p:txBody>
              <a:bodyPr wrap="none" anchor="ctr"/>
              <a:lstStyle/>
              <a:p>
                <a:endParaRPr lang="th-TH"/>
              </a:p>
            </p:txBody>
          </p:sp>
          <p:sp>
            <p:nvSpPr>
              <p:cNvPr id="3125" name="Line 26"/>
              <p:cNvSpPr>
                <a:spLocks noChangeShapeType="1"/>
              </p:cNvSpPr>
              <p:nvPr/>
            </p:nvSpPr>
            <p:spPr bwMode="auto">
              <a:xfrm>
                <a:off x="4224" y="720"/>
                <a:ext cx="0" cy="1152"/>
              </a:xfrm>
              <a:prstGeom prst="line">
                <a:avLst/>
              </a:prstGeom>
              <a:noFill/>
              <a:ln w="9525">
                <a:solidFill>
                  <a:schemeClr val="tx1"/>
                </a:solidFill>
                <a:round/>
                <a:headEnd/>
                <a:tailEnd/>
              </a:ln>
            </p:spPr>
            <p:txBody>
              <a:bodyPr wrap="none" anchor="ctr"/>
              <a:lstStyle/>
              <a:p>
                <a:endParaRPr lang="th-TH"/>
              </a:p>
            </p:txBody>
          </p:sp>
          <p:sp>
            <p:nvSpPr>
              <p:cNvPr id="3126" name="Line 27"/>
              <p:cNvSpPr>
                <a:spLocks noChangeShapeType="1"/>
              </p:cNvSpPr>
              <p:nvPr/>
            </p:nvSpPr>
            <p:spPr bwMode="auto">
              <a:xfrm>
                <a:off x="3072" y="1248"/>
                <a:ext cx="624" cy="0"/>
              </a:xfrm>
              <a:prstGeom prst="line">
                <a:avLst/>
              </a:prstGeom>
              <a:noFill/>
              <a:ln w="9525">
                <a:solidFill>
                  <a:schemeClr val="tx1"/>
                </a:solidFill>
                <a:round/>
                <a:headEnd/>
                <a:tailEnd type="triangle" w="med" len="med"/>
              </a:ln>
            </p:spPr>
            <p:txBody>
              <a:bodyPr wrap="none" anchor="ctr"/>
              <a:lstStyle/>
              <a:p>
                <a:endParaRPr lang="th-TH"/>
              </a:p>
            </p:txBody>
          </p:sp>
          <p:sp>
            <p:nvSpPr>
              <p:cNvPr id="3127" name="Line 28"/>
              <p:cNvSpPr>
                <a:spLocks noChangeShapeType="1"/>
              </p:cNvSpPr>
              <p:nvPr/>
            </p:nvSpPr>
            <p:spPr bwMode="auto">
              <a:xfrm flipH="1">
                <a:off x="4224" y="1248"/>
                <a:ext cx="528" cy="0"/>
              </a:xfrm>
              <a:prstGeom prst="line">
                <a:avLst/>
              </a:prstGeom>
              <a:noFill/>
              <a:ln w="9525">
                <a:solidFill>
                  <a:schemeClr val="tx1"/>
                </a:solidFill>
                <a:round/>
                <a:headEnd/>
                <a:tailEnd type="triangle" w="med" len="med"/>
              </a:ln>
            </p:spPr>
            <p:txBody>
              <a:bodyPr wrap="none" anchor="ctr"/>
              <a:lstStyle/>
              <a:p>
                <a:endParaRPr lang="th-TH"/>
              </a:p>
            </p:txBody>
          </p:sp>
        </p:grpSp>
        <p:sp>
          <p:nvSpPr>
            <p:cNvPr id="3108" name="Text Box 29"/>
            <p:cNvSpPr txBox="1">
              <a:spLocks noChangeArrowheads="1"/>
            </p:cNvSpPr>
            <p:nvPr/>
          </p:nvSpPr>
          <p:spPr bwMode="auto">
            <a:xfrm>
              <a:off x="4468" y="1979"/>
              <a:ext cx="404" cy="288"/>
            </a:xfrm>
            <a:prstGeom prst="rect">
              <a:avLst/>
            </a:prstGeom>
            <a:noFill/>
            <a:ln w="9525">
              <a:noFill/>
              <a:miter lim="800000"/>
              <a:headEnd/>
              <a:tailEnd/>
            </a:ln>
          </p:spPr>
          <p:txBody>
            <a:bodyPr>
              <a:spAutoFit/>
            </a:bodyPr>
            <a:lstStyle/>
            <a:p>
              <a:pPr eaLnBrk="0" hangingPunct="0"/>
              <a:r>
                <a:rPr lang="en-US" sz="2400">
                  <a:latin typeface="Times New Roman" pitchFamily="18" charset="0"/>
                </a:rPr>
                <a:t>- - -</a:t>
              </a:r>
            </a:p>
          </p:txBody>
        </p:sp>
      </p:grpSp>
      <p:grpSp>
        <p:nvGrpSpPr>
          <p:cNvPr id="3080" name="Group 30"/>
          <p:cNvGrpSpPr>
            <a:grpSpLocks/>
          </p:cNvGrpSpPr>
          <p:nvPr/>
        </p:nvGrpSpPr>
        <p:grpSpPr bwMode="auto">
          <a:xfrm>
            <a:off x="5943600" y="3810000"/>
            <a:ext cx="2895600" cy="2370138"/>
            <a:chOff x="3744" y="2400"/>
            <a:chExt cx="1824" cy="1493"/>
          </a:xfrm>
        </p:grpSpPr>
        <p:grpSp>
          <p:nvGrpSpPr>
            <p:cNvPr id="3082" name="Group 31"/>
            <p:cNvGrpSpPr>
              <a:grpSpLocks/>
            </p:cNvGrpSpPr>
            <p:nvPr/>
          </p:nvGrpSpPr>
          <p:grpSpPr bwMode="auto">
            <a:xfrm>
              <a:off x="3744" y="2736"/>
              <a:ext cx="1824" cy="883"/>
              <a:chOff x="2944" y="2584"/>
              <a:chExt cx="1824" cy="883"/>
            </a:xfrm>
          </p:grpSpPr>
          <p:sp>
            <p:nvSpPr>
              <p:cNvPr id="3086" name="Oval 32"/>
              <p:cNvSpPr>
                <a:spLocks noChangeArrowheads="1"/>
              </p:cNvSpPr>
              <p:nvPr/>
            </p:nvSpPr>
            <p:spPr bwMode="auto">
              <a:xfrm>
                <a:off x="3827" y="2584"/>
                <a:ext cx="115" cy="117"/>
              </a:xfrm>
              <a:prstGeom prst="ellipse">
                <a:avLst/>
              </a:prstGeom>
              <a:solidFill>
                <a:srgbClr val="CCCCFF"/>
              </a:solidFill>
              <a:ln w="7938">
                <a:solidFill>
                  <a:srgbClr val="000000"/>
                </a:solidFill>
                <a:round/>
                <a:headEnd/>
                <a:tailEnd/>
              </a:ln>
            </p:spPr>
            <p:txBody>
              <a:bodyPr/>
              <a:lstStyle/>
              <a:p>
                <a:endParaRPr lang="th-TH"/>
              </a:p>
            </p:txBody>
          </p:sp>
          <p:sp>
            <p:nvSpPr>
              <p:cNvPr id="3087" name="Rectangle 33"/>
              <p:cNvSpPr>
                <a:spLocks noChangeArrowheads="1"/>
              </p:cNvSpPr>
              <p:nvPr/>
            </p:nvSpPr>
            <p:spPr bwMode="auto">
              <a:xfrm>
                <a:off x="3856" y="2594"/>
                <a:ext cx="32" cy="115"/>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88" name="Oval 34"/>
              <p:cNvSpPr>
                <a:spLocks noChangeArrowheads="1"/>
              </p:cNvSpPr>
              <p:nvPr/>
            </p:nvSpPr>
            <p:spPr bwMode="auto">
              <a:xfrm>
                <a:off x="3827" y="3342"/>
                <a:ext cx="115" cy="122"/>
              </a:xfrm>
              <a:prstGeom prst="ellipse">
                <a:avLst/>
              </a:prstGeom>
              <a:solidFill>
                <a:srgbClr val="00CC99"/>
              </a:solidFill>
              <a:ln w="7938">
                <a:solidFill>
                  <a:srgbClr val="000000"/>
                </a:solidFill>
                <a:round/>
                <a:headEnd/>
                <a:tailEnd/>
              </a:ln>
            </p:spPr>
            <p:txBody>
              <a:bodyPr/>
              <a:lstStyle/>
              <a:p>
                <a:endParaRPr lang="th-TH"/>
              </a:p>
            </p:txBody>
          </p:sp>
          <p:sp>
            <p:nvSpPr>
              <p:cNvPr id="3089" name="Rectangle 35"/>
              <p:cNvSpPr>
                <a:spLocks noChangeArrowheads="1"/>
              </p:cNvSpPr>
              <p:nvPr/>
            </p:nvSpPr>
            <p:spPr bwMode="auto">
              <a:xfrm>
                <a:off x="3862" y="3352"/>
                <a:ext cx="54" cy="115"/>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90" name="Oval 36"/>
              <p:cNvSpPr>
                <a:spLocks noChangeArrowheads="1"/>
              </p:cNvSpPr>
              <p:nvPr/>
            </p:nvSpPr>
            <p:spPr bwMode="auto">
              <a:xfrm>
                <a:off x="4176" y="2928"/>
                <a:ext cx="119" cy="121"/>
              </a:xfrm>
              <a:prstGeom prst="ellipse">
                <a:avLst/>
              </a:prstGeom>
              <a:solidFill>
                <a:srgbClr val="00CC99"/>
              </a:solidFill>
              <a:ln w="7938">
                <a:solidFill>
                  <a:srgbClr val="000000"/>
                </a:solidFill>
                <a:round/>
                <a:headEnd/>
                <a:tailEnd/>
              </a:ln>
            </p:spPr>
            <p:txBody>
              <a:bodyPr/>
              <a:lstStyle/>
              <a:p>
                <a:endParaRPr lang="th-TH"/>
              </a:p>
            </p:txBody>
          </p:sp>
          <p:sp>
            <p:nvSpPr>
              <p:cNvPr id="3091" name="Rectangle 37"/>
              <p:cNvSpPr>
                <a:spLocks noChangeArrowheads="1"/>
              </p:cNvSpPr>
              <p:nvPr/>
            </p:nvSpPr>
            <p:spPr bwMode="auto">
              <a:xfrm>
                <a:off x="4224" y="2928"/>
                <a:ext cx="54" cy="115"/>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92" name="Oval 38"/>
              <p:cNvSpPr>
                <a:spLocks noChangeArrowheads="1"/>
              </p:cNvSpPr>
              <p:nvPr/>
            </p:nvSpPr>
            <p:spPr bwMode="auto">
              <a:xfrm>
                <a:off x="4176" y="3072"/>
                <a:ext cx="119" cy="116"/>
              </a:xfrm>
              <a:prstGeom prst="ellipse">
                <a:avLst/>
              </a:prstGeom>
              <a:solidFill>
                <a:srgbClr val="CCCCFF"/>
              </a:solidFill>
              <a:ln w="7938">
                <a:solidFill>
                  <a:srgbClr val="000000"/>
                </a:solidFill>
                <a:round/>
                <a:headEnd/>
                <a:tailEnd/>
              </a:ln>
            </p:spPr>
            <p:txBody>
              <a:bodyPr/>
              <a:lstStyle/>
              <a:p>
                <a:endParaRPr lang="th-TH"/>
              </a:p>
            </p:txBody>
          </p:sp>
          <p:sp>
            <p:nvSpPr>
              <p:cNvPr id="3093" name="Rectangle 39"/>
              <p:cNvSpPr>
                <a:spLocks noChangeArrowheads="1"/>
              </p:cNvSpPr>
              <p:nvPr/>
            </p:nvSpPr>
            <p:spPr bwMode="auto">
              <a:xfrm>
                <a:off x="4224" y="3072"/>
                <a:ext cx="32" cy="115"/>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94" name="Rectangle 40"/>
              <p:cNvSpPr>
                <a:spLocks noChangeArrowheads="1"/>
              </p:cNvSpPr>
              <p:nvPr/>
            </p:nvSpPr>
            <p:spPr bwMode="auto">
              <a:xfrm>
                <a:off x="3552" y="2928"/>
                <a:ext cx="48" cy="115"/>
              </a:xfrm>
              <a:prstGeom prst="rect">
                <a:avLst/>
              </a:prstGeom>
              <a:noFill/>
              <a:ln w="9525">
                <a:noFill/>
                <a:miter lim="800000"/>
                <a:headEnd/>
                <a:tailEnd/>
              </a:ln>
            </p:spPr>
            <p:txBody>
              <a:bodyPr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95" name="Oval 41"/>
              <p:cNvSpPr>
                <a:spLocks noChangeArrowheads="1"/>
              </p:cNvSpPr>
              <p:nvPr/>
            </p:nvSpPr>
            <p:spPr bwMode="auto">
              <a:xfrm>
                <a:off x="3504" y="3072"/>
                <a:ext cx="129" cy="126"/>
              </a:xfrm>
              <a:prstGeom prst="ellipse">
                <a:avLst/>
              </a:prstGeom>
              <a:solidFill>
                <a:srgbClr val="CCCCFF"/>
              </a:solidFill>
              <a:ln w="7938">
                <a:solidFill>
                  <a:srgbClr val="000000"/>
                </a:solidFill>
                <a:round/>
                <a:headEnd/>
                <a:tailEnd/>
              </a:ln>
            </p:spPr>
            <p:txBody>
              <a:bodyPr/>
              <a:lstStyle/>
              <a:p>
                <a:endParaRPr lang="th-TH"/>
              </a:p>
            </p:txBody>
          </p:sp>
          <p:sp>
            <p:nvSpPr>
              <p:cNvPr id="3096" name="Rectangle 42"/>
              <p:cNvSpPr>
                <a:spLocks noChangeArrowheads="1"/>
              </p:cNvSpPr>
              <p:nvPr/>
            </p:nvSpPr>
            <p:spPr bwMode="auto">
              <a:xfrm>
                <a:off x="3552" y="3072"/>
                <a:ext cx="32" cy="115"/>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Times New Roman" pitchFamily="18" charset="0"/>
                  </a:rPr>
                  <a:t>-</a:t>
                </a:r>
                <a:endParaRPr lang="en-US" sz="2400">
                  <a:latin typeface="Times New Roman" pitchFamily="18" charset="0"/>
                </a:endParaRPr>
              </a:p>
            </p:txBody>
          </p:sp>
          <p:sp>
            <p:nvSpPr>
              <p:cNvPr id="3097" name="Line 43"/>
              <p:cNvSpPr>
                <a:spLocks noChangeShapeType="1"/>
              </p:cNvSpPr>
              <p:nvPr/>
            </p:nvSpPr>
            <p:spPr bwMode="auto">
              <a:xfrm>
                <a:off x="3896" y="2701"/>
                <a:ext cx="1" cy="641"/>
              </a:xfrm>
              <a:prstGeom prst="line">
                <a:avLst/>
              </a:prstGeom>
              <a:noFill/>
              <a:ln w="7938">
                <a:solidFill>
                  <a:srgbClr val="000000"/>
                </a:solidFill>
                <a:round/>
                <a:headEnd/>
                <a:tailEnd/>
              </a:ln>
            </p:spPr>
            <p:txBody>
              <a:bodyPr/>
              <a:lstStyle/>
              <a:p>
                <a:endParaRPr lang="th-TH"/>
              </a:p>
            </p:txBody>
          </p:sp>
          <p:sp>
            <p:nvSpPr>
              <p:cNvPr id="3098" name="Line 44"/>
              <p:cNvSpPr>
                <a:spLocks noChangeShapeType="1"/>
              </p:cNvSpPr>
              <p:nvPr/>
            </p:nvSpPr>
            <p:spPr bwMode="auto">
              <a:xfrm flipV="1">
                <a:off x="3648" y="2976"/>
                <a:ext cx="528" cy="144"/>
              </a:xfrm>
              <a:prstGeom prst="line">
                <a:avLst/>
              </a:prstGeom>
              <a:noFill/>
              <a:ln w="7938">
                <a:solidFill>
                  <a:srgbClr val="000000"/>
                </a:solidFill>
                <a:round/>
                <a:headEnd/>
                <a:tailEnd/>
              </a:ln>
            </p:spPr>
            <p:txBody>
              <a:bodyPr/>
              <a:lstStyle/>
              <a:p>
                <a:endParaRPr lang="th-TH"/>
              </a:p>
            </p:txBody>
          </p:sp>
          <p:sp>
            <p:nvSpPr>
              <p:cNvPr id="3099" name="Line 45"/>
              <p:cNvSpPr>
                <a:spLocks noChangeShapeType="1"/>
              </p:cNvSpPr>
              <p:nvPr/>
            </p:nvSpPr>
            <p:spPr bwMode="auto">
              <a:xfrm>
                <a:off x="3600" y="2976"/>
                <a:ext cx="576" cy="144"/>
              </a:xfrm>
              <a:prstGeom prst="line">
                <a:avLst/>
              </a:prstGeom>
              <a:noFill/>
              <a:ln w="7938">
                <a:solidFill>
                  <a:srgbClr val="000000"/>
                </a:solidFill>
                <a:round/>
                <a:headEnd/>
                <a:tailEnd/>
              </a:ln>
            </p:spPr>
            <p:txBody>
              <a:bodyPr/>
              <a:lstStyle/>
              <a:p>
                <a:endParaRPr lang="th-TH"/>
              </a:p>
            </p:txBody>
          </p:sp>
          <p:sp>
            <p:nvSpPr>
              <p:cNvPr id="3100" name="Oval 46"/>
              <p:cNvSpPr>
                <a:spLocks noChangeArrowheads="1"/>
              </p:cNvSpPr>
              <p:nvPr/>
            </p:nvSpPr>
            <p:spPr bwMode="auto">
              <a:xfrm>
                <a:off x="3504" y="2928"/>
                <a:ext cx="119" cy="121"/>
              </a:xfrm>
              <a:prstGeom prst="ellipse">
                <a:avLst/>
              </a:prstGeom>
              <a:solidFill>
                <a:srgbClr val="00CC99"/>
              </a:solidFill>
              <a:ln w="8001">
                <a:solidFill>
                  <a:srgbClr val="000000"/>
                </a:solidFill>
                <a:round/>
                <a:headEnd/>
                <a:tailEnd/>
              </a:ln>
            </p:spPr>
            <p:txBody>
              <a:bodyPr/>
              <a:lstStyle/>
              <a:p>
                <a:pPr eaLnBrk="0" hangingPunct="0"/>
                <a:endParaRPr lang="en-GB" sz="2400">
                  <a:latin typeface="Times New Roman" pitchFamily="18" charset="0"/>
                </a:endParaRPr>
              </a:p>
            </p:txBody>
          </p:sp>
          <p:sp>
            <p:nvSpPr>
              <p:cNvPr id="3101" name="Text Box 47"/>
              <p:cNvSpPr txBox="1">
                <a:spLocks noChangeArrowheads="1"/>
              </p:cNvSpPr>
              <p:nvPr/>
            </p:nvSpPr>
            <p:spPr bwMode="auto">
              <a:xfrm>
                <a:off x="3472" y="2834"/>
                <a:ext cx="224" cy="212"/>
              </a:xfrm>
              <a:prstGeom prst="rect">
                <a:avLst/>
              </a:prstGeom>
              <a:noFill/>
              <a:ln w="9525">
                <a:noFill/>
                <a:miter lim="800000"/>
                <a:headEnd/>
                <a:tailEnd/>
              </a:ln>
            </p:spPr>
            <p:txBody>
              <a:bodyPr>
                <a:spAutoFit/>
              </a:bodyPr>
              <a:lstStyle/>
              <a:p>
                <a:pPr eaLnBrk="0" hangingPunct="0"/>
                <a:r>
                  <a:rPr lang="en-US" sz="1600">
                    <a:latin typeface="Times New Roman" pitchFamily="18" charset="0"/>
                  </a:rPr>
                  <a:t> </a:t>
                </a:r>
              </a:p>
            </p:txBody>
          </p:sp>
          <p:sp>
            <p:nvSpPr>
              <p:cNvPr id="3102" name="Line 48"/>
              <p:cNvSpPr>
                <a:spLocks noChangeShapeType="1"/>
              </p:cNvSpPr>
              <p:nvPr/>
            </p:nvSpPr>
            <p:spPr bwMode="auto">
              <a:xfrm flipH="1">
                <a:off x="3520" y="2738"/>
                <a:ext cx="0" cy="720"/>
              </a:xfrm>
              <a:prstGeom prst="line">
                <a:avLst/>
              </a:prstGeom>
              <a:noFill/>
              <a:ln w="9525">
                <a:solidFill>
                  <a:schemeClr val="tx1"/>
                </a:solidFill>
                <a:round/>
                <a:headEnd/>
                <a:tailEnd/>
              </a:ln>
            </p:spPr>
            <p:txBody>
              <a:bodyPr wrap="none" anchor="ctr"/>
              <a:lstStyle/>
              <a:p>
                <a:endParaRPr lang="th-TH"/>
              </a:p>
            </p:txBody>
          </p:sp>
          <p:sp>
            <p:nvSpPr>
              <p:cNvPr id="3103" name="Line 49"/>
              <p:cNvSpPr>
                <a:spLocks noChangeShapeType="1"/>
              </p:cNvSpPr>
              <p:nvPr/>
            </p:nvSpPr>
            <p:spPr bwMode="auto">
              <a:xfrm flipH="1">
                <a:off x="4288" y="2738"/>
                <a:ext cx="0" cy="720"/>
              </a:xfrm>
              <a:prstGeom prst="line">
                <a:avLst/>
              </a:prstGeom>
              <a:noFill/>
              <a:ln w="9525">
                <a:solidFill>
                  <a:schemeClr val="tx1"/>
                </a:solidFill>
                <a:round/>
                <a:headEnd/>
                <a:tailEnd/>
              </a:ln>
            </p:spPr>
            <p:txBody>
              <a:bodyPr wrap="none" anchor="ctr"/>
              <a:lstStyle/>
              <a:p>
                <a:endParaRPr lang="th-TH"/>
              </a:p>
            </p:txBody>
          </p:sp>
          <p:sp>
            <p:nvSpPr>
              <p:cNvPr id="3104" name="Line 50"/>
              <p:cNvSpPr>
                <a:spLocks noChangeShapeType="1"/>
              </p:cNvSpPr>
              <p:nvPr/>
            </p:nvSpPr>
            <p:spPr bwMode="auto">
              <a:xfrm flipH="1">
                <a:off x="2944" y="3026"/>
                <a:ext cx="576" cy="0"/>
              </a:xfrm>
              <a:prstGeom prst="line">
                <a:avLst/>
              </a:prstGeom>
              <a:noFill/>
              <a:ln w="9525">
                <a:solidFill>
                  <a:schemeClr val="tx1"/>
                </a:solidFill>
                <a:round/>
                <a:headEnd/>
                <a:tailEnd type="triangle" w="med" len="med"/>
              </a:ln>
            </p:spPr>
            <p:txBody>
              <a:bodyPr wrap="none" anchor="ctr"/>
              <a:lstStyle/>
              <a:p>
                <a:endParaRPr lang="th-TH"/>
              </a:p>
            </p:txBody>
          </p:sp>
          <p:sp>
            <p:nvSpPr>
              <p:cNvPr id="3105" name="Line 51"/>
              <p:cNvSpPr>
                <a:spLocks noChangeShapeType="1"/>
              </p:cNvSpPr>
              <p:nvPr/>
            </p:nvSpPr>
            <p:spPr bwMode="auto">
              <a:xfrm>
                <a:off x="4288" y="3026"/>
                <a:ext cx="480" cy="0"/>
              </a:xfrm>
              <a:prstGeom prst="line">
                <a:avLst/>
              </a:prstGeom>
              <a:noFill/>
              <a:ln w="9525">
                <a:solidFill>
                  <a:schemeClr val="tx1"/>
                </a:solidFill>
                <a:round/>
                <a:headEnd/>
                <a:tailEnd type="triangle" w="med" len="med"/>
              </a:ln>
            </p:spPr>
            <p:txBody>
              <a:bodyPr wrap="none" anchor="ctr"/>
              <a:lstStyle/>
              <a:p>
                <a:endParaRPr lang="th-TH"/>
              </a:p>
            </p:txBody>
          </p:sp>
        </p:grpSp>
        <p:sp>
          <p:nvSpPr>
            <p:cNvPr id="3083" name="Text Box 52"/>
            <p:cNvSpPr txBox="1">
              <a:spLocks noChangeArrowheads="1"/>
            </p:cNvSpPr>
            <p:nvPr/>
          </p:nvSpPr>
          <p:spPr bwMode="auto">
            <a:xfrm>
              <a:off x="4468" y="3643"/>
              <a:ext cx="466" cy="250"/>
            </a:xfrm>
            <a:prstGeom prst="rect">
              <a:avLst/>
            </a:prstGeom>
            <a:noFill/>
            <a:ln w="9525">
              <a:noFill/>
              <a:miter lim="800000"/>
              <a:headEnd/>
              <a:tailEnd/>
            </a:ln>
          </p:spPr>
          <p:txBody>
            <a:bodyPr wrap="none">
              <a:spAutoFit/>
            </a:bodyPr>
            <a:lstStyle/>
            <a:p>
              <a:pPr eaLnBrk="0" hangingPunct="0"/>
              <a:r>
                <a:rPr lang="en-US" sz="2000">
                  <a:latin typeface="Times New Roman" pitchFamily="18" charset="0"/>
                </a:rPr>
                <a:t>+ + +</a:t>
              </a:r>
            </a:p>
          </p:txBody>
        </p:sp>
        <p:sp>
          <p:nvSpPr>
            <p:cNvPr id="3084" name="Text Box 53"/>
            <p:cNvSpPr txBox="1">
              <a:spLocks noChangeArrowheads="1"/>
            </p:cNvSpPr>
            <p:nvPr/>
          </p:nvSpPr>
          <p:spPr bwMode="auto">
            <a:xfrm>
              <a:off x="4512" y="2400"/>
              <a:ext cx="404" cy="288"/>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 - -</a:t>
              </a:r>
            </a:p>
          </p:txBody>
        </p:sp>
        <p:sp>
          <p:nvSpPr>
            <p:cNvPr id="3085" name="Text Box 54"/>
            <p:cNvSpPr txBox="1">
              <a:spLocks noChangeArrowheads="1"/>
            </p:cNvSpPr>
            <p:nvPr/>
          </p:nvSpPr>
          <p:spPr bwMode="auto">
            <a:xfrm>
              <a:off x="4271" y="3037"/>
              <a:ext cx="188" cy="212"/>
            </a:xfrm>
            <a:prstGeom prst="rect">
              <a:avLst/>
            </a:prstGeom>
            <a:noFill/>
            <a:ln w="9525">
              <a:noFill/>
              <a:miter lim="800000"/>
              <a:headEnd/>
              <a:tailEnd/>
            </a:ln>
          </p:spPr>
          <p:txBody>
            <a:bodyPr wrap="none">
              <a:spAutoFit/>
            </a:bodyPr>
            <a:lstStyle/>
            <a:p>
              <a:pPr eaLnBrk="0" hangingPunct="0"/>
              <a:r>
                <a:rPr lang="en-US" sz="1600">
                  <a:latin typeface="Times New Roman" pitchFamily="18" charset="0"/>
                </a:rPr>
                <a:t>+</a:t>
              </a:r>
            </a:p>
          </p:txBody>
        </p:sp>
      </p:grpSp>
      <p:sp>
        <p:nvSpPr>
          <p:cNvPr id="3081" name="Rectangle 55"/>
          <p:cNvSpPr>
            <a:spLocks noChangeArrowheads="1"/>
          </p:cNvSpPr>
          <p:nvPr/>
        </p:nvSpPr>
        <p:spPr bwMode="auto">
          <a:xfrm>
            <a:off x="609600" y="381000"/>
            <a:ext cx="2165350" cy="519113"/>
          </a:xfrm>
          <a:prstGeom prst="rect">
            <a:avLst/>
          </a:prstGeom>
          <a:noFill/>
          <a:ln w="9525">
            <a:noFill/>
            <a:miter lim="800000"/>
            <a:headEnd/>
            <a:tailEnd/>
          </a:ln>
        </p:spPr>
        <p:txBody>
          <a:bodyPr wrap="none">
            <a:spAutoFit/>
          </a:bodyPr>
          <a:lstStyle/>
          <a:p>
            <a:r>
              <a:rPr lang="th-TH">
                <a:solidFill>
                  <a:schemeClr val="tx2"/>
                </a:solidFill>
              </a:rPr>
              <a:t>piezoelectric</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ChangeArrowheads="1"/>
          </p:cNvSpPr>
          <p:nvPr/>
        </p:nvSpPr>
        <p:spPr bwMode="auto">
          <a:xfrm>
            <a:off x="533400" y="1219200"/>
            <a:ext cx="4191000" cy="4064000"/>
          </a:xfrm>
          <a:prstGeom prst="rect">
            <a:avLst/>
          </a:prstGeom>
          <a:noFill/>
          <a:ln w="9525">
            <a:solidFill>
              <a:schemeClr val="tx1"/>
            </a:solidFill>
            <a:miter lim="800000"/>
            <a:headEnd/>
            <a:tailEnd/>
          </a:ln>
        </p:spPr>
        <p:txBody>
          <a:bodyPr anchor="ctr">
            <a:spAutoFit/>
          </a:bodyPr>
          <a:lstStyle/>
          <a:p>
            <a:pPr algn="ctr"/>
            <a:r>
              <a:rPr lang="th-TH" sz="2000" b="1">
                <a:cs typeface="Arial" pitchFamily="34" charset="0"/>
              </a:rPr>
              <a:t>Crystals</a:t>
            </a:r>
            <a:r>
              <a:rPr lang="th-TH" sz="2000">
                <a:cs typeface="Arial" pitchFamily="34" charset="0"/>
              </a:rPr>
              <a:t/>
            </a:r>
            <a:br>
              <a:rPr lang="th-TH" sz="2000">
                <a:cs typeface="Arial" pitchFamily="34" charset="0"/>
              </a:rPr>
            </a:br>
            <a:r>
              <a:rPr lang="th-TH" sz="2000">
                <a:cs typeface="Arial" pitchFamily="34" charset="0"/>
                <a:hlinkClick r:id="rId2"/>
              </a:rPr>
              <a:t>Quartz </a:t>
            </a:r>
            <a:r>
              <a:rPr lang="th-TH" sz="2000" i="1">
                <a:cs typeface="Arial" pitchFamily="34" charset="0"/>
                <a:hlinkClick r:id="rId2"/>
              </a:rPr>
              <a:t>SiO2</a:t>
            </a:r>
            <a:r>
              <a:rPr lang="th-TH" sz="2000">
                <a:cs typeface="Arial" pitchFamily="34" charset="0"/>
              </a:rPr>
              <a:t/>
            </a:r>
            <a:br>
              <a:rPr lang="th-TH" sz="2000">
                <a:cs typeface="Arial" pitchFamily="34" charset="0"/>
              </a:rPr>
            </a:br>
            <a:r>
              <a:rPr lang="th-TH" sz="2000">
                <a:cs typeface="Arial" pitchFamily="34" charset="0"/>
                <a:hlinkClick r:id="rId3"/>
              </a:rPr>
              <a:t>Berlinite </a:t>
            </a:r>
            <a:r>
              <a:rPr lang="th-TH" sz="2000" i="1">
                <a:cs typeface="Arial" pitchFamily="34" charset="0"/>
                <a:hlinkClick r:id="rId3"/>
              </a:rPr>
              <a:t>AlPO4</a:t>
            </a:r>
            <a:r>
              <a:rPr lang="th-TH" sz="2000">
                <a:cs typeface="Arial" pitchFamily="34" charset="0"/>
              </a:rPr>
              <a:t/>
            </a:r>
            <a:br>
              <a:rPr lang="th-TH" sz="2000">
                <a:cs typeface="Arial" pitchFamily="34" charset="0"/>
              </a:rPr>
            </a:br>
            <a:r>
              <a:rPr lang="th-TH" sz="2000">
                <a:cs typeface="Arial" pitchFamily="34" charset="0"/>
                <a:hlinkClick r:id="rId4"/>
              </a:rPr>
              <a:t>Gallium orthophosphate </a:t>
            </a:r>
            <a:r>
              <a:rPr lang="th-TH" sz="2000" i="1">
                <a:cs typeface="Arial" pitchFamily="34" charset="0"/>
                <a:hlinkClick r:id="rId4"/>
              </a:rPr>
              <a:t>GaPO4</a:t>
            </a:r>
            <a:r>
              <a:rPr lang="th-TH" sz="2000">
                <a:cs typeface="Arial" pitchFamily="34" charset="0"/>
              </a:rPr>
              <a:t/>
            </a:r>
            <a:br>
              <a:rPr lang="th-TH" sz="2000">
                <a:cs typeface="Arial" pitchFamily="34" charset="0"/>
              </a:rPr>
            </a:br>
            <a:r>
              <a:rPr lang="th-TH" sz="2000">
                <a:cs typeface="Arial" pitchFamily="34" charset="0"/>
                <a:hlinkClick r:id="rId5"/>
              </a:rPr>
              <a:t>Tourmaline</a:t>
            </a:r>
            <a:r>
              <a:rPr lang="th-TH" sz="2000">
                <a:cs typeface="Arial" pitchFamily="34" charset="0"/>
              </a:rPr>
              <a:t/>
            </a:r>
            <a:br>
              <a:rPr lang="th-TH" sz="2000">
                <a:cs typeface="Arial" pitchFamily="34" charset="0"/>
              </a:rPr>
            </a:br>
            <a:r>
              <a:rPr lang="th-TH" sz="2000" b="1">
                <a:cs typeface="Arial" pitchFamily="34" charset="0"/>
              </a:rPr>
              <a:t>Ceramics</a:t>
            </a:r>
            <a:r>
              <a:rPr lang="th-TH" sz="2000">
                <a:cs typeface="Arial" pitchFamily="34" charset="0"/>
              </a:rPr>
              <a:t/>
            </a:r>
            <a:br>
              <a:rPr lang="th-TH" sz="2000">
                <a:cs typeface="Arial" pitchFamily="34" charset="0"/>
              </a:rPr>
            </a:br>
            <a:r>
              <a:rPr lang="th-TH" sz="2000">
                <a:cs typeface="Arial" pitchFamily="34" charset="0"/>
                <a:hlinkClick r:id="rId6"/>
              </a:rPr>
              <a:t>Barium titanate </a:t>
            </a:r>
            <a:r>
              <a:rPr lang="th-TH" sz="2000" i="1">
                <a:cs typeface="Arial" pitchFamily="34" charset="0"/>
                <a:hlinkClick r:id="rId6"/>
              </a:rPr>
              <a:t>BaTiO3</a:t>
            </a:r>
            <a:r>
              <a:rPr lang="th-TH" sz="2000">
                <a:cs typeface="Arial" pitchFamily="34" charset="0"/>
              </a:rPr>
              <a:t/>
            </a:r>
            <a:br>
              <a:rPr lang="th-TH" sz="2000">
                <a:cs typeface="Arial" pitchFamily="34" charset="0"/>
              </a:rPr>
            </a:br>
            <a:r>
              <a:rPr lang="th-TH" sz="2000">
                <a:cs typeface="Arial" pitchFamily="34" charset="0"/>
                <a:hlinkClick r:id="rId7"/>
              </a:rPr>
              <a:t>Lead zirconate titanate </a:t>
            </a:r>
            <a:r>
              <a:rPr lang="th-TH" sz="2000" i="1">
                <a:cs typeface="Arial" pitchFamily="34" charset="0"/>
                <a:hlinkClick r:id="rId7"/>
              </a:rPr>
              <a:t>PZT</a:t>
            </a:r>
            <a:r>
              <a:rPr lang="th-TH" sz="2000">
                <a:cs typeface="Arial" pitchFamily="34" charset="0"/>
              </a:rPr>
              <a:t> </a:t>
            </a:r>
          </a:p>
          <a:p>
            <a:pPr algn="ctr"/>
            <a:r>
              <a:rPr lang="th-TH" sz="2000" b="1">
                <a:cs typeface="Arial" pitchFamily="34" charset="0"/>
              </a:rPr>
              <a:t>Other materials</a:t>
            </a:r>
            <a:r>
              <a:rPr lang="th-TH" sz="2000">
                <a:cs typeface="Arial" pitchFamily="34" charset="0"/>
              </a:rPr>
              <a:t/>
            </a:r>
            <a:br>
              <a:rPr lang="th-TH" sz="2000">
                <a:cs typeface="Arial" pitchFamily="34" charset="0"/>
              </a:rPr>
            </a:br>
            <a:r>
              <a:rPr lang="th-TH" sz="2000">
                <a:cs typeface="Arial" pitchFamily="34" charset="0"/>
                <a:hlinkClick r:id="rId8"/>
              </a:rPr>
              <a:t>Zinc oxide </a:t>
            </a:r>
            <a:r>
              <a:rPr lang="th-TH" sz="2000" i="1">
                <a:cs typeface="Arial" pitchFamily="34" charset="0"/>
                <a:hlinkClick r:id="rId8"/>
              </a:rPr>
              <a:t>ZnO</a:t>
            </a:r>
            <a:r>
              <a:rPr lang="th-TH" sz="2000">
                <a:cs typeface="Arial" pitchFamily="34" charset="0"/>
              </a:rPr>
              <a:t/>
            </a:r>
            <a:br>
              <a:rPr lang="th-TH" sz="2000">
                <a:cs typeface="Arial" pitchFamily="34" charset="0"/>
              </a:rPr>
            </a:br>
            <a:r>
              <a:rPr lang="th-TH" sz="2000">
                <a:cs typeface="Arial" pitchFamily="34" charset="0"/>
                <a:hlinkClick r:id="rId9"/>
              </a:rPr>
              <a:t>Aluminum nitride </a:t>
            </a:r>
            <a:r>
              <a:rPr lang="th-TH" sz="2000" i="1">
                <a:cs typeface="Arial" pitchFamily="34" charset="0"/>
                <a:hlinkClick r:id="rId9"/>
              </a:rPr>
              <a:t>AlN</a:t>
            </a:r>
            <a:r>
              <a:rPr lang="th-TH" sz="2000">
                <a:cs typeface="Arial" pitchFamily="34" charset="0"/>
              </a:rPr>
              <a:t/>
            </a:r>
            <a:br>
              <a:rPr lang="th-TH" sz="2000">
                <a:cs typeface="Arial" pitchFamily="34" charset="0"/>
              </a:rPr>
            </a:br>
            <a:r>
              <a:rPr lang="th-TH" sz="2000">
                <a:cs typeface="Arial" pitchFamily="34" charset="0"/>
                <a:hlinkClick r:id="rId10"/>
              </a:rPr>
              <a:t>Polyvinylidene fluoride </a:t>
            </a:r>
            <a:r>
              <a:rPr lang="th-TH" sz="2000" i="1">
                <a:cs typeface="Arial" pitchFamily="34" charset="0"/>
                <a:hlinkClick r:id="rId10"/>
              </a:rPr>
              <a:t>PVDF</a:t>
            </a:r>
            <a:r>
              <a:rPr lang="th-TH" sz="2000">
                <a:cs typeface="Arial" pitchFamily="34" charset="0"/>
              </a:rPr>
              <a:t/>
            </a:r>
            <a:br>
              <a:rPr lang="th-TH" sz="2000">
                <a:cs typeface="Arial" pitchFamily="34" charset="0"/>
              </a:rPr>
            </a:br>
            <a:r>
              <a:rPr lang="th-TH" sz="2000">
                <a:cs typeface="Arial" pitchFamily="34" charset="0"/>
                <a:hlinkClick r:id="rId11"/>
              </a:rPr>
              <a:t>More piezo materials</a:t>
            </a:r>
            <a:r>
              <a:rPr lang="th-TH" sz="2000">
                <a:cs typeface="Arial" pitchFamily="34" charset="0"/>
              </a:rPr>
              <a:t> </a:t>
            </a:r>
          </a:p>
        </p:txBody>
      </p:sp>
      <p:pic>
        <p:nvPicPr>
          <p:cNvPr id="25603" name="Picture 6" descr="Vaisala WXT510"/>
          <p:cNvPicPr>
            <a:picLocks noChangeAspect="1" noChangeArrowheads="1"/>
          </p:cNvPicPr>
          <p:nvPr/>
        </p:nvPicPr>
        <p:blipFill>
          <a:blip r:embed="rId12" cstate="print"/>
          <a:srcRect/>
          <a:stretch>
            <a:fillRect/>
          </a:stretch>
        </p:blipFill>
        <p:spPr bwMode="auto">
          <a:xfrm>
            <a:off x="6096000" y="762000"/>
            <a:ext cx="1905000" cy="1981200"/>
          </a:xfrm>
          <a:prstGeom prst="rect">
            <a:avLst/>
          </a:prstGeom>
          <a:noFill/>
          <a:ln w="9525">
            <a:noFill/>
            <a:miter lim="800000"/>
            <a:headEnd/>
            <a:tailEnd/>
          </a:ln>
        </p:spPr>
      </p:pic>
      <p:sp>
        <p:nvSpPr>
          <p:cNvPr id="25604" name="Text Box 7"/>
          <p:cNvSpPr txBox="1">
            <a:spLocks noChangeArrowheads="1"/>
          </p:cNvSpPr>
          <p:nvPr/>
        </p:nvSpPr>
        <p:spPr bwMode="auto">
          <a:xfrm>
            <a:off x="6248400" y="2819400"/>
            <a:ext cx="1981200" cy="519113"/>
          </a:xfrm>
          <a:prstGeom prst="rect">
            <a:avLst/>
          </a:prstGeom>
          <a:noFill/>
          <a:ln w="9525">
            <a:noFill/>
            <a:miter lim="800000"/>
            <a:headEnd/>
            <a:tailEnd/>
          </a:ln>
        </p:spPr>
        <p:txBody>
          <a:bodyPr>
            <a:spAutoFit/>
          </a:bodyPr>
          <a:lstStyle/>
          <a:p>
            <a:pPr>
              <a:spcBef>
                <a:spcPct val="50000"/>
              </a:spcBef>
            </a:pPr>
            <a:r>
              <a:rPr lang="en-US"/>
              <a:t>Raincap</a:t>
            </a:r>
            <a:endParaRPr lang="th-TH"/>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Topic</a:t>
            </a:r>
            <a:endParaRPr lang="th-TH" smtClean="0"/>
          </a:p>
        </p:txBody>
      </p:sp>
      <p:sp>
        <p:nvSpPr>
          <p:cNvPr id="11267" name="Rectangle 3"/>
          <p:cNvSpPr>
            <a:spLocks noGrp="1" noChangeArrowheads="1"/>
          </p:cNvSpPr>
          <p:nvPr>
            <p:ph type="body" idx="1"/>
          </p:nvPr>
        </p:nvSpPr>
        <p:spPr/>
        <p:txBody>
          <a:bodyPr/>
          <a:lstStyle/>
          <a:p>
            <a:pPr eaLnBrk="1" hangingPunct="1"/>
            <a:r>
              <a:rPr lang="en-US" smtClean="0"/>
              <a:t>Traditional and Engineering ceramics</a:t>
            </a:r>
          </a:p>
          <a:p>
            <a:pPr eaLnBrk="1" hangingPunct="1"/>
            <a:r>
              <a:rPr lang="en-US" smtClean="0"/>
              <a:t>Simple ceramic crystal structures</a:t>
            </a:r>
          </a:p>
          <a:p>
            <a:pPr eaLnBrk="1" hangingPunct="1"/>
            <a:r>
              <a:rPr lang="en-US" smtClean="0"/>
              <a:t>Processing of ceramics</a:t>
            </a:r>
          </a:p>
          <a:p>
            <a:pPr eaLnBrk="1" hangingPunct="1"/>
            <a:r>
              <a:rPr lang="en-US" smtClean="0"/>
              <a:t>Properties of ceramics</a:t>
            </a:r>
          </a:p>
          <a:p>
            <a:pPr eaLnBrk="1" hangingPunct="1"/>
            <a:r>
              <a:rPr lang="en-US" smtClean="0"/>
              <a:t>Glasses</a:t>
            </a:r>
          </a:p>
          <a:p>
            <a:pPr eaLnBrk="1" hangingPunct="1"/>
            <a:endParaRPr lang="th-TH"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zirconia"/>
          <p:cNvPicPr>
            <a:picLocks noChangeAspect="1" noChangeArrowheads="1"/>
          </p:cNvPicPr>
          <p:nvPr/>
        </p:nvPicPr>
        <p:blipFill>
          <a:blip r:embed="rId2" cstate="print"/>
          <a:srcRect/>
          <a:stretch>
            <a:fillRect/>
          </a:stretch>
        </p:blipFill>
        <p:spPr bwMode="auto">
          <a:xfrm>
            <a:off x="485775" y="392113"/>
            <a:ext cx="3625850" cy="3773487"/>
          </a:xfrm>
          <a:prstGeom prst="rect">
            <a:avLst/>
          </a:prstGeom>
          <a:noFill/>
          <a:ln w="9525">
            <a:noFill/>
            <a:miter lim="800000"/>
            <a:headEnd/>
            <a:tailEnd/>
          </a:ln>
        </p:spPr>
      </p:pic>
      <p:sp>
        <p:nvSpPr>
          <p:cNvPr id="26627" name="Text Box 3"/>
          <p:cNvSpPr txBox="1">
            <a:spLocks noChangeArrowheads="1"/>
          </p:cNvSpPr>
          <p:nvPr/>
        </p:nvSpPr>
        <p:spPr bwMode="auto">
          <a:xfrm>
            <a:off x="4365625" y="595313"/>
            <a:ext cx="4489450" cy="3013075"/>
          </a:xfrm>
          <a:prstGeom prst="rect">
            <a:avLst/>
          </a:prstGeom>
          <a:noFill/>
          <a:ln w="9525">
            <a:noFill/>
            <a:miter lim="800000"/>
            <a:headEnd/>
            <a:tailEnd/>
          </a:ln>
        </p:spPr>
        <p:txBody>
          <a:bodyPr>
            <a:spAutoFit/>
          </a:bodyPr>
          <a:lstStyle/>
          <a:p>
            <a:r>
              <a:rPr lang="en-US" sz="2400">
                <a:cs typeface="Courier New" pitchFamily="49" charset="0"/>
              </a:rPr>
              <a:t>Zirconia (ZrO</a:t>
            </a:r>
            <a:r>
              <a:rPr lang="en-US" sz="2400" baseline="-25000">
                <a:cs typeface="Courier New" pitchFamily="49" charset="0"/>
              </a:rPr>
              <a:t>2</a:t>
            </a:r>
            <a:r>
              <a:rPr lang="en-US" sz="2400">
                <a:cs typeface="Courier New" pitchFamily="49" charset="0"/>
              </a:rPr>
              <a:t>) </a:t>
            </a:r>
          </a:p>
          <a:p>
            <a:r>
              <a:rPr lang="en-US" sz="2400">
                <a:cs typeface="Courier New" pitchFamily="49" charset="0"/>
              </a:rPr>
              <a:t>Properties:</a:t>
            </a:r>
          </a:p>
          <a:p>
            <a:r>
              <a:rPr lang="en-US" sz="2400">
                <a:cs typeface="Courier New" pitchFamily="49" charset="0"/>
              </a:rPr>
              <a:t>   the highest strength and toughness at room temperature</a:t>
            </a:r>
          </a:p>
          <a:p>
            <a:r>
              <a:rPr lang="en-US" sz="2400">
                <a:cs typeface="Courier New" pitchFamily="49" charset="0"/>
              </a:rPr>
              <a:t>   excellent surface smoothness</a:t>
            </a:r>
          </a:p>
          <a:p>
            <a:r>
              <a:rPr lang="en-US" sz="2400">
                <a:cs typeface="Courier New" pitchFamily="49" charset="0"/>
              </a:rPr>
              <a:t>Applications:</a:t>
            </a:r>
          </a:p>
          <a:p>
            <a:r>
              <a:rPr lang="en-US" sz="2400">
                <a:cs typeface="Courier New" pitchFamily="49" charset="0"/>
              </a:rPr>
              <a:t>   household appliances and pump parts</a:t>
            </a:r>
            <a:endParaRPr lang="th-TH" sz="2400">
              <a:cs typeface="Courier New" pitchFamily="49" charset="0"/>
            </a:endParaRPr>
          </a:p>
        </p:txBody>
      </p:sp>
      <p:pic>
        <p:nvPicPr>
          <p:cNvPr id="26628" name="Picture 4" descr="houseApply"/>
          <p:cNvPicPr>
            <a:picLocks noGrp="1" noChangeAspect="1" noChangeArrowheads="1"/>
          </p:cNvPicPr>
          <p:nvPr>
            <p:ph sz="quarter" idx="2"/>
          </p:nvPr>
        </p:nvPicPr>
        <p:blipFill>
          <a:blip r:embed="rId3" cstate="print"/>
          <a:srcRect/>
          <a:stretch>
            <a:fillRect/>
          </a:stretch>
        </p:blipFill>
        <p:spPr>
          <a:xfrm>
            <a:off x="4741863" y="3932238"/>
            <a:ext cx="4240212" cy="2590800"/>
          </a:xfrm>
          <a:noFill/>
        </p:spPr>
      </p:pic>
      <p:sp>
        <p:nvSpPr>
          <p:cNvPr id="26629" name="Text Box 5"/>
          <p:cNvSpPr txBox="1">
            <a:spLocks noChangeArrowheads="1"/>
          </p:cNvSpPr>
          <p:nvPr/>
        </p:nvSpPr>
        <p:spPr bwMode="auto">
          <a:xfrm>
            <a:off x="1071563" y="5994400"/>
            <a:ext cx="3273425" cy="457200"/>
          </a:xfrm>
          <a:prstGeom prst="rect">
            <a:avLst/>
          </a:prstGeom>
          <a:noFill/>
          <a:ln w="9525">
            <a:noFill/>
            <a:miter lim="800000"/>
            <a:headEnd/>
            <a:tailEnd/>
          </a:ln>
        </p:spPr>
        <p:txBody>
          <a:bodyPr wrap="none">
            <a:spAutoFit/>
          </a:bodyPr>
          <a:lstStyle/>
          <a:p>
            <a:r>
              <a:rPr lang="en-US" sz="2400">
                <a:cs typeface="Courier New" pitchFamily="49" charset="0"/>
              </a:rPr>
              <a:t>Household appliances </a:t>
            </a:r>
            <a:endParaRPr lang="th-TH" sz="2400">
              <a:cs typeface="Courier New" pitchFamily="49"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sz="quarter"/>
          </p:nvPr>
        </p:nvSpPr>
        <p:spPr>
          <a:xfrm>
            <a:off x="469900" y="177800"/>
            <a:ext cx="8229600" cy="682625"/>
          </a:xfrm>
        </p:spPr>
        <p:txBody>
          <a:bodyPr/>
          <a:lstStyle/>
          <a:p>
            <a:pPr eaLnBrk="1" hangingPunct="1"/>
            <a:r>
              <a:rPr lang="en-US" sz="4200" smtClean="0">
                <a:latin typeface="Angsana New" pitchFamily="18" charset="-34"/>
              </a:rPr>
              <a:t>Al</a:t>
            </a:r>
            <a:r>
              <a:rPr lang="en-US" sz="4200" baseline="-25000" smtClean="0">
                <a:latin typeface="Angsana New" pitchFamily="18" charset="-34"/>
              </a:rPr>
              <a:t>2</a:t>
            </a:r>
            <a:r>
              <a:rPr lang="en-US" sz="4200" smtClean="0">
                <a:latin typeface="Angsana New" pitchFamily="18" charset="-34"/>
              </a:rPr>
              <a:t>O</a:t>
            </a:r>
            <a:r>
              <a:rPr lang="en-US" sz="4200" baseline="-25000" smtClean="0">
                <a:latin typeface="Angsana New" pitchFamily="18" charset="-34"/>
              </a:rPr>
              <a:t>3</a:t>
            </a:r>
            <a:endParaRPr lang="th-TH" sz="4200" smtClean="0">
              <a:latin typeface="Angsana New" pitchFamily="18" charset="-34"/>
            </a:endParaRPr>
          </a:p>
        </p:txBody>
      </p:sp>
      <p:pic>
        <p:nvPicPr>
          <p:cNvPr id="27651" name="Picture 4" descr="heater"/>
          <p:cNvPicPr>
            <a:picLocks noGrp="1" noChangeAspect="1" noChangeArrowheads="1"/>
          </p:cNvPicPr>
          <p:nvPr>
            <p:ph sz="quarter" idx="2"/>
          </p:nvPr>
        </p:nvPicPr>
        <p:blipFill>
          <a:blip r:embed="rId2" cstate="print"/>
          <a:srcRect/>
          <a:stretch>
            <a:fillRect/>
          </a:stretch>
        </p:blipFill>
        <p:spPr>
          <a:xfrm>
            <a:off x="368300" y="1177925"/>
            <a:ext cx="2967038" cy="2532063"/>
          </a:xfrm>
          <a:noFill/>
        </p:spPr>
      </p:pic>
      <p:pic>
        <p:nvPicPr>
          <p:cNvPr id="27652" name="Picture 5" descr="Alumina"/>
          <p:cNvPicPr>
            <a:picLocks noGrp="1" noChangeAspect="1" noChangeArrowheads="1"/>
          </p:cNvPicPr>
          <p:nvPr>
            <p:ph sz="quarter" idx="4"/>
          </p:nvPr>
        </p:nvPicPr>
        <p:blipFill>
          <a:blip r:embed="rId3" cstate="print"/>
          <a:srcRect/>
          <a:stretch>
            <a:fillRect/>
          </a:stretch>
        </p:blipFill>
        <p:spPr>
          <a:xfrm>
            <a:off x="6057900" y="3743325"/>
            <a:ext cx="2882900" cy="2798763"/>
          </a:xfrm>
          <a:noFill/>
        </p:spPr>
      </p:pic>
      <p:sp>
        <p:nvSpPr>
          <p:cNvPr id="27653" name="Text Box 6"/>
          <p:cNvSpPr txBox="1">
            <a:spLocks noChangeArrowheads="1"/>
          </p:cNvSpPr>
          <p:nvPr/>
        </p:nvSpPr>
        <p:spPr bwMode="auto">
          <a:xfrm>
            <a:off x="504825" y="887413"/>
            <a:ext cx="984250" cy="366712"/>
          </a:xfrm>
          <a:prstGeom prst="rect">
            <a:avLst/>
          </a:prstGeom>
          <a:noFill/>
          <a:ln w="9525">
            <a:noFill/>
            <a:miter lim="800000"/>
            <a:headEnd/>
            <a:tailEnd/>
          </a:ln>
        </p:spPr>
        <p:txBody>
          <a:bodyPr wrap="none">
            <a:spAutoFit/>
          </a:bodyPr>
          <a:lstStyle/>
          <a:p>
            <a:r>
              <a:rPr lang="en-US" sz="1800">
                <a:cs typeface="Courier New" pitchFamily="49" charset="0"/>
              </a:rPr>
              <a:t>Heaters</a:t>
            </a:r>
            <a:endParaRPr lang="th-TH" sz="1800">
              <a:cs typeface="Courier New" pitchFamily="49" charset="0"/>
            </a:endParaRPr>
          </a:p>
        </p:txBody>
      </p:sp>
      <p:pic>
        <p:nvPicPr>
          <p:cNvPr id="27654" name="Picture 7" descr="vacCircuitBreak"/>
          <p:cNvPicPr>
            <a:picLocks noChangeAspect="1" noChangeArrowheads="1"/>
          </p:cNvPicPr>
          <p:nvPr/>
        </p:nvPicPr>
        <p:blipFill>
          <a:blip r:embed="rId4" cstate="print"/>
          <a:srcRect/>
          <a:stretch>
            <a:fillRect/>
          </a:stretch>
        </p:blipFill>
        <p:spPr bwMode="auto">
          <a:xfrm>
            <a:off x="3527425" y="1220788"/>
            <a:ext cx="2670175" cy="2498725"/>
          </a:xfrm>
          <a:prstGeom prst="rect">
            <a:avLst/>
          </a:prstGeom>
          <a:noFill/>
          <a:ln w="9525">
            <a:noFill/>
            <a:miter lim="800000"/>
            <a:headEnd/>
            <a:tailEnd/>
          </a:ln>
        </p:spPr>
      </p:pic>
      <p:sp>
        <p:nvSpPr>
          <p:cNvPr id="27655" name="Text Box 8"/>
          <p:cNvSpPr txBox="1">
            <a:spLocks noChangeArrowheads="1"/>
          </p:cNvSpPr>
          <p:nvPr/>
        </p:nvSpPr>
        <p:spPr bwMode="auto">
          <a:xfrm>
            <a:off x="3590925" y="900113"/>
            <a:ext cx="2520950" cy="366712"/>
          </a:xfrm>
          <a:prstGeom prst="rect">
            <a:avLst/>
          </a:prstGeom>
          <a:noFill/>
          <a:ln w="9525">
            <a:noFill/>
            <a:miter lim="800000"/>
            <a:headEnd/>
            <a:tailEnd/>
          </a:ln>
        </p:spPr>
        <p:txBody>
          <a:bodyPr wrap="none">
            <a:spAutoFit/>
          </a:bodyPr>
          <a:lstStyle/>
          <a:p>
            <a:r>
              <a:rPr lang="en-US" sz="1800">
                <a:cs typeface="Courier New" pitchFamily="49" charset="0"/>
              </a:rPr>
              <a:t>Vacuum circuit breaker</a:t>
            </a:r>
            <a:endParaRPr lang="th-TH" sz="1800">
              <a:cs typeface="Courier New" pitchFamily="49" charset="0"/>
            </a:endParaRPr>
          </a:p>
        </p:txBody>
      </p:sp>
      <p:pic>
        <p:nvPicPr>
          <p:cNvPr id="27656" name="Picture 10" descr="pump"/>
          <p:cNvPicPr>
            <a:picLocks noGrp="1" noChangeAspect="1" noChangeArrowheads="1"/>
          </p:cNvPicPr>
          <p:nvPr>
            <p:ph sz="quarter" idx="3"/>
          </p:nvPr>
        </p:nvPicPr>
        <p:blipFill>
          <a:blip r:embed="rId5" cstate="print"/>
          <a:srcRect/>
          <a:stretch>
            <a:fillRect/>
          </a:stretch>
        </p:blipFill>
        <p:spPr>
          <a:xfrm>
            <a:off x="6297613" y="1223963"/>
            <a:ext cx="2624137" cy="2506662"/>
          </a:xfrm>
          <a:noFill/>
        </p:spPr>
      </p:pic>
      <p:sp>
        <p:nvSpPr>
          <p:cNvPr id="27657" name="Text Box 11"/>
          <p:cNvSpPr txBox="1">
            <a:spLocks noChangeArrowheads="1"/>
          </p:cNvSpPr>
          <p:nvPr/>
        </p:nvSpPr>
        <p:spPr bwMode="auto">
          <a:xfrm>
            <a:off x="6191250" y="900113"/>
            <a:ext cx="2787650" cy="366712"/>
          </a:xfrm>
          <a:prstGeom prst="rect">
            <a:avLst/>
          </a:prstGeom>
          <a:noFill/>
          <a:ln w="9525">
            <a:noFill/>
            <a:miter lim="800000"/>
            <a:headEnd/>
            <a:tailEnd/>
          </a:ln>
        </p:spPr>
        <p:txBody>
          <a:bodyPr wrap="none">
            <a:spAutoFit/>
          </a:bodyPr>
          <a:lstStyle/>
          <a:p>
            <a:r>
              <a:rPr lang="en-US" sz="1800">
                <a:cs typeface="Courier New" pitchFamily="49" charset="0"/>
              </a:rPr>
              <a:t>Ceramic centrifugal pump</a:t>
            </a:r>
            <a:endParaRPr lang="th-TH" sz="1800">
              <a:cs typeface="Courier New" pitchFamily="49" charset="0"/>
            </a:endParaRPr>
          </a:p>
        </p:txBody>
      </p:sp>
      <p:pic>
        <p:nvPicPr>
          <p:cNvPr id="27658" name="Picture 4" descr="ALball"/>
          <p:cNvPicPr>
            <a:picLocks noChangeAspect="1" noChangeArrowheads="1"/>
          </p:cNvPicPr>
          <p:nvPr/>
        </p:nvPicPr>
        <p:blipFill>
          <a:blip r:embed="rId6" cstate="print">
            <a:lum bright="30000"/>
          </a:blip>
          <a:srcRect/>
          <a:stretch>
            <a:fillRect/>
          </a:stretch>
        </p:blipFill>
        <p:spPr bwMode="auto">
          <a:xfrm>
            <a:off x="457200" y="3886200"/>
            <a:ext cx="2327275" cy="1143000"/>
          </a:xfrm>
          <a:prstGeom prst="rect">
            <a:avLst/>
          </a:prstGeom>
          <a:noFill/>
          <a:ln w="9525">
            <a:noFill/>
            <a:miter lim="800000"/>
            <a:headEnd/>
            <a:tailEnd/>
          </a:ln>
        </p:spPr>
      </p:pic>
      <p:sp>
        <p:nvSpPr>
          <p:cNvPr id="27659" name="Text Box 9"/>
          <p:cNvSpPr txBox="1">
            <a:spLocks noChangeArrowheads="1"/>
          </p:cNvSpPr>
          <p:nvPr/>
        </p:nvSpPr>
        <p:spPr bwMode="auto">
          <a:xfrm>
            <a:off x="685800" y="5181600"/>
            <a:ext cx="5105400" cy="1323975"/>
          </a:xfrm>
          <a:prstGeom prst="rect">
            <a:avLst/>
          </a:prstGeom>
          <a:noFill/>
          <a:ln w="9525">
            <a:noFill/>
            <a:miter lim="800000"/>
            <a:headEnd/>
            <a:tailEnd/>
          </a:ln>
        </p:spPr>
        <p:txBody>
          <a:bodyPr>
            <a:spAutoFit/>
          </a:bodyPr>
          <a:lstStyle/>
          <a:p>
            <a:r>
              <a:rPr lang="en-US" sz="2000">
                <a:cs typeface="Courier New" pitchFamily="49" charset="0"/>
              </a:rPr>
              <a:t>Liners of sliding surfaces for carrying and storing powder, Valves for chemical analysis, Rollers, nozzles, seal valves, </a:t>
            </a:r>
          </a:p>
          <a:p>
            <a:r>
              <a:rPr lang="en-US" sz="2000">
                <a:cs typeface="Courier New" pitchFamily="49" charset="0"/>
              </a:rPr>
              <a:t>and grinding machine parts</a:t>
            </a:r>
            <a:endParaRPr lang="th-TH" sz="2000">
              <a:cs typeface="Courier New" pitchFamily="49"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Bioceramics</a:t>
            </a:r>
            <a:endParaRPr lang="th-TH" smtClean="0"/>
          </a:p>
        </p:txBody>
      </p:sp>
      <p:pic>
        <p:nvPicPr>
          <p:cNvPr id="28675" name="Picture 3" descr="biocermic"/>
          <p:cNvPicPr>
            <a:picLocks noGrp="1" noChangeAspect="1" noChangeArrowheads="1"/>
          </p:cNvPicPr>
          <p:nvPr>
            <p:ph sz="half" idx="1"/>
          </p:nvPr>
        </p:nvPicPr>
        <p:blipFill>
          <a:blip r:embed="rId2" cstate="print"/>
          <a:srcRect/>
          <a:stretch>
            <a:fillRect/>
          </a:stretch>
        </p:blipFill>
        <p:spPr>
          <a:xfrm>
            <a:off x="165100" y="1031875"/>
            <a:ext cx="4665663" cy="3321050"/>
          </a:xfrm>
          <a:noFill/>
        </p:spPr>
      </p:pic>
      <p:pic>
        <p:nvPicPr>
          <p:cNvPr id="28676" name="Picture 4"/>
          <p:cNvPicPr>
            <a:picLocks noGrp="1" noChangeAspect="1" noChangeArrowheads="1"/>
          </p:cNvPicPr>
          <p:nvPr>
            <p:ph sz="half" idx="2"/>
          </p:nvPr>
        </p:nvPicPr>
        <p:blipFill>
          <a:blip r:embed="rId3" cstate="print"/>
          <a:srcRect/>
          <a:stretch>
            <a:fillRect/>
          </a:stretch>
        </p:blipFill>
        <p:spPr>
          <a:xfrm>
            <a:off x="4695825" y="3433763"/>
            <a:ext cx="4295775" cy="3216275"/>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sz="half" idx="1"/>
          </p:nvPr>
        </p:nvSpPr>
        <p:spPr>
          <a:xfrm>
            <a:off x="495300" y="368300"/>
            <a:ext cx="7785100" cy="4530725"/>
          </a:xfrm>
        </p:spPr>
        <p:txBody>
          <a:bodyPr/>
          <a:lstStyle/>
          <a:p>
            <a:pPr eaLnBrk="1" hangingPunct="1"/>
            <a:r>
              <a:rPr lang="en-US" sz="3000" smtClean="0"/>
              <a:t>Non-oxide ceramics:  SiC, Si</a:t>
            </a:r>
            <a:r>
              <a:rPr lang="en-US" sz="3000" baseline="-25000" smtClean="0"/>
              <a:t>3</a:t>
            </a:r>
            <a:r>
              <a:rPr lang="en-US" sz="3000" smtClean="0"/>
              <a:t>N</a:t>
            </a:r>
            <a:r>
              <a:rPr lang="en-US" sz="3000" baseline="-25000" smtClean="0"/>
              <a:t>4</a:t>
            </a:r>
            <a:r>
              <a:rPr lang="en-US" sz="3000" smtClean="0"/>
              <a:t>, BN, TiN</a:t>
            </a:r>
          </a:p>
          <a:p>
            <a:pPr marL="669925" lvl="1" indent="-325438" eaLnBrk="1" hangingPunct="1"/>
            <a:r>
              <a:rPr lang="en-US" sz="2900" smtClean="0"/>
              <a:t>Heat-resistance and high temperature structural material </a:t>
            </a:r>
          </a:p>
          <a:p>
            <a:pPr marL="669925" lvl="1" indent="-325438" eaLnBrk="1" hangingPunct="1"/>
            <a:r>
              <a:rPr lang="en-US" sz="2900" smtClean="0"/>
              <a:t>Corrosion and wear resistance</a:t>
            </a:r>
          </a:p>
        </p:txBody>
      </p:sp>
      <p:pic>
        <p:nvPicPr>
          <p:cNvPr id="29699" name="Picture 3"/>
          <p:cNvPicPr>
            <a:picLocks noChangeAspect="1" noChangeArrowheads="1"/>
          </p:cNvPicPr>
          <p:nvPr/>
        </p:nvPicPr>
        <p:blipFill>
          <a:blip r:embed="rId2" cstate="print"/>
          <a:srcRect/>
          <a:stretch>
            <a:fillRect/>
          </a:stretch>
        </p:blipFill>
        <p:spPr bwMode="auto">
          <a:xfrm>
            <a:off x="768350" y="2855913"/>
            <a:ext cx="2181225" cy="2714625"/>
          </a:xfrm>
          <a:prstGeom prst="rect">
            <a:avLst/>
          </a:prstGeom>
          <a:noFill/>
          <a:ln w="9525">
            <a:noFill/>
            <a:miter lim="800000"/>
            <a:headEnd/>
            <a:tailEnd/>
          </a:ln>
        </p:spPr>
      </p:pic>
      <p:sp>
        <p:nvSpPr>
          <p:cNvPr id="29700" name="Text Box 4"/>
          <p:cNvSpPr txBox="1">
            <a:spLocks noChangeArrowheads="1"/>
          </p:cNvSpPr>
          <p:nvPr/>
        </p:nvSpPr>
        <p:spPr bwMode="auto">
          <a:xfrm>
            <a:off x="1076325" y="5688013"/>
            <a:ext cx="1314450" cy="366712"/>
          </a:xfrm>
          <a:prstGeom prst="rect">
            <a:avLst/>
          </a:prstGeom>
          <a:noFill/>
          <a:ln w="9525">
            <a:noFill/>
            <a:miter lim="800000"/>
            <a:headEnd/>
            <a:tailEnd/>
          </a:ln>
        </p:spPr>
        <p:txBody>
          <a:bodyPr wrap="none">
            <a:spAutoFit/>
          </a:bodyPr>
          <a:lstStyle/>
          <a:p>
            <a:r>
              <a:rPr lang="en-US" sz="1800">
                <a:cs typeface="Courier New" pitchFamily="49" charset="0"/>
              </a:rPr>
              <a:t>Drilling tool</a:t>
            </a:r>
            <a:endParaRPr lang="th-TH" sz="1800">
              <a:cs typeface="Courier New" pitchFamily="49" charset="0"/>
            </a:endParaRPr>
          </a:p>
        </p:txBody>
      </p:sp>
      <p:pic>
        <p:nvPicPr>
          <p:cNvPr id="29701" name="Picture 5" descr="cuttingTool"/>
          <p:cNvPicPr>
            <a:picLocks noChangeAspect="1" noChangeArrowheads="1"/>
          </p:cNvPicPr>
          <p:nvPr/>
        </p:nvPicPr>
        <p:blipFill>
          <a:blip r:embed="rId3" cstate="print"/>
          <a:srcRect/>
          <a:stretch>
            <a:fillRect/>
          </a:stretch>
        </p:blipFill>
        <p:spPr bwMode="auto">
          <a:xfrm>
            <a:off x="4368800" y="2836863"/>
            <a:ext cx="4211638" cy="2822575"/>
          </a:xfrm>
          <a:prstGeom prst="rect">
            <a:avLst/>
          </a:prstGeom>
          <a:noFill/>
          <a:ln w="9525">
            <a:noFill/>
            <a:miter lim="800000"/>
            <a:headEnd/>
            <a:tailEnd/>
          </a:ln>
        </p:spPr>
      </p:pic>
      <p:sp>
        <p:nvSpPr>
          <p:cNvPr id="29702" name="Text Box 6"/>
          <p:cNvSpPr txBox="1">
            <a:spLocks noChangeArrowheads="1"/>
          </p:cNvSpPr>
          <p:nvPr/>
        </p:nvSpPr>
        <p:spPr bwMode="auto">
          <a:xfrm>
            <a:off x="5775325" y="5649913"/>
            <a:ext cx="1339850" cy="366712"/>
          </a:xfrm>
          <a:prstGeom prst="rect">
            <a:avLst/>
          </a:prstGeom>
          <a:noFill/>
          <a:ln w="9525">
            <a:noFill/>
            <a:miter lim="800000"/>
            <a:headEnd/>
            <a:tailEnd/>
          </a:ln>
        </p:spPr>
        <p:txBody>
          <a:bodyPr wrap="none">
            <a:spAutoFit/>
          </a:bodyPr>
          <a:lstStyle/>
          <a:p>
            <a:r>
              <a:rPr lang="en-US" sz="1800">
                <a:cs typeface="Courier New" pitchFamily="49" charset="0"/>
              </a:rPr>
              <a:t>Cutting tool</a:t>
            </a:r>
            <a:endParaRPr lang="th-TH" sz="1800">
              <a:cs typeface="Courier New" pitchFamily="49"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47700" y="331788"/>
            <a:ext cx="7770813" cy="668337"/>
          </a:xfrm>
        </p:spPr>
        <p:txBody>
          <a:bodyPr/>
          <a:lstStyle/>
          <a:p>
            <a:pPr eaLnBrk="1" hangingPunct="1"/>
            <a:r>
              <a:rPr lang="en-US" sz="4000" smtClean="0">
                <a:cs typeface="Arial" pitchFamily="34" charset="0"/>
              </a:rPr>
              <a:t>Blade material and major uses</a:t>
            </a:r>
          </a:p>
        </p:txBody>
      </p:sp>
      <p:graphicFrame>
        <p:nvGraphicFramePr>
          <p:cNvPr id="415747" name="Group 3"/>
          <p:cNvGraphicFramePr>
            <a:graphicFrameLocks noGrp="1"/>
          </p:cNvGraphicFramePr>
          <p:nvPr>
            <p:ph type="tbl" idx="1"/>
          </p:nvPr>
        </p:nvGraphicFramePr>
        <p:xfrm>
          <a:off x="657225" y="1189038"/>
          <a:ext cx="7772400" cy="5029200"/>
        </p:xfrm>
        <a:graphic>
          <a:graphicData uri="http://schemas.openxmlformats.org/drawingml/2006/table">
            <a:tbl>
              <a:tblPr/>
              <a:tblGrid>
                <a:gridCol w="4219575"/>
                <a:gridCol w="3552825"/>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Carbon steel, steel alloy</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Slow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High-speed steel</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General cutting, difficult-to-cut material</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Coated super-hard alloys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General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Ceramics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High-speed cutting finishing cuts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Sintered Diamond</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Non-ferrous alloy, non-metal material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Sintered cubic boron nitride (CBN)</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Super-hard alloy, quenched steel, finish cut</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SiC"/>
          <p:cNvPicPr>
            <a:picLocks noGrp="1" noChangeAspect="1" noChangeArrowheads="1"/>
          </p:cNvPicPr>
          <p:nvPr>
            <p:ph sz="half" idx="1"/>
          </p:nvPr>
        </p:nvPicPr>
        <p:blipFill>
          <a:blip r:embed="rId2" cstate="print"/>
          <a:srcRect/>
          <a:stretch>
            <a:fillRect/>
          </a:stretch>
        </p:blipFill>
        <p:spPr>
          <a:xfrm>
            <a:off x="5670550" y="2965450"/>
            <a:ext cx="3473450" cy="3892550"/>
          </a:xfrm>
          <a:noFill/>
        </p:spPr>
      </p:pic>
      <p:sp>
        <p:nvSpPr>
          <p:cNvPr id="31747" name="Text Box 3"/>
          <p:cNvSpPr txBox="1">
            <a:spLocks noChangeArrowheads="1"/>
          </p:cNvSpPr>
          <p:nvPr/>
        </p:nvSpPr>
        <p:spPr bwMode="auto">
          <a:xfrm>
            <a:off x="190500" y="4078288"/>
            <a:ext cx="5324475" cy="2282825"/>
          </a:xfrm>
          <a:prstGeom prst="rect">
            <a:avLst/>
          </a:prstGeom>
          <a:noFill/>
          <a:ln w="9525">
            <a:noFill/>
            <a:miter lim="800000"/>
            <a:headEnd/>
            <a:tailEnd/>
          </a:ln>
        </p:spPr>
        <p:txBody>
          <a:bodyPr>
            <a:spAutoFit/>
          </a:bodyPr>
          <a:lstStyle/>
          <a:p>
            <a:r>
              <a:rPr lang="en-US" sz="2400">
                <a:cs typeface="Courier New" pitchFamily="49" charset="0"/>
              </a:rPr>
              <a:t>Silicon carbide (SiC)</a:t>
            </a:r>
          </a:p>
          <a:p>
            <a:r>
              <a:rPr lang="en-US" sz="2400">
                <a:cs typeface="Courier New" pitchFamily="49" charset="0"/>
              </a:rPr>
              <a:t>Properties:</a:t>
            </a:r>
          </a:p>
          <a:p>
            <a:r>
              <a:rPr lang="en-US" sz="2400">
                <a:cs typeface="Courier New" pitchFamily="49" charset="0"/>
              </a:rPr>
              <a:t>  high temperature strength</a:t>
            </a:r>
          </a:p>
          <a:p>
            <a:r>
              <a:rPr lang="en-US" sz="2400">
                <a:cs typeface="Courier New" pitchFamily="49" charset="0"/>
              </a:rPr>
              <a:t>  highest corrosion resistance</a:t>
            </a:r>
          </a:p>
          <a:p>
            <a:r>
              <a:rPr lang="en-US" sz="2400">
                <a:cs typeface="Courier New" pitchFamily="49" charset="0"/>
              </a:rPr>
              <a:t>Applications:</a:t>
            </a:r>
          </a:p>
          <a:p>
            <a:r>
              <a:rPr lang="en-US" sz="2400">
                <a:cs typeface="Courier New" pitchFamily="49" charset="0"/>
              </a:rPr>
              <a:t>  mechanical seals and pump parts  </a:t>
            </a:r>
            <a:endParaRPr lang="th-TH" sz="2400">
              <a:cs typeface="Courier New" pitchFamily="49" charset="0"/>
            </a:endParaRPr>
          </a:p>
        </p:txBody>
      </p:sp>
      <p:sp>
        <p:nvSpPr>
          <p:cNvPr id="31748" name="Text Box 4"/>
          <p:cNvSpPr txBox="1">
            <a:spLocks noChangeArrowheads="1"/>
          </p:cNvSpPr>
          <p:nvPr/>
        </p:nvSpPr>
        <p:spPr bwMode="auto">
          <a:xfrm>
            <a:off x="152400" y="609600"/>
            <a:ext cx="4421188" cy="2282825"/>
          </a:xfrm>
          <a:prstGeom prst="rect">
            <a:avLst/>
          </a:prstGeom>
          <a:noFill/>
          <a:ln w="9525">
            <a:noFill/>
            <a:miter lim="800000"/>
            <a:headEnd/>
            <a:tailEnd/>
          </a:ln>
        </p:spPr>
        <p:txBody>
          <a:bodyPr wrap="none">
            <a:spAutoFit/>
          </a:bodyPr>
          <a:lstStyle/>
          <a:p>
            <a:r>
              <a:rPr lang="en-US" sz="2400">
                <a:cs typeface="Courier New" pitchFamily="49" charset="0"/>
              </a:rPr>
              <a:t>Silicon nitride (Si</a:t>
            </a:r>
            <a:r>
              <a:rPr lang="en-US" sz="2400" baseline="-25000">
                <a:cs typeface="Courier New" pitchFamily="49" charset="0"/>
              </a:rPr>
              <a:t>3</a:t>
            </a:r>
            <a:r>
              <a:rPr lang="en-US" sz="2400">
                <a:cs typeface="Courier New" pitchFamily="49" charset="0"/>
              </a:rPr>
              <a:t>N</a:t>
            </a:r>
            <a:r>
              <a:rPr lang="en-US" sz="2400" baseline="-25000">
                <a:cs typeface="Courier New" pitchFamily="49" charset="0"/>
              </a:rPr>
              <a:t>4</a:t>
            </a:r>
            <a:r>
              <a:rPr lang="en-US" sz="2400">
                <a:cs typeface="Courier New" pitchFamily="49" charset="0"/>
              </a:rPr>
              <a:t>)</a:t>
            </a:r>
          </a:p>
          <a:p>
            <a:r>
              <a:rPr lang="en-US" sz="2400">
                <a:cs typeface="Courier New" pitchFamily="49" charset="0"/>
              </a:rPr>
              <a:t>Properties:</a:t>
            </a:r>
          </a:p>
          <a:p>
            <a:r>
              <a:rPr lang="en-US" sz="2400">
                <a:cs typeface="Courier New" pitchFamily="49" charset="0"/>
              </a:rPr>
              <a:t>   </a:t>
            </a:r>
            <a:r>
              <a:rPr lang="en-US" sz="2400"/>
              <a:t>Heat resistance, </a:t>
            </a:r>
          </a:p>
          <a:p>
            <a:r>
              <a:rPr lang="en-US" sz="2400"/>
              <a:t>   High temperature strength</a:t>
            </a:r>
            <a:endParaRPr lang="en-US" sz="2400">
              <a:cs typeface="Courier New" pitchFamily="49" charset="0"/>
            </a:endParaRPr>
          </a:p>
          <a:p>
            <a:r>
              <a:rPr lang="en-US" sz="2400">
                <a:cs typeface="Courier New" pitchFamily="49" charset="0"/>
              </a:rPr>
              <a:t>Applications:</a:t>
            </a:r>
          </a:p>
          <a:p>
            <a:r>
              <a:rPr lang="en-US" sz="2400">
                <a:cs typeface="Courier New" pitchFamily="49" charset="0"/>
              </a:rPr>
              <a:t>   Engine and gas turbine parts </a:t>
            </a:r>
            <a:endParaRPr lang="th-TH" sz="2400"/>
          </a:p>
        </p:txBody>
      </p:sp>
      <p:pic>
        <p:nvPicPr>
          <p:cNvPr id="31749" name="Picture 3" descr="turbine"/>
          <p:cNvPicPr>
            <a:picLocks noGrp="1" noChangeAspect="1" noChangeArrowheads="1"/>
          </p:cNvPicPr>
          <p:nvPr>
            <p:ph sz="half" idx="2"/>
          </p:nvPr>
        </p:nvPicPr>
        <p:blipFill>
          <a:blip r:embed="rId3" cstate="print"/>
          <a:srcRect/>
          <a:stretch>
            <a:fillRect/>
          </a:stretch>
        </p:blipFill>
        <p:spPr>
          <a:xfrm>
            <a:off x="5638800" y="228600"/>
            <a:ext cx="2362200" cy="2590800"/>
          </a:xfr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Hardness of Ceramics</a:t>
            </a:r>
          </a:p>
        </p:txBody>
      </p:sp>
      <p:pic>
        <p:nvPicPr>
          <p:cNvPr id="32771" name="Picture 3" descr="knoop"/>
          <p:cNvPicPr>
            <a:picLocks noChangeAspect="1" noChangeArrowheads="1"/>
          </p:cNvPicPr>
          <p:nvPr/>
        </p:nvPicPr>
        <p:blipFill>
          <a:blip r:embed="rId2" cstate="print"/>
          <a:srcRect/>
          <a:stretch>
            <a:fillRect/>
          </a:stretch>
        </p:blipFill>
        <p:spPr bwMode="auto">
          <a:xfrm>
            <a:off x="1066800" y="1371600"/>
            <a:ext cx="6781800" cy="4144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Relative Hardness</a:t>
            </a:r>
          </a:p>
        </p:txBody>
      </p:sp>
      <p:pic>
        <p:nvPicPr>
          <p:cNvPr id="33795" name="Picture 3" descr="hard2scale"/>
          <p:cNvPicPr>
            <a:picLocks noChangeAspect="1" noChangeArrowheads="1"/>
          </p:cNvPicPr>
          <p:nvPr/>
        </p:nvPicPr>
        <p:blipFill>
          <a:blip r:embed="rId2" cstate="print"/>
          <a:srcRect/>
          <a:stretch>
            <a:fillRect/>
          </a:stretch>
        </p:blipFill>
        <p:spPr bwMode="auto">
          <a:xfrm>
            <a:off x="838200" y="1066800"/>
            <a:ext cx="5891213" cy="5791200"/>
          </a:xfrm>
          <a:prstGeom prst="rect">
            <a:avLst/>
          </a:prstGeom>
          <a:noFill/>
          <a:ln w="9525">
            <a:noFill/>
            <a:miter lim="800000"/>
            <a:headEnd/>
            <a:tailEnd/>
          </a:ln>
        </p:spPr>
      </p:pic>
      <p:sp>
        <p:nvSpPr>
          <p:cNvPr id="33796" name="Text Box 4"/>
          <p:cNvSpPr txBox="1">
            <a:spLocks noChangeArrowheads="1"/>
          </p:cNvSpPr>
          <p:nvPr/>
        </p:nvSpPr>
        <p:spPr bwMode="auto">
          <a:xfrm>
            <a:off x="6477000" y="2133600"/>
            <a:ext cx="1295400" cy="641350"/>
          </a:xfrm>
          <a:prstGeom prst="rect">
            <a:avLst/>
          </a:prstGeom>
          <a:solidFill>
            <a:schemeClr val="bg1"/>
          </a:solidFill>
          <a:ln w="9525">
            <a:noFill/>
            <a:miter lim="800000"/>
            <a:headEnd/>
            <a:tailEnd/>
          </a:ln>
        </p:spPr>
        <p:txBody>
          <a:bodyPr>
            <a:spAutoFit/>
          </a:bodyPr>
          <a:lstStyle/>
          <a:p>
            <a:pPr eaLnBrk="0" hangingPunct="0"/>
            <a:r>
              <a:rPr lang="en-US" sz="1800">
                <a:latin typeface="Times New Roman" pitchFamily="18" charset="0"/>
              </a:rPr>
              <a:t>B4C, SiC</a:t>
            </a:r>
          </a:p>
          <a:p>
            <a:pPr eaLnBrk="0" hangingPunct="0"/>
            <a:r>
              <a:rPr lang="en-US" sz="1800">
                <a:latin typeface="Times New Roman" pitchFamily="18" charset="0"/>
              </a:rPr>
              <a:t>WC, Al</a:t>
            </a:r>
            <a:r>
              <a:rPr lang="en-US" sz="1800" baseline="-25000">
                <a:latin typeface="Times New Roman" pitchFamily="18" charset="0"/>
              </a:rPr>
              <a:t>2</a:t>
            </a:r>
            <a:r>
              <a:rPr lang="en-US" sz="1800">
                <a:latin typeface="Times New Roman" pitchFamily="18" charset="0"/>
              </a:rPr>
              <a:t>O</a:t>
            </a:r>
            <a:r>
              <a:rPr lang="en-US" sz="1800" baseline="-25000">
                <a:latin typeface="Times New Roman" pitchFamily="18" charset="0"/>
              </a:rPr>
              <a:t>3</a:t>
            </a:r>
            <a:endParaRPr lang="en-US" sz="2400">
              <a:latin typeface="Times New Roman" pitchFamily="18" charset="0"/>
            </a:endParaRPr>
          </a:p>
        </p:txBody>
      </p:sp>
      <p:sp>
        <p:nvSpPr>
          <p:cNvPr id="33797" name="Text Box 5"/>
          <p:cNvSpPr txBox="1">
            <a:spLocks noChangeArrowheads="1"/>
          </p:cNvSpPr>
          <p:nvPr/>
        </p:nvSpPr>
        <p:spPr bwMode="auto">
          <a:xfrm>
            <a:off x="6613525" y="3214688"/>
            <a:ext cx="747713" cy="396875"/>
          </a:xfrm>
          <a:prstGeom prst="rect">
            <a:avLst/>
          </a:prstGeom>
          <a:solidFill>
            <a:schemeClr val="bg1"/>
          </a:solidFill>
          <a:ln w="9525">
            <a:noFill/>
            <a:miter lim="800000"/>
            <a:headEnd/>
            <a:tailEnd/>
          </a:ln>
        </p:spPr>
        <p:txBody>
          <a:bodyPr wrap="none">
            <a:spAutoFit/>
          </a:bodyPr>
          <a:lstStyle/>
          <a:p>
            <a:pPr eaLnBrk="0" hangingPunct="0"/>
            <a:r>
              <a:rPr lang="en-US" sz="2000">
                <a:latin typeface="Times New Roman" pitchFamily="18" charset="0"/>
              </a:rPr>
              <a:t>Glass</a:t>
            </a:r>
            <a:endParaRPr lang="en-US" sz="2400">
              <a:latin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28600" y="76200"/>
            <a:ext cx="8839200" cy="762000"/>
          </a:xfrm>
        </p:spPr>
        <p:txBody>
          <a:bodyPr/>
          <a:lstStyle/>
          <a:p>
            <a:pPr eaLnBrk="1" hangingPunct="1"/>
            <a:r>
              <a:rPr lang="en-US" sz="2400" smtClean="0">
                <a:cs typeface="Arial" pitchFamily="34" charset="0"/>
              </a:rPr>
              <a:t>Ceramic Phase Diagrams:  Al</a:t>
            </a:r>
            <a:r>
              <a:rPr lang="en-US" sz="2400" baseline="-25000" smtClean="0">
                <a:cs typeface="Arial" pitchFamily="34" charset="0"/>
              </a:rPr>
              <a:t>2</a:t>
            </a:r>
            <a:r>
              <a:rPr lang="en-US" sz="2400" smtClean="0">
                <a:cs typeface="Arial" pitchFamily="34" charset="0"/>
              </a:rPr>
              <a:t>O</a:t>
            </a:r>
            <a:r>
              <a:rPr lang="en-US" sz="2400" baseline="-25000" smtClean="0">
                <a:cs typeface="Arial" pitchFamily="34" charset="0"/>
              </a:rPr>
              <a:t>3</a:t>
            </a:r>
            <a:r>
              <a:rPr lang="en-US" sz="2400" smtClean="0">
                <a:cs typeface="Arial" pitchFamily="34" charset="0"/>
              </a:rPr>
              <a:t>-Cr</a:t>
            </a:r>
            <a:r>
              <a:rPr lang="en-US" sz="2400" baseline="-25000" smtClean="0">
                <a:cs typeface="Arial" pitchFamily="34" charset="0"/>
              </a:rPr>
              <a:t>2</a:t>
            </a:r>
            <a:r>
              <a:rPr lang="en-US" sz="2400" smtClean="0">
                <a:cs typeface="Arial" pitchFamily="34" charset="0"/>
              </a:rPr>
              <a:t>O</a:t>
            </a:r>
            <a:r>
              <a:rPr lang="en-US" sz="2400" baseline="-25000" smtClean="0">
                <a:cs typeface="Arial" pitchFamily="34" charset="0"/>
              </a:rPr>
              <a:t>3</a:t>
            </a:r>
            <a:r>
              <a:rPr lang="en-US" sz="2400" smtClean="0">
                <a:cs typeface="Arial" pitchFamily="34" charset="0"/>
              </a:rPr>
              <a:t> System</a:t>
            </a:r>
          </a:p>
        </p:txBody>
      </p:sp>
      <p:pic>
        <p:nvPicPr>
          <p:cNvPr id="34819" name="Picture 3"/>
          <p:cNvPicPr>
            <a:picLocks noChangeAspect="1" noChangeArrowheads="1"/>
          </p:cNvPicPr>
          <p:nvPr/>
        </p:nvPicPr>
        <p:blipFill>
          <a:blip r:embed="rId3" cstate="print"/>
          <a:srcRect/>
          <a:stretch>
            <a:fillRect/>
          </a:stretch>
        </p:blipFill>
        <p:spPr bwMode="auto">
          <a:xfrm>
            <a:off x="1206500" y="863600"/>
            <a:ext cx="6910388" cy="552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1981200" y="1219200"/>
            <a:ext cx="4949825" cy="5181600"/>
          </a:xfrm>
          <a:prstGeom prst="rect">
            <a:avLst/>
          </a:prstGeom>
          <a:noFill/>
          <a:ln w="9525">
            <a:noFill/>
            <a:miter lim="800000"/>
            <a:headEnd/>
            <a:tailEnd/>
          </a:ln>
        </p:spPr>
      </p:pic>
      <p:sp>
        <p:nvSpPr>
          <p:cNvPr id="35843" name="Text Box 3"/>
          <p:cNvSpPr txBox="1">
            <a:spLocks noChangeArrowheads="1"/>
          </p:cNvSpPr>
          <p:nvPr/>
        </p:nvSpPr>
        <p:spPr bwMode="auto">
          <a:xfrm>
            <a:off x="417513" y="347663"/>
            <a:ext cx="8547100" cy="519112"/>
          </a:xfrm>
          <a:prstGeom prst="rect">
            <a:avLst/>
          </a:prstGeom>
          <a:noFill/>
          <a:ln w="9525">
            <a:noFill/>
            <a:miter lim="800000"/>
            <a:headEnd/>
            <a:tailEnd/>
          </a:ln>
        </p:spPr>
        <p:txBody>
          <a:bodyPr>
            <a:spAutoFit/>
          </a:bodyPr>
          <a:lstStyle/>
          <a:p>
            <a:pPr eaLnBrk="0" hangingPunct="0"/>
            <a:r>
              <a:rPr lang="en-US">
                <a:cs typeface="Arial" pitchFamily="34" charset="0"/>
              </a:rPr>
              <a:t>Stress-strain behavior for aluminum oxide and glass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Busto%20in%20cotto"/>
          <p:cNvPicPr>
            <a:picLocks noGrp="1" noChangeAspect="1" noChangeArrowheads="1"/>
          </p:cNvPicPr>
          <p:nvPr>
            <p:ph sz="quarter" idx="1"/>
          </p:nvPr>
        </p:nvPicPr>
        <p:blipFill>
          <a:blip r:embed="rId2" cstate="print"/>
          <a:srcRect/>
          <a:stretch>
            <a:fillRect/>
          </a:stretch>
        </p:blipFill>
        <p:spPr>
          <a:xfrm>
            <a:off x="2444750" y="3657600"/>
            <a:ext cx="1289050" cy="2438400"/>
          </a:xfrm>
          <a:noFill/>
        </p:spPr>
      </p:pic>
      <p:pic>
        <p:nvPicPr>
          <p:cNvPr id="12291" name="Picture 7" descr="cotto02"/>
          <p:cNvPicPr>
            <a:picLocks noGrp="1" noChangeAspect="1" noChangeArrowheads="1"/>
          </p:cNvPicPr>
          <p:nvPr>
            <p:ph sz="quarter" idx="2"/>
          </p:nvPr>
        </p:nvPicPr>
        <p:blipFill>
          <a:blip r:embed="rId3" cstate="print"/>
          <a:srcRect/>
          <a:stretch>
            <a:fillRect/>
          </a:stretch>
        </p:blipFill>
        <p:spPr>
          <a:xfrm>
            <a:off x="5867400" y="2667000"/>
            <a:ext cx="3006725" cy="3352800"/>
          </a:xfrm>
          <a:noFill/>
        </p:spPr>
      </p:pic>
      <p:pic>
        <p:nvPicPr>
          <p:cNvPr id="12292" name="Picture 14" descr="cotto"/>
          <p:cNvPicPr>
            <a:picLocks noGrp="1" noChangeAspect="1" noChangeArrowheads="1"/>
          </p:cNvPicPr>
          <p:nvPr>
            <p:ph sz="quarter" idx="3"/>
          </p:nvPr>
        </p:nvPicPr>
        <p:blipFill>
          <a:blip r:embed="rId4" cstate="print"/>
          <a:srcRect/>
          <a:stretch>
            <a:fillRect/>
          </a:stretch>
        </p:blipFill>
        <p:spPr>
          <a:xfrm>
            <a:off x="3884613" y="3657600"/>
            <a:ext cx="1830387" cy="2438400"/>
          </a:xfrm>
        </p:spPr>
      </p:pic>
      <p:pic>
        <p:nvPicPr>
          <p:cNvPr id="12293" name="Picture 15" descr="k-2462"/>
          <p:cNvPicPr>
            <a:picLocks noGrp="1" noChangeAspect="1" noChangeArrowheads="1"/>
          </p:cNvPicPr>
          <p:nvPr>
            <p:ph sz="quarter" idx="4"/>
          </p:nvPr>
        </p:nvPicPr>
        <p:blipFill>
          <a:blip r:embed="rId5" cstate="print"/>
          <a:srcRect/>
          <a:stretch>
            <a:fillRect/>
          </a:stretch>
        </p:blipFill>
        <p:spPr>
          <a:xfrm>
            <a:off x="228600" y="3657600"/>
            <a:ext cx="2187575" cy="2819400"/>
          </a:xfrm>
          <a:noFill/>
        </p:spPr>
      </p:pic>
      <p:pic>
        <p:nvPicPr>
          <p:cNvPr id="12294" name="Picture 18" descr="3cupteapots"/>
          <p:cNvPicPr>
            <a:picLocks noChangeAspect="1" noChangeArrowheads="1"/>
          </p:cNvPicPr>
          <p:nvPr/>
        </p:nvPicPr>
        <p:blipFill>
          <a:blip r:embed="rId6" cstate="print"/>
          <a:srcRect/>
          <a:stretch>
            <a:fillRect/>
          </a:stretch>
        </p:blipFill>
        <p:spPr bwMode="auto">
          <a:xfrm>
            <a:off x="4724400" y="228600"/>
            <a:ext cx="3962400" cy="1835150"/>
          </a:xfrm>
          <a:prstGeom prst="rect">
            <a:avLst/>
          </a:prstGeom>
          <a:noFill/>
          <a:ln w="9525">
            <a:noFill/>
            <a:miter lim="800000"/>
            <a:headEnd/>
            <a:tailEnd/>
          </a:ln>
        </p:spPr>
      </p:pic>
      <p:pic>
        <p:nvPicPr>
          <p:cNvPr id="12295" name="Picture 19" descr="ceramic%20cup%2001"/>
          <p:cNvPicPr>
            <a:picLocks noChangeAspect="1" noChangeArrowheads="1"/>
          </p:cNvPicPr>
          <p:nvPr/>
        </p:nvPicPr>
        <p:blipFill>
          <a:blip r:embed="rId7" cstate="print"/>
          <a:srcRect/>
          <a:stretch>
            <a:fillRect/>
          </a:stretch>
        </p:blipFill>
        <p:spPr bwMode="auto">
          <a:xfrm>
            <a:off x="304800" y="152400"/>
            <a:ext cx="4292600" cy="321945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sz="quarter"/>
          </p:nvPr>
        </p:nvSpPr>
        <p:spPr/>
        <p:txBody>
          <a:bodyPr/>
          <a:lstStyle/>
          <a:p>
            <a:pPr eaLnBrk="1" hangingPunct="1"/>
            <a:r>
              <a:rPr lang="en-US" smtClean="0"/>
              <a:t>High purity alumina</a:t>
            </a:r>
            <a:endParaRPr lang="th-TH" smtClean="0"/>
          </a:p>
        </p:txBody>
      </p:sp>
      <p:pic>
        <p:nvPicPr>
          <p:cNvPr id="36867" name="Picture 3" descr="HiPureAl"/>
          <p:cNvPicPr>
            <a:picLocks noGrp="1" noChangeAspect="1" noChangeArrowheads="1"/>
          </p:cNvPicPr>
          <p:nvPr>
            <p:ph sz="quarter" idx="1"/>
          </p:nvPr>
        </p:nvPicPr>
        <p:blipFill>
          <a:blip r:embed="rId2" cstate="print"/>
          <a:srcRect/>
          <a:stretch>
            <a:fillRect/>
          </a:stretch>
        </p:blipFill>
        <p:spPr>
          <a:xfrm>
            <a:off x="533400" y="1371600"/>
            <a:ext cx="3333750" cy="2289175"/>
          </a:xfrm>
          <a:noFill/>
        </p:spPr>
      </p:pic>
      <p:pic>
        <p:nvPicPr>
          <p:cNvPr id="36868" name="Picture 4" descr="AlTube"/>
          <p:cNvPicPr>
            <a:picLocks noGrp="1" noChangeAspect="1" noChangeArrowheads="1"/>
          </p:cNvPicPr>
          <p:nvPr>
            <p:ph sz="quarter" idx="3"/>
          </p:nvPr>
        </p:nvPicPr>
        <p:blipFill>
          <a:blip r:embed="rId3" cstate="print"/>
          <a:srcRect/>
          <a:stretch>
            <a:fillRect/>
          </a:stretch>
        </p:blipFill>
        <p:spPr>
          <a:xfrm>
            <a:off x="485775" y="4256088"/>
            <a:ext cx="2901950" cy="2273300"/>
          </a:xfrm>
          <a:noFill/>
        </p:spPr>
      </p:pic>
      <p:sp>
        <p:nvSpPr>
          <p:cNvPr id="36869" name="Text Box 5"/>
          <p:cNvSpPr txBox="1">
            <a:spLocks noChangeArrowheads="1"/>
          </p:cNvSpPr>
          <p:nvPr/>
        </p:nvSpPr>
        <p:spPr bwMode="auto">
          <a:xfrm>
            <a:off x="3844925" y="1776413"/>
            <a:ext cx="4718050" cy="1190625"/>
          </a:xfrm>
          <a:prstGeom prst="rect">
            <a:avLst/>
          </a:prstGeom>
          <a:noFill/>
          <a:ln w="9525">
            <a:noFill/>
            <a:miter lim="800000"/>
            <a:headEnd/>
            <a:tailEnd/>
          </a:ln>
        </p:spPr>
        <p:txBody>
          <a:bodyPr wrap="none">
            <a:spAutoFit/>
          </a:bodyPr>
          <a:lstStyle/>
          <a:p>
            <a:r>
              <a:rPr lang="en-US" sz="1800">
                <a:cs typeface="Courier New" pitchFamily="49" charset="0"/>
              </a:rPr>
              <a:t>  manufacturing of sapphire for cover glass, </a:t>
            </a:r>
          </a:p>
          <a:p>
            <a:r>
              <a:rPr lang="en-US" sz="1800">
                <a:cs typeface="Courier New" pitchFamily="49" charset="0"/>
              </a:rPr>
              <a:t>  single crystal, translucent alumina ceramics</a:t>
            </a:r>
          </a:p>
          <a:p>
            <a:r>
              <a:rPr lang="en-US" sz="1800">
                <a:cs typeface="Courier New" pitchFamily="49" charset="0"/>
              </a:rPr>
              <a:t>  transparent alumina</a:t>
            </a:r>
          </a:p>
          <a:p>
            <a:endParaRPr lang="th-TH" sz="1800">
              <a:cs typeface="Courier New" pitchFamily="49" charset="0"/>
            </a:endParaRPr>
          </a:p>
        </p:txBody>
      </p:sp>
      <p:sp>
        <p:nvSpPr>
          <p:cNvPr id="36870" name="Text Box 6"/>
          <p:cNvSpPr txBox="1">
            <a:spLocks noChangeArrowheads="1"/>
          </p:cNvSpPr>
          <p:nvPr/>
        </p:nvSpPr>
        <p:spPr bwMode="auto">
          <a:xfrm>
            <a:off x="1774825" y="3859213"/>
            <a:ext cx="4095750" cy="366712"/>
          </a:xfrm>
          <a:prstGeom prst="rect">
            <a:avLst/>
          </a:prstGeom>
          <a:noFill/>
          <a:ln w="9525">
            <a:noFill/>
            <a:miter lim="800000"/>
            <a:headEnd/>
            <a:tailEnd/>
          </a:ln>
        </p:spPr>
        <p:txBody>
          <a:bodyPr wrap="none">
            <a:spAutoFit/>
          </a:bodyPr>
          <a:lstStyle/>
          <a:p>
            <a:r>
              <a:rPr lang="en-US" sz="1800">
                <a:cs typeface="Courier New" pitchFamily="49" charset="0"/>
              </a:rPr>
              <a:t>sheaths for high-voltage sodium lamps</a:t>
            </a:r>
            <a:endParaRPr lang="th-TH" sz="1800">
              <a:cs typeface="Courier New" pitchFamily="49" charset="0"/>
            </a:endParaRPr>
          </a:p>
        </p:txBody>
      </p:sp>
      <p:pic>
        <p:nvPicPr>
          <p:cNvPr id="36871" name="Picture 7"/>
          <p:cNvPicPr>
            <a:picLocks noGrp="1" noChangeAspect="1" noChangeArrowheads="1"/>
          </p:cNvPicPr>
          <p:nvPr>
            <p:ph sz="quarter" idx="4"/>
          </p:nvPr>
        </p:nvPicPr>
        <p:blipFill>
          <a:blip r:embed="rId4" cstate="print"/>
          <a:srcRect/>
          <a:stretch>
            <a:fillRect/>
          </a:stretch>
        </p:blipFill>
        <p:spPr>
          <a:xfrm>
            <a:off x="3865563" y="4251325"/>
            <a:ext cx="3222625" cy="2262188"/>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p:txBody>
          <a:bodyPr/>
          <a:lstStyle/>
          <a:p>
            <a:pPr eaLnBrk="1" hangingPunct="1"/>
            <a:r>
              <a:rPr lang="en-US" sz="5800" smtClean="0"/>
              <a:t>Processing of Ceramics</a:t>
            </a:r>
            <a:endParaRPr lang="th-TH" sz="46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4630738" y="3152775"/>
            <a:ext cx="2295525" cy="822325"/>
          </a:xfrm>
          <a:prstGeom prst="rect">
            <a:avLst/>
          </a:prstGeom>
          <a:noFill/>
          <a:ln w="9525">
            <a:noFill/>
            <a:miter lim="800000"/>
            <a:headEnd/>
            <a:tailEnd/>
          </a:ln>
        </p:spPr>
        <p:txBody>
          <a:bodyPr wrap="none">
            <a:spAutoFit/>
          </a:bodyPr>
          <a:lstStyle/>
          <a:p>
            <a:pPr eaLnBrk="0" hangingPunct="0"/>
            <a:r>
              <a:rPr lang="en-US" sz="2400">
                <a:latin typeface="Angsana New" pitchFamily="18" charset="-34"/>
              </a:rPr>
              <a:t>Pressing-(Plastic forming)</a:t>
            </a:r>
          </a:p>
          <a:p>
            <a:pPr eaLnBrk="0" hangingPunct="0"/>
            <a:r>
              <a:rPr lang="en-US" sz="2400">
                <a:latin typeface="Angsana New" pitchFamily="18" charset="-34"/>
              </a:rPr>
              <a:t>            (Casting)</a:t>
            </a:r>
            <a:endParaRPr lang="th-TH" sz="2400">
              <a:latin typeface="Angsana New" pitchFamily="18" charset="-34"/>
            </a:endParaRPr>
          </a:p>
        </p:txBody>
      </p:sp>
      <p:sp>
        <p:nvSpPr>
          <p:cNvPr id="38915" name="Text Box 3"/>
          <p:cNvSpPr txBox="1">
            <a:spLocks noChangeArrowheads="1"/>
          </p:cNvSpPr>
          <p:nvPr/>
        </p:nvSpPr>
        <p:spPr bwMode="auto">
          <a:xfrm>
            <a:off x="4510088" y="1798638"/>
            <a:ext cx="4633912" cy="519112"/>
          </a:xfrm>
          <a:prstGeom prst="rect">
            <a:avLst/>
          </a:prstGeom>
          <a:noFill/>
          <a:ln w="9525">
            <a:noFill/>
            <a:miter lim="800000"/>
            <a:headEnd/>
            <a:tailEnd/>
          </a:ln>
        </p:spPr>
        <p:txBody>
          <a:bodyPr>
            <a:spAutoFit/>
          </a:bodyPr>
          <a:lstStyle/>
          <a:p>
            <a:pPr eaLnBrk="0" hangingPunct="0"/>
            <a:r>
              <a:rPr lang="en-US">
                <a:latin typeface="Angsana New" pitchFamily="18" charset="-34"/>
              </a:rPr>
              <a:t>milling: Particle Size Distribution</a:t>
            </a:r>
            <a:endParaRPr lang="th-TH">
              <a:latin typeface="Angsana New" pitchFamily="18" charset="-34"/>
            </a:endParaRPr>
          </a:p>
        </p:txBody>
      </p:sp>
      <p:sp>
        <p:nvSpPr>
          <p:cNvPr id="38916" name="Text Box 4"/>
          <p:cNvSpPr txBox="1">
            <a:spLocks noChangeArrowheads="1"/>
          </p:cNvSpPr>
          <p:nvPr/>
        </p:nvSpPr>
        <p:spPr bwMode="auto">
          <a:xfrm>
            <a:off x="2438400" y="1211263"/>
            <a:ext cx="4092575" cy="528637"/>
          </a:xfrm>
          <a:prstGeom prst="rect">
            <a:avLst/>
          </a:prstGeom>
          <a:noFill/>
          <a:ln w="9525">
            <a:solidFill>
              <a:schemeClr val="tx1"/>
            </a:solidFill>
            <a:miter lim="800000"/>
            <a:headEnd/>
            <a:tailEnd/>
          </a:ln>
        </p:spPr>
        <p:txBody>
          <a:bodyPr>
            <a:spAutoFit/>
          </a:bodyPr>
          <a:lstStyle/>
          <a:p>
            <a:pPr eaLnBrk="0" hangingPunct="0"/>
            <a:r>
              <a:rPr lang="en-US">
                <a:latin typeface="Angsana New" pitchFamily="18" charset="-34"/>
              </a:rPr>
              <a:t>Raw materials</a:t>
            </a:r>
            <a:r>
              <a:rPr lang="th-TH">
                <a:latin typeface="Angsana New" pitchFamily="18" charset="-34"/>
              </a:rPr>
              <a:t> </a:t>
            </a:r>
            <a:r>
              <a:rPr lang="en-US">
                <a:latin typeface="Angsana New" pitchFamily="18" charset="-34"/>
              </a:rPr>
              <a:t>: Chemicals</a:t>
            </a:r>
            <a:r>
              <a:rPr lang="th-TH">
                <a:latin typeface="Angsana New" pitchFamily="18" charset="-34"/>
              </a:rPr>
              <a:t> </a:t>
            </a:r>
            <a:r>
              <a:rPr lang="en-US">
                <a:latin typeface="Angsana New" pitchFamily="18" charset="-34"/>
              </a:rPr>
              <a:t>&amp; minerals</a:t>
            </a:r>
            <a:endParaRPr lang="th-TH">
              <a:latin typeface="Angsana New" pitchFamily="18" charset="-34"/>
            </a:endParaRPr>
          </a:p>
        </p:txBody>
      </p:sp>
      <p:sp>
        <p:nvSpPr>
          <p:cNvPr id="38917" name="Text Box 5"/>
          <p:cNvSpPr txBox="1">
            <a:spLocks noChangeArrowheads="1"/>
          </p:cNvSpPr>
          <p:nvPr/>
        </p:nvSpPr>
        <p:spPr bwMode="auto">
          <a:xfrm>
            <a:off x="4054475" y="2508250"/>
            <a:ext cx="898525" cy="528638"/>
          </a:xfrm>
          <a:prstGeom prst="rect">
            <a:avLst/>
          </a:prstGeom>
          <a:noFill/>
          <a:ln w="9525">
            <a:solidFill>
              <a:schemeClr val="tx1"/>
            </a:solidFill>
            <a:miter lim="800000"/>
            <a:headEnd/>
            <a:tailEnd/>
          </a:ln>
        </p:spPr>
        <p:txBody>
          <a:bodyPr wrap="none">
            <a:spAutoFit/>
          </a:bodyPr>
          <a:lstStyle/>
          <a:p>
            <a:pPr eaLnBrk="0" hangingPunct="0"/>
            <a:r>
              <a:rPr lang="en-US">
                <a:latin typeface="Angsana New" pitchFamily="18" charset="-34"/>
              </a:rPr>
              <a:t>powder</a:t>
            </a:r>
            <a:endParaRPr lang="th-TH">
              <a:latin typeface="Angsana New" pitchFamily="18" charset="-34"/>
            </a:endParaRPr>
          </a:p>
        </p:txBody>
      </p:sp>
      <p:sp>
        <p:nvSpPr>
          <p:cNvPr id="38918" name="Text Box 6"/>
          <p:cNvSpPr txBox="1">
            <a:spLocks noChangeArrowheads="1"/>
          </p:cNvSpPr>
          <p:nvPr/>
        </p:nvSpPr>
        <p:spPr bwMode="auto">
          <a:xfrm>
            <a:off x="3948113" y="4471988"/>
            <a:ext cx="1296987" cy="528637"/>
          </a:xfrm>
          <a:prstGeom prst="rect">
            <a:avLst/>
          </a:prstGeom>
          <a:noFill/>
          <a:ln w="9525">
            <a:solidFill>
              <a:schemeClr val="tx1"/>
            </a:solidFill>
            <a:miter lim="800000"/>
            <a:headEnd/>
            <a:tailEnd/>
          </a:ln>
        </p:spPr>
        <p:txBody>
          <a:bodyPr wrap="none">
            <a:spAutoFit/>
          </a:bodyPr>
          <a:lstStyle/>
          <a:p>
            <a:pPr eaLnBrk="0" hangingPunct="0"/>
            <a:r>
              <a:rPr lang="en-US">
                <a:latin typeface="Angsana New" pitchFamily="18" charset="-34"/>
              </a:rPr>
              <a:t>Green body</a:t>
            </a:r>
          </a:p>
        </p:txBody>
      </p:sp>
      <p:sp>
        <p:nvSpPr>
          <p:cNvPr id="38919" name="Text Box 7"/>
          <p:cNvSpPr txBox="1">
            <a:spLocks noChangeArrowheads="1"/>
          </p:cNvSpPr>
          <p:nvPr/>
        </p:nvSpPr>
        <p:spPr bwMode="auto">
          <a:xfrm>
            <a:off x="3657600" y="6070600"/>
            <a:ext cx="1766888" cy="528638"/>
          </a:xfrm>
          <a:prstGeom prst="rect">
            <a:avLst/>
          </a:prstGeom>
          <a:noFill/>
          <a:ln w="9525">
            <a:solidFill>
              <a:schemeClr val="tx1"/>
            </a:solidFill>
            <a:miter lim="800000"/>
            <a:headEnd/>
            <a:tailEnd/>
          </a:ln>
        </p:spPr>
        <p:txBody>
          <a:bodyPr wrap="none">
            <a:spAutoFit/>
          </a:bodyPr>
          <a:lstStyle/>
          <a:p>
            <a:pPr eaLnBrk="0" hangingPunct="0"/>
            <a:r>
              <a:rPr lang="en-US">
                <a:latin typeface="Angsana New" pitchFamily="18" charset="-34"/>
              </a:rPr>
              <a:t>Ceramic product</a:t>
            </a:r>
            <a:endParaRPr lang="th-TH">
              <a:latin typeface="Angsana New" pitchFamily="18" charset="-34"/>
            </a:endParaRPr>
          </a:p>
        </p:txBody>
      </p:sp>
      <p:sp>
        <p:nvSpPr>
          <p:cNvPr id="38920" name="Text Box 8"/>
          <p:cNvSpPr txBox="1">
            <a:spLocks noChangeArrowheads="1"/>
          </p:cNvSpPr>
          <p:nvPr/>
        </p:nvSpPr>
        <p:spPr bwMode="auto">
          <a:xfrm>
            <a:off x="4752975" y="5265738"/>
            <a:ext cx="1638300" cy="519112"/>
          </a:xfrm>
          <a:prstGeom prst="rect">
            <a:avLst/>
          </a:prstGeom>
          <a:noFill/>
          <a:ln w="9525">
            <a:noFill/>
            <a:miter lim="800000"/>
            <a:headEnd/>
            <a:tailEnd/>
          </a:ln>
        </p:spPr>
        <p:txBody>
          <a:bodyPr wrap="none">
            <a:spAutoFit/>
          </a:bodyPr>
          <a:lstStyle/>
          <a:p>
            <a:pPr eaLnBrk="0" hangingPunct="0"/>
            <a:r>
              <a:rPr lang="en-US">
                <a:latin typeface="Angsana New" pitchFamily="18" charset="-34"/>
              </a:rPr>
              <a:t>(heat) :Sintered</a:t>
            </a:r>
            <a:endParaRPr lang="th-TH">
              <a:latin typeface="Angsana New" pitchFamily="18" charset="-34"/>
            </a:endParaRPr>
          </a:p>
        </p:txBody>
      </p:sp>
      <p:sp>
        <p:nvSpPr>
          <p:cNvPr id="38921" name="Line 9"/>
          <p:cNvSpPr>
            <a:spLocks noChangeShapeType="1"/>
          </p:cNvSpPr>
          <p:nvPr/>
        </p:nvSpPr>
        <p:spPr bwMode="auto">
          <a:xfrm>
            <a:off x="4503738" y="1758950"/>
            <a:ext cx="0" cy="777875"/>
          </a:xfrm>
          <a:prstGeom prst="line">
            <a:avLst/>
          </a:prstGeom>
          <a:noFill/>
          <a:ln w="9525">
            <a:solidFill>
              <a:schemeClr val="tx1"/>
            </a:solidFill>
            <a:round/>
            <a:headEnd/>
            <a:tailEnd type="triangle" w="med" len="med"/>
          </a:ln>
        </p:spPr>
        <p:txBody>
          <a:bodyPr/>
          <a:lstStyle/>
          <a:p>
            <a:endParaRPr lang="th-TH"/>
          </a:p>
        </p:txBody>
      </p:sp>
      <p:sp>
        <p:nvSpPr>
          <p:cNvPr id="38922" name="Line 10"/>
          <p:cNvSpPr>
            <a:spLocks noChangeShapeType="1"/>
          </p:cNvSpPr>
          <p:nvPr/>
        </p:nvSpPr>
        <p:spPr bwMode="auto">
          <a:xfrm>
            <a:off x="4503738" y="3055938"/>
            <a:ext cx="0" cy="1433512"/>
          </a:xfrm>
          <a:prstGeom prst="line">
            <a:avLst/>
          </a:prstGeom>
          <a:noFill/>
          <a:ln w="9525">
            <a:solidFill>
              <a:schemeClr val="tx1"/>
            </a:solidFill>
            <a:round/>
            <a:headEnd/>
            <a:tailEnd type="triangle" w="med" len="med"/>
          </a:ln>
        </p:spPr>
        <p:txBody>
          <a:bodyPr/>
          <a:lstStyle/>
          <a:p>
            <a:endParaRPr lang="th-TH"/>
          </a:p>
        </p:txBody>
      </p:sp>
      <p:sp>
        <p:nvSpPr>
          <p:cNvPr id="38923" name="Line 11"/>
          <p:cNvSpPr>
            <a:spLocks noChangeShapeType="1"/>
          </p:cNvSpPr>
          <p:nvPr/>
        </p:nvSpPr>
        <p:spPr bwMode="auto">
          <a:xfrm>
            <a:off x="4545013" y="4994275"/>
            <a:ext cx="0" cy="1092200"/>
          </a:xfrm>
          <a:prstGeom prst="line">
            <a:avLst/>
          </a:prstGeom>
          <a:noFill/>
          <a:ln w="9525">
            <a:solidFill>
              <a:schemeClr val="tx1"/>
            </a:solidFill>
            <a:round/>
            <a:headEnd/>
            <a:tailEnd type="triangle" w="med" len="med"/>
          </a:ln>
        </p:spPr>
        <p:txBody>
          <a:bodyPr/>
          <a:lstStyle/>
          <a:p>
            <a:endParaRPr lang="th-TH"/>
          </a:p>
        </p:txBody>
      </p:sp>
      <p:sp>
        <p:nvSpPr>
          <p:cNvPr id="38924" name="Text Box 12"/>
          <p:cNvSpPr txBox="1">
            <a:spLocks noChangeArrowheads="1"/>
          </p:cNvSpPr>
          <p:nvPr/>
        </p:nvSpPr>
        <p:spPr bwMode="auto">
          <a:xfrm>
            <a:off x="2432050" y="227013"/>
            <a:ext cx="4105275" cy="641350"/>
          </a:xfrm>
          <a:prstGeom prst="rect">
            <a:avLst/>
          </a:prstGeom>
          <a:noFill/>
          <a:ln w="9525">
            <a:noFill/>
            <a:miter lim="800000"/>
            <a:headEnd/>
            <a:tailEnd/>
          </a:ln>
        </p:spPr>
        <p:txBody>
          <a:bodyPr wrap="none">
            <a:spAutoFit/>
          </a:bodyPr>
          <a:lstStyle/>
          <a:p>
            <a:pPr eaLnBrk="0" hangingPunct="0"/>
            <a:r>
              <a:rPr lang="en-US" sz="3600">
                <a:latin typeface="Angsana New" pitchFamily="18" charset="-34"/>
              </a:rPr>
              <a:t>Ceramics</a:t>
            </a:r>
            <a:r>
              <a:rPr lang="en-US" sz="3600">
                <a:latin typeface="Times New Roman" pitchFamily="18" charset="0"/>
              </a:rPr>
              <a:t>’</a:t>
            </a:r>
            <a:r>
              <a:rPr lang="en-US" sz="3600">
                <a:latin typeface="Angsana New" pitchFamily="18" charset="-34"/>
              </a:rPr>
              <a:t>Production processes</a:t>
            </a:r>
            <a:r>
              <a:rPr lang="th-TH" sz="3600">
                <a:latin typeface="Angsana New" pitchFamily="18" charset="-34"/>
              </a:rPr>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424113" y="319088"/>
            <a:ext cx="4352925" cy="841375"/>
          </a:xfrm>
        </p:spPr>
        <p:txBody>
          <a:bodyPr/>
          <a:lstStyle/>
          <a:p>
            <a:pPr eaLnBrk="1" hangingPunct="1"/>
            <a:r>
              <a:rPr lang="en-US" sz="4000" smtClean="0">
                <a:cs typeface="Arial" pitchFamily="34" charset="0"/>
              </a:rPr>
              <a:t>Ceramics forming</a:t>
            </a:r>
            <a:endParaRPr lang="th-TH" sz="4000" smtClean="0">
              <a:cs typeface="Arial" pitchFamily="34" charset="0"/>
            </a:endParaRPr>
          </a:p>
        </p:txBody>
      </p:sp>
      <p:graphicFrame>
        <p:nvGraphicFramePr>
          <p:cNvPr id="4098" name="Object 3"/>
          <p:cNvGraphicFramePr>
            <a:graphicFrameLocks noChangeAspect="1"/>
          </p:cNvGraphicFramePr>
          <p:nvPr/>
        </p:nvGraphicFramePr>
        <p:xfrm>
          <a:off x="277813" y="1063625"/>
          <a:ext cx="8382000" cy="5573713"/>
        </p:xfrm>
        <a:graphic>
          <a:graphicData uri="http://schemas.openxmlformats.org/presentationml/2006/ole">
            <mc:AlternateContent xmlns:mc="http://schemas.openxmlformats.org/markup-compatibility/2006">
              <mc:Choice xmlns:v="urn:schemas-microsoft-com:vml" Requires="v">
                <p:oleObj spid="_x0000_s4099" name="Bitmap Image" r:id="rId3" imgW="4382112" imgH="2914286" progId="Paint.Picture">
                  <p:embed/>
                </p:oleObj>
              </mc:Choice>
              <mc:Fallback>
                <p:oleObj name="Bitmap Image" r:id="rId3" imgW="4382112" imgH="291428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813" y="1063625"/>
                        <a:ext cx="8382000" cy="557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203200" y="511175"/>
          <a:ext cx="8343900" cy="6346825"/>
        </p:xfrm>
        <a:graphic>
          <a:graphicData uri="http://schemas.openxmlformats.org/presentationml/2006/ole">
            <mc:AlternateContent xmlns:mc="http://schemas.openxmlformats.org/markup-compatibility/2006">
              <mc:Choice xmlns:v="urn:schemas-microsoft-com:vml" Requires="v">
                <p:oleObj spid="_x0000_s5123" name="Bitmap Image" r:id="rId3" imgW="9431066" imgH="7171429" progId="Paint.Picture">
                  <p:embed/>
                </p:oleObj>
              </mc:Choice>
              <mc:Fallback>
                <p:oleObj name="Bitmap Image" r:id="rId3" imgW="9431066" imgH="7171429"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511175"/>
                        <a:ext cx="8343900" cy="634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228600"/>
            <a:ext cx="7772400" cy="746125"/>
          </a:xfrm>
        </p:spPr>
        <p:txBody>
          <a:bodyPr/>
          <a:lstStyle/>
          <a:p>
            <a:pPr eaLnBrk="1" hangingPunct="1"/>
            <a:r>
              <a:rPr lang="en-US" sz="4600" smtClean="0">
                <a:latin typeface="Angsana New" pitchFamily="18" charset="-34"/>
              </a:rPr>
              <a:t>Thermal Treatment</a:t>
            </a:r>
            <a:endParaRPr lang="th-TH" sz="4600" smtClean="0">
              <a:latin typeface="Angsana New" pitchFamily="18" charset="-34"/>
            </a:endParaRPr>
          </a:p>
        </p:txBody>
      </p:sp>
      <p:sp>
        <p:nvSpPr>
          <p:cNvPr id="39939" name="Rectangle 3"/>
          <p:cNvSpPr>
            <a:spLocks noGrp="1" noChangeArrowheads="1"/>
          </p:cNvSpPr>
          <p:nvPr>
            <p:ph type="body" idx="1"/>
          </p:nvPr>
        </p:nvSpPr>
        <p:spPr>
          <a:xfrm>
            <a:off x="344488" y="1422400"/>
            <a:ext cx="8180387" cy="5151438"/>
          </a:xfrm>
        </p:spPr>
        <p:txBody>
          <a:bodyPr/>
          <a:lstStyle/>
          <a:p>
            <a:pPr eaLnBrk="1" hangingPunct="1"/>
            <a:r>
              <a:rPr lang="en-US" sz="3400" smtClean="0">
                <a:latin typeface="Angsana New" pitchFamily="18" charset="-34"/>
              </a:rPr>
              <a:t>Drying process or de-binding</a:t>
            </a:r>
          </a:p>
          <a:p>
            <a:pPr lvl="1" eaLnBrk="1" hangingPunct="1"/>
            <a:r>
              <a:rPr lang="en-US" sz="3300" smtClean="0">
                <a:latin typeface="Angsana New" pitchFamily="18" charset="-34"/>
                <a:sym typeface="Symbol" pitchFamily="18" charset="2"/>
              </a:rPr>
              <a:t>Debinder</a:t>
            </a:r>
            <a:r>
              <a:rPr lang="th-TH" sz="3300" smtClean="0">
                <a:latin typeface="Angsana New" pitchFamily="18" charset="-34"/>
                <a:sym typeface="Symbol" pitchFamily="18" charset="2"/>
              </a:rPr>
              <a:t>- </a:t>
            </a:r>
            <a:r>
              <a:rPr lang="en-US" sz="3300" smtClean="0">
                <a:latin typeface="Angsana New" pitchFamily="18" charset="-34"/>
                <a:sym typeface="Symbol" pitchFamily="18" charset="2"/>
              </a:rPr>
              <a:t>organic binder ~ 200-300</a:t>
            </a:r>
            <a:r>
              <a:rPr lang="en-US" sz="3300" baseline="30000" smtClean="0">
                <a:latin typeface="Angsana New" pitchFamily="18" charset="-34"/>
                <a:sym typeface="Symbol" pitchFamily="18" charset="2"/>
              </a:rPr>
              <a:t>o</a:t>
            </a:r>
            <a:r>
              <a:rPr lang="en-US" sz="3300" smtClean="0">
                <a:latin typeface="Angsana New" pitchFamily="18" charset="-34"/>
                <a:sym typeface="Symbol" pitchFamily="18" charset="2"/>
              </a:rPr>
              <a:t>C</a:t>
            </a:r>
          </a:p>
          <a:p>
            <a:pPr lvl="1" eaLnBrk="1" hangingPunct="1"/>
            <a:r>
              <a:rPr lang="en-US" sz="3300" smtClean="0">
                <a:latin typeface="Angsana New" pitchFamily="18" charset="-34"/>
                <a:sym typeface="Symbol" pitchFamily="18" charset="2"/>
              </a:rPr>
              <a:t>Green</a:t>
            </a:r>
            <a:r>
              <a:rPr lang="th-TH" sz="3300" smtClean="0">
                <a:latin typeface="Angsana New" pitchFamily="18" charset="-34"/>
                <a:sym typeface="Symbol" pitchFamily="18" charset="2"/>
              </a:rPr>
              <a:t> </a:t>
            </a:r>
            <a:r>
              <a:rPr lang="en-US" sz="3300" smtClean="0">
                <a:latin typeface="Angsana New" pitchFamily="18" charset="-34"/>
                <a:sym typeface="Symbol" pitchFamily="18" charset="2"/>
              </a:rPr>
              <a:t>ware</a:t>
            </a:r>
            <a:endParaRPr lang="en-US" sz="3300" smtClean="0">
              <a:latin typeface="Angsana New" pitchFamily="18" charset="-34"/>
            </a:endParaRPr>
          </a:p>
          <a:p>
            <a:pPr eaLnBrk="1" hangingPunct="1"/>
            <a:endParaRPr lang="th-TH" sz="3400" smtClean="0">
              <a:latin typeface="Angsana New" pitchFamily="18" charset="-34"/>
            </a:endParaRPr>
          </a:p>
        </p:txBody>
      </p:sp>
      <p:pic>
        <p:nvPicPr>
          <p:cNvPr id="39940" name="Picture 4"/>
          <p:cNvPicPr>
            <a:picLocks noChangeAspect="1" noChangeArrowheads="1"/>
          </p:cNvPicPr>
          <p:nvPr/>
        </p:nvPicPr>
        <p:blipFill>
          <a:blip r:embed="rId2" cstate="print"/>
          <a:srcRect/>
          <a:stretch>
            <a:fillRect/>
          </a:stretch>
        </p:blipFill>
        <p:spPr bwMode="auto">
          <a:xfrm>
            <a:off x="1658938" y="4394200"/>
            <a:ext cx="5999162" cy="184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sz="half" idx="1"/>
          </p:nvPr>
        </p:nvSpPr>
        <p:spPr>
          <a:xfrm>
            <a:off x="469900" y="314325"/>
            <a:ext cx="8331200" cy="5829300"/>
          </a:xfrm>
          <a:noFill/>
        </p:spPr>
        <p:txBody>
          <a:bodyPr/>
          <a:lstStyle/>
          <a:p>
            <a:pPr eaLnBrk="1" hangingPunct="1"/>
            <a:r>
              <a:rPr lang="en-US" sz="3300" smtClean="0">
                <a:latin typeface="Angsana New" pitchFamily="18" charset="-34"/>
              </a:rPr>
              <a:t>Sintering</a:t>
            </a:r>
          </a:p>
          <a:p>
            <a:pPr lvl="1" eaLnBrk="1" hangingPunct="1"/>
            <a:r>
              <a:rPr lang="en-US" sz="3300" smtClean="0">
                <a:latin typeface="Angsana New" pitchFamily="18" charset="-34"/>
              </a:rPr>
              <a:t>solid-state diffusion</a:t>
            </a:r>
            <a:r>
              <a:rPr lang="th-TH" sz="3300" smtClean="0">
                <a:latin typeface="Angsana New" pitchFamily="18" charset="-34"/>
              </a:rPr>
              <a:t> </a:t>
            </a:r>
          </a:p>
          <a:p>
            <a:pPr lvl="1" eaLnBrk="1" hangingPunct="1"/>
            <a:r>
              <a:rPr lang="en-US" sz="3300" smtClean="0">
                <a:latin typeface="Angsana New" pitchFamily="18" charset="-34"/>
              </a:rPr>
              <a:t>porous compact</a:t>
            </a:r>
          </a:p>
          <a:p>
            <a:pPr lvl="1" eaLnBrk="1" hangingPunct="1"/>
            <a:r>
              <a:rPr lang="en-US" sz="3300" smtClean="0">
                <a:latin typeface="Angsana New" pitchFamily="18" charset="-34"/>
              </a:rPr>
              <a:t>Temp. less than melting Temp.</a:t>
            </a:r>
            <a:endParaRPr lang="th-TH" sz="3300" smtClean="0">
              <a:latin typeface="Angsana New" pitchFamily="18" charset="-34"/>
            </a:endParaRPr>
          </a:p>
          <a:p>
            <a:pPr lvl="1" eaLnBrk="1" hangingPunct="1">
              <a:buFontTx/>
              <a:buNone/>
            </a:pPr>
            <a:r>
              <a:rPr lang="en-US" sz="3300" smtClean="0">
                <a:latin typeface="Angsana New" pitchFamily="18" charset="-34"/>
              </a:rPr>
              <a:t>   Ex.   Al</a:t>
            </a:r>
            <a:r>
              <a:rPr lang="en-US" sz="3300" baseline="-25000" smtClean="0">
                <a:latin typeface="Angsana New" pitchFamily="18" charset="-34"/>
              </a:rPr>
              <a:t>2</a:t>
            </a:r>
            <a:r>
              <a:rPr lang="en-US" sz="3300" smtClean="0">
                <a:latin typeface="Angsana New" pitchFamily="18" charset="-34"/>
              </a:rPr>
              <a:t>O</a:t>
            </a:r>
            <a:r>
              <a:rPr lang="en-US" sz="3300" baseline="-25000" smtClean="0">
                <a:latin typeface="Angsana New" pitchFamily="18" charset="-34"/>
              </a:rPr>
              <a:t>3 </a:t>
            </a:r>
            <a:r>
              <a:rPr lang="en-US" sz="3300" smtClean="0">
                <a:latin typeface="Angsana New" pitchFamily="18" charset="-34"/>
              </a:rPr>
              <a:t> spark plug is sintered at 1600</a:t>
            </a:r>
            <a:r>
              <a:rPr lang="en-US" sz="3300" baseline="30000" smtClean="0">
                <a:latin typeface="Angsana New" pitchFamily="18" charset="-34"/>
              </a:rPr>
              <a:t>o</a:t>
            </a:r>
            <a:r>
              <a:rPr lang="en-US" sz="3300" smtClean="0">
                <a:latin typeface="Angsana New" pitchFamily="18" charset="-34"/>
              </a:rPr>
              <a:t>C</a:t>
            </a:r>
            <a:r>
              <a:rPr lang="th-TH" sz="3300" smtClean="0">
                <a:latin typeface="Angsana New" pitchFamily="18" charset="-34"/>
              </a:rPr>
              <a:t>  </a:t>
            </a:r>
            <a:r>
              <a:rPr lang="en-US" sz="3300" smtClean="0">
                <a:latin typeface="Angsana New" pitchFamily="18" charset="-34"/>
              </a:rPr>
              <a:t>(melting point Al</a:t>
            </a:r>
            <a:r>
              <a:rPr lang="en-US" sz="3300" baseline="-25000" smtClean="0">
                <a:latin typeface="Angsana New" pitchFamily="18" charset="-34"/>
              </a:rPr>
              <a:t>2</a:t>
            </a:r>
            <a:r>
              <a:rPr lang="en-US" sz="3300" smtClean="0">
                <a:latin typeface="Angsana New" pitchFamily="18" charset="-34"/>
              </a:rPr>
              <a:t>O</a:t>
            </a:r>
            <a:r>
              <a:rPr lang="en-US" sz="3300" baseline="-25000" smtClean="0">
                <a:latin typeface="Angsana New" pitchFamily="18" charset="-34"/>
              </a:rPr>
              <a:t>3</a:t>
            </a:r>
            <a:r>
              <a:rPr lang="en-US" sz="3300" smtClean="0">
                <a:latin typeface="Angsana New" pitchFamily="18" charset="-34"/>
              </a:rPr>
              <a:t> is </a:t>
            </a:r>
            <a:r>
              <a:rPr lang="th-TH" sz="3300" smtClean="0">
                <a:latin typeface="Angsana New" pitchFamily="18" charset="-34"/>
              </a:rPr>
              <a:t> </a:t>
            </a:r>
            <a:r>
              <a:rPr lang="en-US" sz="3300" smtClean="0">
                <a:latin typeface="Angsana New" pitchFamily="18" charset="-34"/>
              </a:rPr>
              <a:t>2050</a:t>
            </a:r>
            <a:r>
              <a:rPr lang="en-US" sz="3300" baseline="30000" smtClean="0">
                <a:latin typeface="Angsana New" pitchFamily="18" charset="-34"/>
              </a:rPr>
              <a:t>o</a:t>
            </a:r>
            <a:r>
              <a:rPr lang="en-US" sz="3300" smtClean="0">
                <a:latin typeface="Angsana New" pitchFamily="18" charset="-34"/>
              </a:rPr>
              <a:t>C</a:t>
            </a:r>
            <a:r>
              <a:rPr lang="th-TH" sz="3300" smtClean="0">
                <a:latin typeface="Angsana New" pitchFamily="18" charset="-34"/>
              </a:rPr>
              <a:t>)</a:t>
            </a:r>
          </a:p>
        </p:txBody>
      </p:sp>
      <p:pic>
        <p:nvPicPr>
          <p:cNvPr id="40963" name="Picture 3"/>
          <p:cNvPicPr>
            <a:picLocks noChangeAspect="1" noChangeArrowheads="1"/>
          </p:cNvPicPr>
          <p:nvPr/>
        </p:nvPicPr>
        <p:blipFill>
          <a:blip r:embed="rId2" cstate="print"/>
          <a:srcRect/>
          <a:stretch>
            <a:fillRect/>
          </a:stretch>
        </p:blipFill>
        <p:spPr bwMode="auto">
          <a:xfrm>
            <a:off x="358775" y="5146675"/>
            <a:ext cx="1371600" cy="1333500"/>
          </a:xfrm>
          <a:prstGeom prst="rect">
            <a:avLst/>
          </a:prstGeom>
          <a:noFill/>
          <a:ln w="9525">
            <a:noFill/>
            <a:miter lim="800000"/>
            <a:headEnd/>
            <a:tailEnd/>
          </a:ln>
        </p:spPr>
      </p:pic>
      <p:pic>
        <p:nvPicPr>
          <p:cNvPr id="40964" name="Picture 4"/>
          <p:cNvPicPr>
            <a:picLocks noChangeAspect="1" noChangeArrowheads="1"/>
          </p:cNvPicPr>
          <p:nvPr/>
        </p:nvPicPr>
        <p:blipFill>
          <a:blip r:embed="rId3" cstate="print"/>
          <a:srcRect/>
          <a:stretch>
            <a:fillRect/>
          </a:stretch>
        </p:blipFill>
        <p:spPr bwMode="auto">
          <a:xfrm>
            <a:off x="1962150" y="4976813"/>
            <a:ext cx="2276475" cy="1504950"/>
          </a:xfrm>
          <a:prstGeom prst="rect">
            <a:avLst/>
          </a:prstGeom>
          <a:noFill/>
          <a:ln w="9525">
            <a:noFill/>
            <a:miter lim="800000"/>
            <a:headEnd/>
            <a:tailEnd/>
          </a:ln>
        </p:spPr>
      </p:pic>
      <p:pic>
        <p:nvPicPr>
          <p:cNvPr id="40965" name="Picture 5"/>
          <p:cNvPicPr>
            <a:picLocks noChangeAspect="1" noChangeArrowheads="1"/>
          </p:cNvPicPr>
          <p:nvPr/>
        </p:nvPicPr>
        <p:blipFill>
          <a:blip r:embed="rId4" cstate="print"/>
          <a:srcRect/>
          <a:stretch>
            <a:fillRect/>
          </a:stretch>
        </p:blipFill>
        <p:spPr bwMode="auto">
          <a:xfrm>
            <a:off x="7513638" y="5208588"/>
            <a:ext cx="1181100" cy="1304925"/>
          </a:xfrm>
          <a:prstGeom prst="rect">
            <a:avLst/>
          </a:prstGeom>
          <a:noFill/>
          <a:ln w="9525">
            <a:noFill/>
            <a:miter lim="800000"/>
            <a:headEnd/>
            <a:tailEnd/>
          </a:ln>
        </p:spPr>
      </p:pic>
      <p:pic>
        <p:nvPicPr>
          <p:cNvPr id="40966" name="Picture 6"/>
          <p:cNvPicPr>
            <a:picLocks noChangeAspect="1" noChangeArrowheads="1"/>
          </p:cNvPicPr>
          <p:nvPr/>
        </p:nvPicPr>
        <p:blipFill>
          <a:blip r:embed="rId5" cstate="print"/>
          <a:srcRect/>
          <a:stretch>
            <a:fillRect/>
          </a:stretch>
        </p:blipFill>
        <p:spPr bwMode="auto">
          <a:xfrm>
            <a:off x="4162425" y="4752975"/>
            <a:ext cx="273685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sz="half" idx="1"/>
          </p:nvPr>
        </p:nvSpPr>
        <p:spPr>
          <a:xfrm>
            <a:off x="228600" y="838200"/>
            <a:ext cx="4268788" cy="4216400"/>
          </a:xfrm>
        </p:spPr>
        <p:txBody>
          <a:bodyPr/>
          <a:lstStyle/>
          <a:p>
            <a:pPr algn="thaiDist" eaLnBrk="1" hangingPunct="1">
              <a:lnSpc>
                <a:spcPct val="110000"/>
              </a:lnSpc>
            </a:pPr>
            <a:r>
              <a:rPr lang="en-US" sz="3300" smtClean="0">
                <a:latin typeface="Angsana New" pitchFamily="18" charset="-34"/>
              </a:rPr>
              <a:t>Uniaxial </a:t>
            </a:r>
            <a:r>
              <a:rPr lang="en-US" sz="3300" smtClean="0">
                <a:latin typeface="Angsana New" pitchFamily="18" charset="-34"/>
                <a:hlinkClick r:id="rId2" action="ppaction://hlinkfile"/>
              </a:rPr>
              <a:t>pressing</a:t>
            </a:r>
            <a:endParaRPr lang="th-TH" sz="3300" smtClean="0">
              <a:latin typeface="Angsana New" pitchFamily="18" charset="-34"/>
            </a:endParaRPr>
          </a:p>
          <a:p>
            <a:pPr lvl="1" algn="thaiDist" eaLnBrk="1" hangingPunct="1">
              <a:lnSpc>
                <a:spcPct val="110000"/>
              </a:lnSpc>
              <a:buFontTx/>
              <a:buNone/>
            </a:pPr>
            <a:r>
              <a:rPr lang="en-US" sz="3300" smtClean="0">
                <a:latin typeface="Angsana New" pitchFamily="18" charset="-34"/>
              </a:rPr>
              <a:t>-Economic</a:t>
            </a:r>
          </a:p>
          <a:p>
            <a:pPr lvl="2" algn="thaiDist" eaLnBrk="1" hangingPunct="1">
              <a:lnSpc>
                <a:spcPct val="110000"/>
              </a:lnSpc>
            </a:pPr>
            <a:r>
              <a:rPr lang="en-US" sz="3200" smtClean="0">
                <a:latin typeface="Angsana New" pitchFamily="18" charset="-34"/>
              </a:rPr>
              <a:t>Mass production</a:t>
            </a:r>
            <a:endParaRPr lang="th-TH" sz="3200" smtClean="0">
              <a:latin typeface="Angsana New" pitchFamily="18" charset="-34"/>
            </a:endParaRPr>
          </a:p>
          <a:p>
            <a:pPr lvl="2" algn="thaiDist" eaLnBrk="1" hangingPunct="1">
              <a:lnSpc>
                <a:spcPct val="110000"/>
              </a:lnSpc>
            </a:pPr>
            <a:r>
              <a:rPr lang="en-US" sz="3200" smtClean="0">
                <a:latin typeface="Angsana New" pitchFamily="18" charset="-34"/>
              </a:rPr>
              <a:t>Tile</a:t>
            </a:r>
            <a:r>
              <a:rPr lang="th-TH" sz="3200" smtClean="0">
                <a:latin typeface="Angsana New" pitchFamily="18" charset="-34"/>
              </a:rPr>
              <a:t>, </a:t>
            </a:r>
            <a:r>
              <a:rPr lang="en-US" sz="3200" smtClean="0">
                <a:latin typeface="Angsana New" pitchFamily="18" charset="-34"/>
              </a:rPr>
              <a:t>Electronics’industry</a:t>
            </a:r>
            <a:endParaRPr lang="th-TH" sz="3200" smtClean="0">
              <a:latin typeface="Angsana New" pitchFamily="18" charset="-34"/>
            </a:endParaRPr>
          </a:p>
          <a:p>
            <a:pPr eaLnBrk="1" hangingPunct="1"/>
            <a:endParaRPr lang="th-TH" sz="3300" smtClean="0">
              <a:latin typeface="Angsana New" pitchFamily="18" charset="-34"/>
            </a:endParaRPr>
          </a:p>
        </p:txBody>
      </p:sp>
      <p:pic>
        <p:nvPicPr>
          <p:cNvPr id="41987" name="Picture 3"/>
          <p:cNvPicPr>
            <a:picLocks noChangeAspect="1" noChangeArrowheads="1"/>
          </p:cNvPicPr>
          <p:nvPr/>
        </p:nvPicPr>
        <p:blipFill>
          <a:blip r:embed="rId3" cstate="print"/>
          <a:srcRect/>
          <a:stretch>
            <a:fillRect/>
          </a:stretch>
        </p:blipFill>
        <p:spPr bwMode="auto">
          <a:xfrm>
            <a:off x="654050" y="4702175"/>
            <a:ext cx="3460750" cy="1978025"/>
          </a:xfrm>
          <a:prstGeom prst="rect">
            <a:avLst/>
          </a:prstGeom>
          <a:noFill/>
          <a:ln w="9525">
            <a:noFill/>
            <a:miter lim="800000"/>
            <a:headEnd/>
            <a:tailEnd/>
          </a:ln>
        </p:spPr>
      </p:pic>
      <p:pic>
        <p:nvPicPr>
          <p:cNvPr id="41988" name="Picture 4"/>
          <p:cNvPicPr>
            <a:picLocks noChangeAspect="1" noChangeArrowheads="1"/>
          </p:cNvPicPr>
          <p:nvPr/>
        </p:nvPicPr>
        <p:blipFill>
          <a:blip r:embed="rId4" cstate="print"/>
          <a:srcRect/>
          <a:stretch>
            <a:fillRect/>
          </a:stretch>
        </p:blipFill>
        <p:spPr bwMode="auto">
          <a:xfrm>
            <a:off x="4132263" y="4381500"/>
            <a:ext cx="3241675" cy="2312988"/>
          </a:xfrm>
          <a:prstGeom prst="rect">
            <a:avLst/>
          </a:prstGeom>
          <a:noFill/>
          <a:ln w="9525">
            <a:noFill/>
            <a:miter lim="800000"/>
            <a:headEnd/>
            <a:tailEnd/>
          </a:ln>
        </p:spPr>
      </p:pic>
      <p:pic>
        <p:nvPicPr>
          <p:cNvPr id="41989" name="Picture 5" descr="dryPress"/>
          <p:cNvPicPr>
            <a:picLocks noGrp="1" noChangeAspect="1" noChangeArrowheads="1"/>
          </p:cNvPicPr>
          <p:nvPr>
            <p:ph sz="half" idx="2"/>
          </p:nvPr>
        </p:nvPicPr>
        <p:blipFill>
          <a:blip r:embed="rId5" cstate="print"/>
          <a:srcRect/>
          <a:stretch>
            <a:fillRect/>
          </a:stretch>
        </p:blipFill>
        <p:spPr>
          <a:xfrm>
            <a:off x="4957763" y="1181100"/>
            <a:ext cx="3940175" cy="2738438"/>
          </a:xfrm>
          <a:noFill/>
        </p:spPr>
      </p:pic>
      <p:sp>
        <p:nvSpPr>
          <p:cNvPr id="41990" name="Rectangle 6"/>
          <p:cNvSpPr>
            <a:spLocks noChangeArrowheads="1"/>
          </p:cNvSpPr>
          <p:nvPr/>
        </p:nvSpPr>
        <p:spPr bwMode="auto">
          <a:xfrm>
            <a:off x="3124200" y="152400"/>
            <a:ext cx="2876550" cy="519113"/>
          </a:xfrm>
          <a:prstGeom prst="rect">
            <a:avLst/>
          </a:prstGeom>
          <a:noFill/>
          <a:ln w="9525">
            <a:noFill/>
            <a:miter lim="800000"/>
            <a:headEnd/>
            <a:tailEnd/>
          </a:ln>
        </p:spPr>
        <p:txBody>
          <a:bodyPr wrap="none">
            <a:spAutoFit/>
          </a:bodyPr>
          <a:lstStyle/>
          <a:p>
            <a:r>
              <a:rPr lang="en-US">
                <a:solidFill>
                  <a:schemeClr val="tx2"/>
                </a:solidFill>
              </a:rPr>
              <a:t>Powder Pressing</a:t>
            </a:r>
            <a:endParaRPr lang="th-TH">
              <a:solidFill>
                <a:schemeClr val="tx2"/>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sz="half" idx="1"/>
          </p:nvPr>
        </p:nvSpPr>
        <p:spPr>
          <a:xfrm>
            <a:off x="571500" y="228600"/>
            <a:ext cx="7264400" cy="4530725"/>
          </a:xfrm>
          <a:noFill/>
        </p:spPr>
        <p:txBody>
          <a:bodyPr/>
          <a:lstStyle/>
          <a:p>
            <a:pPr lvl="1" eaLnBrk="1" hangingPunct="1">
              <a:lnSpc>
                <a:spcPct val="80000"/>
              </a:lnSpc>
            </a:pPr>
            <a:r>
              <a:rPr lang="en-US" sz="3300" smtClean="0">
                <a:latin typeface="Angsana New" pitchFamily="18" charset="-34"/>
              </a:rPr>
              <a:t>Isostatic Pressing</a:t>
            </a:r>
          </a:p>
          <a:p>
            <a:pPr lvl="2" eaLnBrk="1" hangingPunct="1">
              <a:lnSpc>
                <a:spcPct val="80000"/>
              </a:lnSpc>
            </a:pPr>
            <a:r>
              <a:rPr lang="en-US" sz="3200" smtClean="0">
                <a:latin typeface="Angsana New" pitchFamily="18" charset="-34"/>
              </a:rPr>
              <a:t>Rubber Mold</a:t>
            </a:r>
            <a:endParaRPr lang="th-TH" sz="3200" smtClean="0">
              <a:latin typeface="Angsana New" pitchFamily="18" charset="-34"/>
            </a:endParaRPr>
          </a:p>
          <a:p>
            <a:pPr lvl="2" eaLnBrk="1" hangingPunct="1">
              <a:lnSpc>
                <a:spcPct val="80000"/>
              </a:lnSpc>
            </a:pPr>
            <a:r>
              <a:rPr lang="en-US" sz="3200" smtClean="0">
                <a:latin typeface="Angsana New" pitchFamily="18" charset="-34"/>
              </a:rPr>
              <a:t>High Quality, Intricate parts</a:t>
            </a:r>
            <a:endParaRPr lang="th-TH" sz="3200" smtClean="0">
              <a:latin typeface="Angsana New" pitchFamily="18" charset="-34"/>
            </a:endParaRPr>
          </a:p>
          <a:p>
            <a:pPr lvl="2" eaLnBrk="1" hangingPunct="1">
              <a:lnSpc>
                <a:spcPct val="80000"/>
              </a:lnSpc>
            </a:pPr>
            <a:r>
              <a:rPr lang="en-US" sz="3200" smtClean="0">
                <a:latin typeface="Angsana New" pitchFamily="18" charset="-34"/>
              </a:rPr>
              <a:t>Spark plug</a:t>
            </a:r>
            <a:endParaRPr lang="th-TH" sz="3200" smtClean="0">
              <a:latin typeface="Angsana New" pitchFamily="18" charset="-34"/>
            </a:endParaRPr>
          </a:p>
        </p:txBody>
      </p:sp>
      <p:pic>
        <p:nvPicPr>
          <p:cNvPr id="43011" name="Picture 3" descr="SparkPlug"/>
          <p:cNvPicPr>
            <a:picLocks noGrp="1" noChangeAspect="1" noChangeArrowheads="1"/>
          </p:cNvPicPr>
          <p:nvPr>
            <p:ph sz="quarter" idx="2"/>
          </p:nvPr>
        </p:nvPicPr>
        <p:blipFill>
          <a:blip r:embed="rId2" cstate="print"/>
          <a:srcRect/>
          <a:stretch>
            <a:fillRect/>
          </a:stretch>
        </p:blipFill>
        <p:spPr>
          <a:xfrm>
            <a:off x="342900" y="2532063"/>
            <a:ext cx="2001838" cy="1587500"/>
          </a:xfrm>
          <a:noFill/>
        </p:spPr>
      </p:pic>
      <p:pic>
        <p:nvPicPr>
          <p:cNvPr id="43012" name="Picture 4"/>
          <p:cNvPicPr>
            <a:picLocks noChangeAspect="1" noChangeArrowheads="1"/>
          </p:cNvPicPr>
          <p:nvPr/>
        </p:nvPicPr>
        <p:blipFill>
          <a:blip r:embed="rId3" cstate="print"/>
          <a:srcRect/>
          <a:stretch>
            <a:fillRect/>
          </a:stretch>
        </p:blipFill>
        <p:spPr bwMode="auto">
          <a:xfrm>
            <a:off x="377825" y="4603750"/>
            <a:ext cx="4965700" cy="2055813"/>
          </a:xfrm>
          <a:prstGeom prst="rect">
            <a:avLst/>
          </a:prstGeom>
          <a:noFill/>
          <a:ln w="9525">
            <a:noFill/>
            <a:miter lim="800000"/>
            <a:headEnd/>
            <a:tailEnd/>
          </a:ln>
        </p:spPr>
      </p:pic>
      <p:pic>
        <p:nvPicPr>
          <p:cNvPr id="43013" name="Picture 5" descr="iso-press"/>
          <p:cNvPicPr>
            <a:picLocks noGrp="1" noChangeAspect="1" noChangeArrowheads="1" noCrop="1"/>
          </p:cNvPicPr>
          <p:nvPr>
            <p:ph sz="quarter" idx="3"/>
          </p:nvPr>
        </p:nvPicPr>
        <p:blipFill>
          <a:blip r:embed="rId4" cstate="print"/>
          <a:srcRect/>
          <a:stretch>
            <a:fillRect/>
          </a:stretch>
        </p:blipFill>
        <p:spPr>
          <a:xfrm>
            <a:off x="5815013" y="3255963"/>
            <a:ext cx="3076575" cy="3076575"/>
          </a:xfr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481013" y="479425"/>
            <a:ext cx="8318500" cy="5616575"/>
          </a:xfrm>
        </p:spPr>
        <p:txBody>
          <a:bodyPr/>
          <a:lstStyle/>
          <a:p>
            <a:pPr lvl="1" eaLnBrk="1" hangingPunct="1">
              <a:lnSpc>
                <a:spcPct val="80000"/>
              </a:lnSpc>
              <a:spcBef>
                <a:spcPct val="50000"/>
              </a:spcBef>
            </a:pPr>
            <a:r>
              <a:rPr lang="en-US" sz="3000" smtClean="0">
                <a:latin typeface="Angsana New" pitchFamily="18" charset="-34"/>
              </a:rPr>
              <a:t>Hot pressing</a:t>
            </a:r>
          </a:p>
          <a:p>
            <a:pPr lvl="2" eaLnBrk="1" hangingPunct="1">
              <a:lnSpc>
                <a:spcPct val="80000"/>
              </a:lnSpc>
              <a:spcBef>
                <a:spcPct val="35000"/>
              </a:spcBef>
            </a:pPr>
            <a:r>
              <a:rPr lang="en-US" sz="2900" smtClean="0">
                <a:latin typeface="Angsana New" pitchFamily="18" charset="-34"/>
              </a:rPr>
              <a:t>Uniaxial pressing</a:t>
            </a:r>
            <a:r>
              <a:rPr lang="th-TH" sz="2900" smtClean="0">
                <a:latin typeface="Angsana New" pitchFamily="18" charset="-34"/>
              </a:rPr>
              <a:t> </a:t>
            </a:r>
            <a:r>
              <a:rPr lang="en-US" sz="2900" smtClean="0">
                <a:latin typeface="Angsana New" pitchFamily="18" charset="-34"/>
              </a:rPr>
              <a:t> OR </a:t>
            </a:r>
            <a:r>
              <a:rPr lang="th-TH" smtClean="0"/>
              <a:t> HIP </a:t>
            </a:r>
          </a:p>
          <a:p>
            <a:pPr lvl="3" eaLnBrk="1" hangingPunct="1">
              <a:lnSpc>
                <a:spcPct val="80000"/>
              </a:lnSpc>
              <a:spcBef>
                <a:spcPct val="35000"/>
              </a:spcBef>
            </a:pPr>
            <a:r>
              <a:rPr lang="th-TH" sz="1400" smtClean="0"/>
              <a:t>reduce the porosity of metals. This improves the mechanical properties and increases workability.</a:t>
            </a:r>
            <a:endParaRPr lang="th-TH" sz="1400" smtClean="0">
              <a:latin typeface="Angsana New" pitchFamily="18" charset="-34"/>
            </a:endParaRPr>
          </a:p>
          <a:p>
            <a:pPr lvl="2" eaLnBrk="1" hangingPunct="1">
              <a:lnSpc>
                <a:spcPct val="80000"/>
              </a:lnSpc>
              <a:spcBef>
                <a:spcPct val="35000"/>
              </a:spcBef>
            </a:pPr>
            <a:r>
              <a:rPr lang="th-TH" sz="2900" smtClean="0">
                <a:latin typeface="Angsana New" pitchFamily="18" charset="-34"/>
              </a:rPr>
              <a:t> </a:t>
            </a:r>
            <a:r>
              <a:rPr lang="en-US" sz="2900" smtClean="0">
                <a:latin typeface="Angsana New" pitchFamily="18" charset="-34"/>
              </a:rPr>
              <a:t>Mold mist be good thermal shock resistance</a:t>
            </a:r>
            <a:endParaRPr lang="th-TH" sz="2900" smtClean="0">
              <a:latin typeface="Angsana New" pitchFamily="18" charset="-34"/>
            </a:endParaRPr>
          </a:p>
          <a:p>
            <a:pPr lvl="2" eaLnBrk="1" hangingPunct="1">
              <a:lnSpc>
                <a:spcPct val="80000"/>
              </a:lnSpc>
              <a:spcBef>
                <a:spcPct val="35000"/>
              </a:spcBef>
            </a:pPr>
            <a:r>
              <a:rPr lang="en-US" sz="2900" smtClean="0">
                <a:latin typeface="Angsana New" pitchFamily="18" charset="-34"/>
              </a:rPr>
              <a:t>Si</a:t>
            </a:r>
            <a:r>
              <a:rPr lang="en-US" sz="2900" baseline="-25000" smtClean="0">
                <a:latin typeface="Angsana New" pitchFamily="18" charset="-34"/>
              </a:rPr>
              <a:t>3</a:t>
            </a:r>
            <a:r>
              <a:rPr lang="en-US" sz="2900" smtClean="0">
                <a:latin typeface="Angsana New" pitchFamily="18" charset="-34"/>
              </a:rPr>
              <a:t>N</a:t>
            </a:r>
            <a:r>
              <a:rPr lang="en-US" sz="2900" baseline="-25000" smtClean="0">
                <a:latin typeface="Angsana New" pitchFamily="18" charset="-34"/>
              </a:rPr>
              <a:t>4 </a:t>
            </a:r>
            <a:r>
              <a:rPr lang="en-US" sz="2900" smtClean="0">
                <a:latin typeface="Angsana New" pitchFamily="18" charset="-34"/>
              </a:rPr>
              <a:t>, SiC, Al</a:t>
            </a:r>
            <a:r>
              <a:rPr lang="en-US" sz="2900" baseline="-25000" smtClean="0">
                <a:latin typeface="Angsana New" pitchFamily="18" charset="-34"/>
              </a:rPr>
              <a:t>2</a:t>
            </a:r>
            <a:r>
              <a:rPr lang="en-US" sz="2900" smtClean="0">
                <a:latin typeface="Angsana New" pitchFamily="18" charset="-34"/>
              </a:rPr>
              <a:t>O</a:t>
            </a:r>
            <a:r>
              <a:rPr lang="en-US" sz="2900" baseline="-25000" smtClean="0">
                <a:latin typeface="Angsana New" pitchFamily="18" charset="-34"/>
              </a:rPr>
              <a:t>3</a:t>
            </a:r>
            <a:endParaRPr lang="th-TH" sz="2900" baseline="-25000" smtClean="0">
              <a:latin typeface="Angsana New" pitchFamily="18" charset="-34"/>
            </a:endParaRPr>
          </a:p>
        </p:txBody>
      </p:sp>
      <p:pic>
        <p:nvPicPr>
          <p:cNvPr id="44035" name="Picture 3"/>
          <p:cNvPicPr>
            <a:picLocks noChangeAspect="1" noChangeArrowheads="1"/>
          </p:cNvPicPr>
          <p:nvPr/>
        </p:nvPicPr>
        <p:blipFill>
          <a:blip r:embed="rId2" cstate="print"/>
          <a:srcRect/>
          <a:stretch>
            <a:fillRect/>
          </a:stretch>
        </p:blipFill>
        <p:spPr bwMode="auto">
          <a:xfrm>
            <a:off x="1066800" y="3276600"/>
            <a:ext cx="2900363" cy="2613025"/>
          </a:xfrm>
          <a:prstGeom prst="rect">
            <a:avLst/>
          </a:prstGeom>
          <a:noFill/>
          <a:ln w="9525">
            <a:noFill/>
            <a:miter lim="800000"/>
            <a:headEnd/>
            <a:tailEnd/>
          </a:ln>
        </p:spPr>
      </p:pic>
      <p:pic>
        <p:nvPicPr>
          <p:cNvPr id="44036" name="Picture 4"/>
          <p:cNvPicPr>
            <a:picLocks noChangeAspect="1" noChangeArrowheads="1"/>
          </p:cNvPicPr>
          <p:nvPr/>
        </p:nvPicPr>
        <p:blipFill>
          <a:blip r:embed="rId3" cstate="print"/>
          <a:srcRect/>
          <a:stretch>
            <a:fillRect/>
          </a:stretch>
        </p:blipFill>
        <p:spPr bwMode="auto">
          <a:xfrm>
            <a:off x="4419600" y="3124200"/>
            <a:ext cx="3641725" cy="293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685800" y="685800"/>
            <a:ext cx="8001000" cy="5151438"/>
          </a:xfrm>
          <a:prstGeom prst="rect">
            <a:avLst/>
          </a:prstGeom>
          <a:solidFill>
            <a:srgbClr val="FFFFFF"/>
          </a:solidFill>
          <a:ln w="9525">
            <a:noFill/>
            <a:miter lim="800000"/>
            <a:headEnd/>
            <a:tailEnd/>
          </a:ln>
        </p:spPr>
        <p:txBody>
          <a:bodyPr>
            <a:spAutoFit/>
          </a:bodyPr>
          <a:lstStyle/>
          <a:p>
            <a:pPr eaLnBrk="0" hangingPunct="0">
              <a:spcBef>
                <a:spcPct val="50000"/>
              </a:spcBef>
            </a:pPr>
            <a:r>
              <a:rPr lang="en-US" sz="4400" b="1" u="sng">
                <a:solidFill>
                  <a:srgbClr val="FF5050"/>
                </a:solidFill>
                <a:latin typeface="Times New Roman" pitchFamily="18" charset="0"/>
              </a:rPr>
              <a:t>Clay Products:</a:t>
            </a:r>
            <a:endParaRPr lang="en-US" sz="3200" b="1">
              <a:latin typeface="Times New Roman" pitchFamily="18" charset="0"/>
            </a:endParaRPr>
          </a:p>
          <a:p>
            <a:pPr eaLnBrk="0" hangingPunct="0">
              <a:spcBef>
                <a:spcPct val="50000"/>
              </a:spcBef>
              <a:buFont typeface="Symbol" pitchFamily="18" charset="2"/>
              <a:buChar char="¨"/>
            </a:pPr>
            <a:r>
              <a:rPr lang="en-US" sz="3200" b="1">
                <a:latin typeface="Times New Roman" pitchFamily="18" charset="0"/>
              </a:rPr>
              <a:t>Structural products                            (Bricks, tiles, sewer pipes)</a:t>
            </a:r>
          </a:p>
          <a:p>
            <a:pPr eaLnBrk="0" hangingPunct="0">
              <a:spcBef>
                <a:spcPct val="50000"/>
              </a:spcBef>
              <a:buFont typeface="Symbol" pitchFamily="18" charset="2"/>
              <a:buChar char="¨"/>
            </a:pPr>
            <a:r>
              <a:rPr lang="en-US" sz="3200" b="1">
                <a:latin typeface="Times New Roman" pitchFamily="18" charset="0"/>
              </a:rPr>
              <a:t>Whitewares                                      (Porcelain, pottery, tableware, china, plumbing fixtures)</a:t>
            </a:r>
          </a:p>
          <a:p>
            <a:pPr eaLnBrk="0" hangingPunct="0">
              <a:spcBef>
                <a:spcPct val="50000"/>
              </a:spcBef>
              <a:buFont typeface="Symbol" pitchFamily="18" charset="2"/>
              <a:buNone/>
            </a:pPr>
            <a:r>
              <a:rPr lang="en-US" sz="3200" b="1">
                <a:latin typeface="Times New Roman" pitchFamily="18" charset="0"/>
              </a:rPr>
              <a:t>These products are composed of:</a:t>
            </a:r>
          </a:p>
          <a:p>
            <a:pPr eaLnBrk="0" hangingPunct="0">
              <a:spcBef>
                <a:spcPct val="50000"/>
              </a:spcBef>
              <a:buFont typeface="Symbol" pitchFamily="18" charset="2"/>
              <a:buNone/>
            </a:pPr>
            <a:r>
              <a:rPr lang="en-US" sz="3200" b="1">
                <a:latin typeface="Times New Roman" pitchFamily="18" charset="0"/>
              </a:rPr>
              <a:t>Alumina (Al</a:t>
            </a:r>
            <a:r>
              <a:rPr lang="en-US" sz="3200" b="1" baseline="-25000">
                <a:latin typeface="Times New Roman" pitchFamily="18" charset="0"/>
              </a:rPr>
              <a:t>2</a:t>
            </a:r>
            <a:r>
              <a:rPr lang="en-US" sz="3200" b="1">
                <a:latin typeface="Times New Roman" pitchFamily="18" charset="0"/>
              </a:rPr>
              <a:t>O</a:t>
            </a:r>
            <a:r>
              <a:rPr lang="en-US" sz="3200" b="1" baseline="-25000">
                <a:latin typeface="Times New Roman" pitchFamily="18" charset="0"/>
              </a:rPr>
              <a:t>3</a:t>
            </a:r>
            <a:r>
              <a:rPr lang="en-US" sz="3200" b="1">
                <a:latin typeface="Times New Roman" pitchFamily="18" charset="0"/>
              </a:rPr>
              <a:t>)  + Silica (SiO</a:t>
            </a:r>
            <a:r>
              <a:rPr lang="en-US" sz="3200" b="1" baseline="-25000">
                <a:latin typeface="Times New Roman" pitchFamily="18" charset="0"/>
              </a:rPr>
              <a:t>2</a:t>
            </a:r>
            <a:r>
              <a:rPr lang="en-US" sz="3200" b="1">
                <a:latin typeface="Times New Roman" pitchFamily="18" charset="0"/>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568325"/>
            <a:ext cx="8229600" cy="849313"/>
          </a:xfrm>
        </p:spPr>
        <p:txBody>
          <a:bodyPr/>
          <a:lstStyle/>
          <a:p>
            <a:pPr eaLnBrk="1" hangingPunct="1"/>
            <a:r>
              <a:rPr lang="en-US" sz="5100" smtClean="0">
                <a:latin typeface="Angsana New" pitchFamily="18" charset="-34"/>
              </a:rPr>
              <a:t>Extrude</a:t>
            </a:r>
            <a:endParaRPr lang="th-TH" sz="5100" smtClean="0">
              <a:latin typeface="Angsana New" pitchFamily="18" charset="-34"/>
            </a:endParaRPr>
          </a:p>
        </p:txBody>
      </p:sp>
      <p:pic>
        <p:nvPicPr>
          <p:cNvPr id="45059" name="Picture 3" descr="honryComb"/>
          <p:cNvPicPr>
            <a:picLocks noGrp="1" noChangeAspect="1" noChangeArrowheads="1"/>
          </p:cNvPicPr>
          <p:nvPr>
            <p:ph sz="half" idx="1"/>
          </p:nvPr>
        </p:nvPicPr>
        <p:blipFill>
          <a:blip r:embed="rId2" cstate="print"/>
          <a:srcRect/>
          <a:stretch>
            <a:fillRect/>
          </a:stretch>
        </p:blipFill>
        <p:spPr>
          <a:xfrm>
            <a:off x="822325" y="1549400"/>
            <a:ext cx="4141788" cy="3451225"/>
          </a:xfrm>
          <a:noFill/>
        </p:spPr>
      </p:pic>
      <p:sp>
        <p:nvSpPr>
          <p:cNvPr id="45060" name="Text Box 5"/>
          <p:cNvSpPr txBox="1">
            <a:spLocks noChangeArrowheads="1"/>
          </p:cNvSpPr>
          <p:nvPr/>
        </p:nvSpPr>
        <p:spPr bwMode="auto">
          <a:xfrm>
            <a:off x="606425" y="5205413"/>
            <a:ext cx="5060950" cy="641350"/>
          </a:xfrm>
          <a:prstGeom prst="rect">
            <a:avLst/>
          </a:prstGeom>
          <a:noFill/>
          <a:ln w="9525">
            <a:noFill/>
            <a:miter lim="800000"/>
            <a:headEnd/>
            <a:tailEnd/>
          </a:ln>
        </p:spPr>
        <p:txBody>
          <a:bodyPr wrap="none">
            <a:spAutoFit/>
          </a:bodyPr>
          <a:lstStyle/>
          <a:p>
            <a:r>
              <a:rPr lang="en-US" sz="1800"/>
              <a:t>Cordiarite ceramics ( 2MgO.2Al</a:t>
            </a:r>
            <a:r>
              <a:rPr lang="en-US" sz="1800" baseline="-25000"/>
              <a:t>2</a:t>
            </a:r>
            <a:r>
              <a:rPr lang="en-US" sz="1800"/>
              <a:t>O</a:t>
            </a:r>
            <a:r>
              <a:rPr lang="en-US" sz="1800" baseline="-25000"/>
              <a:t>3</a:t>
            </a:r>
            <a:r>
              <a:rPr lang="en-US" sz="1800"/>
              <a:t>.5SiO</a:t>
            </a:r>
            <a:r>
              <a:rPr lang="en-US" sz="1800" baseline="-25000"/>
              <a:t>2</a:t>
            </a:r>
            <a:r>
              <a:rPr lang="en-US" sz="1800"/>
              <a:t> )</a:t>
            </a:r>
          </a:p>
          <a:p>
            <a:r>
              <a:rPr lang="en-US" sz="1800"/>
              <a:t>Honey comb for gas purification catalyst carriers</a:t>
            </a:r>
            <a:endParaRPr lang="th-TH" sz="1800"/>
          </a:p>
        </p:txBody>
      </p:sp>
      <p:sp>
        <p:nvSpPr>
          <p:cNvPr id="45061" name="Content Placeholder 7"/>
          <p:cNvSpPr>
            <a:spLocks noGrp="1"/>
          </p:cNvSpPr>
          <p:nvPr>
            <p:ph sz="half" idx="2"/>
          </p:nvPr>
        </p:nvSpPr>
        <p:spPr/>
        <p:txBody>
          <a:bodyPr/>
          <a:lstStyle/>
          <a:p>
            <a:pPr eaLnBrk="1" hangingPunct="1"/>
            <a:endParaRPr lang="th-TH" smtClean="0"/>
          </a:p>
        </p:txBody>
      </p:sp>
      <p:pic>
        <p:nvPicPr>
          <p:cNvPr id="45062" name="Picture 3" descr="extrude"/>
          <p:cNvPicPr>
            <a:picLocks noChangeAspect="1" noChangeArrowheads="1" noCrop="1"/>
          </p:cNvPicPr>
          <p:nvPr/>
        </p:nvPicPr>
        <p:blipFill>
          <a:blip r:embed="rId3" cstate="print"/>
          <a:srcRect/>
          <a:stretch>
            <a:fillRect/>
          </a:stretch>
        </p:blipFill>
        <p:spPr bwMode="auto">
          <a:xfrm>
            <a:off x="5257800" y="1600200"/>
            <a:ext cx="3322638" cy="3322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81000" y="228600"/>
            <a:ext cx="3124200" cy="1498600"/>
          </a:xfrm>
        </p:spPr>
        <p:txBody>
          <a:bodyPr/>
          <a:lstStyle/>
          <a:p>
            <a:pPr eaLnBrk="1" hangingPunct="1"/>
            <a:r>
              <a:rPr lang="en-GB" sz="2800" b="1" smtClean="0"/>
              <a:t>Amorphous Ceramics (Glasses)</a:t>
            </a:r>
          </a:p>
        </p:txBody>
      </p:sp>
      <p:sp>
        <p:nvSpPr>
          <p:cNvPr id="46083" name="Rectangle 3"/>
          <p:cNvSpPr>
            <a:spLocks noGrp="1" noChangeArrowheads="1"/>
          </p:cNvSpPr>
          <p:nvPr>
            <p:ph type="body" idx="1"/>
          </p:nvPr>
        </p:nvSpPr>
        <p:spPr>
          <a:xfrm>
            <a:off x="533400" y="2057400"/>
            <a:ext cx="7481888" cy="3921125"/>
          </a:xfrm>
        </p:spPr>
        <p:txBody>
          <a:bodyPr/>
          <a:lstStyle/>
          <a:p>
            <a:pPr eaLnBrk="1" hangingPunct="1">
              <a:lnSpc>
                <a:spcPct val="130000"/>
              </a:lnSpc>
            </a:pPr>
            <a:r>
              <a:rPr lang="en-US" sz="2400" smtClean="0">
                <a:latin typeface="Times New Roman" pitchFamily="18" charset="0"/>
              </a:rPr>
              <a:t>Insulator</a:t>
            </a:r>
            <a:endParaRPr lang="th-TH" sz="2400" smtClean="0">
              <a:latin typeface="Times New Roman" pitchFamily="18" charset="0"/>
            </a:endParaRPr>
          </a:p>
          <a:p>
            <a:pPr eaLnBrk="1" hangingPunct="1">
              <a:lnSpc>
                <a:spcPct val="130000"/>
              </a:lnSpc>
            </a:pPr>
            <a:r>
              <a:rPr lang="en-US" sz="2400" smtClean="0">
                <a:latin typeface="Times New Roman" pitchFamily="18" charset="0"/>
              </a:rPr>
              <a:t>C</a:t>
            </a:r>
            <a:r>
              <a:rPr lang="th-TH" sz="2400" smtClean="0">
                <a:latin typeface="Times New Roman" pitchFamily="18" charset="0"/>
              </a:rPr>
              <a:t>hemical resistance</a:t>
            </a:r>
            <a:endParaRPr lang="en-US" sz="2400" smtClean="0">
              <a:latin typeface="Times New Roman" pitchFamily="18" charset="0"/>
            </a:endParaRPr>
          </a:p>
          <a:p>
            <a:pPr eaLnBrk="1" hangingPunct="1">
              <a:lnSpc>
                <a:spcPct val="130000"/>
              </a:lnSpc>
            </a:pPr>
            <a:r>
              <a:rPr lang="en-US" sz="2400" smtClean="0">
                <a:latin typeface="Times New Roman" pitchFamily="18" charset="0"/>
              </a:rPr>
              <a:t>Good corrosion resistance</a:t>
            </a:r>
          </a:p>
          <a:p>
            <a:pPr eaLnBrk="1" hangingPunct="1">
              <a:lnSpc>
                <a:spcPct val="80000"/>
              </a:lnSpc>
            </a:pPr>
            <a:r>
              <a:rPr lang="en-GB" sz="2400" smtClean="0">
                <a:latin typeface="Times New Roman" pitchFamily="18" charset="0"/>
              </a:rPr>
              <a:t>Main ingredient is Silica (SiO2) </a:t>
            </a:r>
          </a:p>
          <a:p>
            <a:pPr eaLnBrk="1" hangingPunct="1">
              <a:lnSpc>
                <a:spcPct val="80000"/>
              </a:lnSpc>
            </a:pPr>
            <a:r>
              <a:rPr lang="en-GB" sz="2400" smtClean="0">
                <a:latin typeface="Times New Roman" pitchFamily="18" charset="0"/>
              </a:rPr>
              <a:t>If cooled very slowly will form crystalline structure.  </a:t>
            </a:r>
          </a:p>
          <a:p>
            <a:pPr eaLnBrk="1" hangingPunct="1">
              <a:lnSpc>
                <a:spcPct val="80000"/>
              </a:lnSpc>
            </a:pPr>
            <a:r>
              <a:rPr lang="en-GB" sz="2400" smtClean="0">
                <a:latin typeface="Times New Roman" pitchFamily="18" charset="0"/>
              </a:rPr>
              <a:t>If cooled more quickly will form amorphous structure consisting of disordered and linked chains of Silicon and Oxygen atoms.  </a:t>
            </a:r>
          </a:p>
          <a:p>
            <a:pPr eaLnBrk="1" hangingPunct="1">
              <a:lnSpc>
                <a:spcPct val="80000"/>
              </a:lnSpc>
            </a:pPr>
            <a:r>
              <a:rPr lang="en-GB" sz="2400" smtClean="0">
                <a:latin typeface="Times New Roman" pitchFamily="18" charset="0"/>
              </a:rPr>
              <a:t>This accounts for its transparency as it is the crystal boundaries that scatter the light, causing reflection. </a:t>
            </a:r>
          </a:p>
          <a:p>
            <a:pPr eaLnBrk="1" hangingPunct="1">
              <a:lnSpc>
                <a:spcPct val="80000"/>
              </a:lnSpc>
            </a:pPr>
            <a:r>
              <a:rPr lang="en-GB" sz="2400" smtClean="0">
                <a:latin typeface="Times New Roman" pitchFamily="18" charset="0"/>
              </a:rPr>
              <a:t>Glass can be tempered to increase its toughness and resistance to cracking.</a:t>
            </a:r>
          </a:p>
          <a:p>
            <a:pPr eaLnBrk="1" hangingPunct="1">
              <a:lnSpc>
                <a:spcPct val="80000"/>
              </a:lnSpc>
            </a:pPr>
            <a:endParaRPr lang="en-GB" sz="2400" smtClean="0">
              <a:latin typeface="Times New Roman" pitchFamily="18" charset="0"/>
            </a:endParaRPr>
          </a:p>
        </p:txBody>
      </p:sp>
      <p:pic>
        <p:nvPicPr>
          <p:cNvPr id="46084" name="Picture 4" descr="glass%20bottles"/>
          <p:cNvPicPr>
            <a:picLocks noChangeAspect="1" noChangeArrowheads="1"/>
          </p:cNvPicPr>
          <p:nvPr/>
        </p:nvPicPr>
        <p:blipFill>
          <a:blip r:embed="rId2" cstate="print"/>
          <a:srcRect/>
          <a:stretch>
            <a:fillRect/>
          </a:stretch>
        </p:blipFill>
        <p:spPr bwMode="auto">
          <a:xfrm>
            <a:off x="3962400" y="381000"/>
            <a:ext cx="4854575" cy="2913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GB" b="1" smtClean="0"/>
              <a:t>Glass Types</a:t>
            </a:r>
          </a:p>
        </p:txBody>
      </p:sp>
      <p:sp>
        <p:nvSpPr>
          <p:cNvPr id="47107" name="Rectangle 3"/>
          <p:cNvSpPr>
            <a:spLocks noGrp="1" noChangeArrowheads="1"/>
          </p:cNvSpPr>
          <p:nvPr>
            <p:ph type="body" idx="1"/>
          </p:nvPr>
        </p:nvSpPr>
        <p:spPr/>
        <p:txBody>
          <a:bodyPr/>
          <a:lstStyle/>
          <a:p>
            <a:pPr eaLnBrk="1" hangingPunct="1">
              <a:buFontTx/>
              <a:buNone/>
            </a:pPr>
            <a:r>
              <a:rPr lang="en-GB" smtClean="0"/>
              <a:t>Three common types of glass:</a:t>
            </a:r>
          </a:p>
          <a:p>
            <a:pPr eaLnBrk="1" hangingPunct="1"/>
            <a:r>
              <a:rPr lang="en-GB" i="1" smtClean="0"/>
              <a:t>Soda-lime glass</a:t>
            </a:r>
            <a:r>
              <a:rPr lang="en-GB" smtClean="0"/>
              <a:t> - 95% of all glass, windows containers etc.</a:t>
            </a:r>
          </a:p>
          <a:p>
            <a:pPr eaLnBrk="1" hangingPunct="1"/>
            <a:r>
              <a:rPr lang="en-GB" i="1" smtClean="0"/>
              <a:t>Lead glass</a:t>
            </a:r>
            <a:r>
              <a:rPr lang="en-GB" smtClean="0"/>
              <a:t> - contains lead oxide to improve refractive index</a:t>
            </a:r>
          </a:p>
          <a:p>
            <a:pPr eaLnBrk="1" hangingPunct="1"/>
            <a:r>
              <a:rPr lang="en-GB" i="1" smtClean="0"/>
              <a:t>Borosilicate</a:t>
            </a:r>
            <a:r>
              <a:rPr lang="en-GB" smtClean="0"/>
              <a:t> - contains Boron oxide, known as Pyrex.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GB" b="1" smtClean="0"/>
              <a:t>Glasses</a:t>
            </a:r>
            <a:r>
              <a:rPr lang="en-GB" smtClean="0"/>
              <a:t> </a:t>
            </a:r>
          </a:p>
        </p:txBody>
      </p:sp>
      <p:sp>
        <p:nvSpPr>
          <p:cNvPr id="48131" name="Rectangle 3"/>
          <p:cNvSpPr>
            <a:spLocks noGrp="1" noChangeArrowheads="1"/>
          </p:cNvSpPr>
          <p:nvPr>
            <p:ph type="body" idx="1"/>
          </p:nvPr>
        </p:nvSpPr>
        <p:spPr/>
        <p:txBody>
          <a:bodyPr/>
          <a:lstStyle/>
          <a:p>
            <a:pPr eaLnBrk="1" hangingPunct="1"/>
            <a:r>
              <a:rPr lang="en-GB" smtClean="0"/>
              <a:t>Flat glass (windows)</a:t>
            </a:r>
          </a:p>
          <a:p>
            <a:pPr eaLnBrk="1" hangingPunct="1"/>
            <a:r>
              <a:rPr lang="en-GB" smtClean="0"/>
              <a:t>Container glass (bottles)</a:t>
            </a:r>
          </a:p>
          <a:p>
            <a:pPr eaLnBrk="1" hangingPunct="1"/>
            <a:r>
              <a:rPr lang="en-GB" smtClean="0"/>
              <a:t>Pressed and blown glass (dinnerware)</a:t>
            </a:r>
          </a:p>
          <a:p>
            <a:pPr eaLnBrk="1" hangingPunct="1"/>
            <a:r>
              <a:rPr lang="en-GB" smtClean="0"/>
              <a:t>Glass fibres (home insulation)</a:t>
            </a:r>
          </a:p>
          <a:p>
            <a:pPr eaLnBrk="1" hangingPunct="1"/>
            <a:r>
              <a:rPr lang="en-GB" smtClean="0"/>
              <a:t>Advanced/specialty glass (optical fibres)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Silicate glasses</a:t>
            </a:r>
          </a:p>
        </p:txBody>
      </p:sp>
      <p:sp>
        <p:nvSpPr>
          <p:cNvPr id="49155" name="Text Box 3"/>
          <p:cNvSpPr txBox="1">
            <a:spLocks noChangeArrowheads="1"/>
          </p:cNvSpPr>
          <p:nvPr/>
        </p:nvSpPr>
        <p:spPr bwMode="auto">
          <a:xfrm>
            <a:off x="914400" y="1143000"/>
            <a:ext cx="7102475" cy="1190625"/>
          </a:xfrm>
          <a:prstGeom prst="rect">
            <a:avLst/>
          </a:prstGeom>
          <a:noFill/>
          <a:ln w="9525">
            <a:noFill/>
            <a:miter lim="800000"/>
            <a:headEnd/>
            <a:tailEnd/>
          </a:ln>
        </p:spPr>
        <p:txBody>
          <a:bodyPr>
            <a:spAutoFit/>
          </a:bodyPr>
          <a:lstStyle/>
          <a:p>
            <a:r>
              <a:rPr lang="en-US" sz="1800"/>
              <a:t>Amorphous silica forms a “network” with relatively large open areas where foreign atoms and particles may be easily introduced.</a:t>
            </a:r>
          </a:p>
          <a:p>
            <a:endParaRPr lang="en-US" sz="1800"/>
          </a:p>
          <a:p>
            <a:r>
              <a:rPr lang="en-US" sz="1800" b="1"/>
              <a:t>Silicates: </a:t>
            </a:r>
            <a:r>
              <a:rPr lang="en-US" sz="1800"/>
              <a:t>amorphous silica with impurities</a:t>
            </a:r>
            <a:endParaRPr lang="en-US" sz="1800" b="1"/>
          </a:p>
        </p:txBody>
      </p:sp>
      <p:pic>
        <p:nvPicPr>
          <p:cNvPr id="49156" name="Picture 4" descr="F1211"/>
          <p:cNvPicPr>
            <a:picLocks noChangeAspect="1" noChangeArrowheads="1"/>
          </p:cNvPicPr>
          <p:nvPr/>
        </p:nvPicPr>
        <p:blipFill>
          <a:blip r:embed="rId3" cstate="print"/>
          <a:srcRect/>
          <a:stretch>
            <a:fillRect/>
          </a:stretch>
        </p:blipFill>
        <p:spPr bwMode="auto">
          <a:xfrm>
            <a:off x="457200" y="2362200"/>
            <a:ext cx="6172200" cy="4344988"/>
          </a:xfrm>
          <a:prstGeom prst="rect">
            <a:avLst/>
          </a:prstGeom>
          <a:noFill/>
          <a:ln w="9525">
            <a:noFill/>
            <a:miter lim="800000"/>
            <a:headEnd/>
            <a:tailEnd/>
          </a:ln>
        </p:spPr>
      </p:pic>
      <p:sp>
        <p:nvSpPr>
          <p:cNvPr id="49157" name="Text Box 5"/>
          <p:cNvSpPr txBox="1">
            <a:spLocks noChangeArrowheads="1"/>
          </p:cNvSpPr>
          <p:nvPr/>
        </p:nvSpPr>
        <p:spPr bwMode="auto">
          <a:xfrm>
            <a:off x="3184525" y="4303713"/>
            <a:ext cx="2330450" cy="366712"/>
          </a:xfrm>
          <a:prstGeom prst="rect">
            <a:avLst/>
          </a:prstGeom>
          <a:noFill/>
          <a:ln w="9525">
            <a:noFill/>
            <a:miter lim="800000"/>
            <a:headEnd/>
            <a:tailEnd/>
          </a:ln>
        </p:spPr>
        <p:txBody>
          <a:bodyPr wrap="none">
            <a:spAutoFit/>
          </a:bodyPr>
          <a:lstStyle/>
          <a:p>
            <a:r>
              <a:rPr lang="en-US" sz="1800"/>
              <a:t>Sodium-silicate glass</a:t>
            </a:r>
          </a:p>
        </p:txBody>
      </p:sp>
      <p:sp>
        <p:nvSpPr>
          <p:cNvPr id="49158" name="Rectangle 6"/>
          <p:cNvSpPr>
            <a:spLocks noChangeArrowheads="1"/>
          </p:cNvSpPr>
          <p:nvPr/>
        </p:nvSpPr>
        <p:spPr bwMode="auto">
          <a:xfrm>
            <a:off x="4267200" y="3048000"/>
            <a:ext cx="4419600" cy="915988"/>
          </a:xfrm>
          <a:prstGeom prst="rect">
            <a:avLst/>
          </a:prstGeom>
          <a:noFill/>
          <a:ln w="9525">
            <a:noFill/>
            <a:miter lim="800000"/>
            <a:headEnd/>
            <a:tailEnd/>
          </a:ln>
        </p:spPr>
        <p:txBody>
          <a:bodyPr>
            <a:spAutoFit/>
          </a:bodyPr>
          <a:lstStyle/>
          <a:p>
            <a:r>
              <a:rPr lang="th-TH" sz="1800"/>
              <a:t>Glass-modifying oxide </a:t>
            </a:r>
            <a:endParaRPr lang="en-US" sz="1800"/>
          </a:p>
          <a:p>
            <a:r>
              <a:rPr lang="en-US" sz="1800"/>
              <a:t>Ex. Na2O, K2O, CaO</a:t>
            </a:r>
            <a:r>
              <a:rPr lang="th-TH" sz="1800"/>
              <a:t> </a:t>
            </a:r>
            <a:r>
              <a:rPr lang="en-US" sz="1800"/>
              <a:t>, MgO </a:t>
            </a:r>
            <a:r>
              <a:rPr lang="th-TH" sz="1800"/>
              <a:t> </a:t>
            </a:r>
            <a:endParaRPr lang="en-US" sz="1800"/>
          </a:p>
          <a:p>
            <a:r>
              <a:rPr lang="en-US" sz="1800"/>
              <a:t>(reduce viscosity)</a:t>
            </a:r>
            <a:endParaRPr lang="th-TH" sz="1800"/>
          </a:p>
        </p:txBody>
      </p:sp>
      <p:sp>
        <p:nvSpPr>
          <p:cNvPr id="49159" name="Rectangle 7"/>
          <p:cNvSpPr>
            <a:spLocks noChangeArrowheads="1"/>
          </p:cNvSpPr>
          <p:nvPr/>
        </p:nvSpPr>
        <p:spPr bwMode="auto">
          <a:xfrm>
            <a:off x="4114800" y="5105400"/>
            <a:ext cx="4484688" cy="1027113"/>
          </a:xfrm>
          <a:prstGeom prst="rect">
            <a:avLst/>
          </a:prstGeom>
          <a:noFill/>
          <a:ln w="9525">
            <a:noFill/>
            <a:miter lim="800000"/>
            <a:headEnd/>
            <a:tailEnd/>
          </a:ln>
        </p:spPr>
        <p:txBody>
          <a:bodyPr>
            <a:spAutoFit/>
          </a:bodyPr>
          <a:lstStyle/>
          <a:p>
            <a:pPr lvl="1">
              <a:spcBef>
                <a:spcPct val="20000"/>
              </a:spcBef>
              <a:buFontTx/>
              <a:buChar char="–"/>
            </a:pPr>
            <a:r>
              <a:rPr lang="en-US" sz="1800" b="1"/>
              <a:t>Intermediate oxides</a:t>
            </a:r>
            <a:endParaRPr lang="th-TH" sz="1800" b="1"/>
          </a:p>
          <a:p>
            <a:pPr lvl="1">
              <a:spcBef>
                <a:spcPct val="20000"/>
              </a:spcBef>
            </a:pPr>
            <a:r>
              <a:rPr lang="en-US" sz="1800" b="1"/>
              <a:t>Improve properties </a:t>
            </a:r>
          </a:p>
          <a:p>
            <a:pPr lvl="1">
              <a:spcBef>
                <a:spcPct val="20000"/>
              </a:spcBef>
            </a:pPr>
            <a:r>
              <a:rPr lang="en-US" sz="1800" b="1"/>
              <a:t>Ex.Al2O3 Improve melting point</a:t>
            </a:r>
            <a:endParaRPr lang="th-TH" sz="1800" b="1"/>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304800" y="1308100"/>
            <a:ext cx="8229600" cy="5549900"/>
          </a:xfrm>
        </p:spPr>
        <p:txBody>
          <a:bodyPr/>
          <a:lstStyle/>
          <a:p>
            <a:pPr marL="669925" lvl="1" indent="-325438" eaLnBrk="1" hangingPunct="1">
              <a:lnSpc>
                <a:spcPct val="120000"/>
              </a:lnSpc>
            </a:pPr>
            <a:endParaRPr lang="th-TH" sz="3300" smtClean="0">
              <a:latin typeface="Angsana New" pitchFamily="18" charset="-34"/>
            </a:endParaRPr>
          </a:p>
          <a:p>
            <a:pPr marL="669925" lvl="1" indent="-325438" eaLnBrk="1" hangingPunct="1">
              <a:lnSpc>
                <a:spcPct val="120000"/>
              </a:lnSpc>
            </a:pPr>
            <a:endParaRPr lang="th-TH" sz="3300" smtClean="0">
              <a:latin typeface="Angsana New" pitchFamily="18" charset="-34"/>
            </a:endParaRPr>
          </a:p>
          <a:p>
            <a:pPr marL="669925" lvl="1" indent="-325438" eaLnBrk="1" hangingPunct="1">
              <a:lnSpc>
                <a:spcPct val="120000"/>
              </a:lnSpc>
            </a:pPr>
            <a:r>
              <a:rPr lang="en-US" sz="2400" u="sng" smtClean="0"/>
              <a:t>Vitrification</a:t>
            </a:r>
            <a:r>
              <a:rPr lang="th-TH" sz="2400" u="sng" smtClean="0"/>
              <a:t> is a process </a:t>
            </a:r>
          </a:p>
          <a:p>
            <a:pPr marL="669925" lvl="1" indent="-325438" eaLnBrk="1" hangingPunct="1">
              <a:lnSpc>
                <a:spcPct val="120000"/>
              </a:lnSpc>
            </a:pPr>
            <a:r>
              <a:rPr lang="th-TH" sz="2400" u="sng" smtClean="0"/>
              <a:t>of converting a material </a:t>
            </a:r>
          </a:p>
          <a:p>
            <a:pPr marL="669925" lvl="1" indent="-325438" eaLnBrk="1" hangingPunct="1">
              <a:lnSpc>
                <a:spcPct val="120000"/>
              </a:lnSpc>
            </a:pPr>
            <a:r>
              <a:rPr lang="th-TH" sz="2400" u="sng" smtClean="0"/>
              <a:t>into a </a:t>
            </a:r>
            <a:r>
              <a:rPr lang="en-US" sz="2400" u="sng" smtClean="0">
                <a:hlinkClick r:id="rId2" tooltip="Glass"/>
              </a:rPr>
              <a:t>glass</a:t>
            </a:r>
            <a:r>
              <a:rPr lang="th-TH" sz="2400" u="sng" smtClean="0"/>
              <a:t>-like </a:t>
            </a:r>
            <a:r>
              <a:rPr lang="en-US" sz="2400" u="sng" smtClean="0">
                <a:hlinkClick r:id="rId3" tooltip="Amorphous solid"/>
              </a:rPr>
              <a:t>amorphous solid</a:t>
            </a:r>
            <a:r>
              <a:rPr lang="th-TH" sz="2400" u="sng" smtClean="0"/>
              <a:t> which is free of any </a:t>
            </a:r>
            <a:r>
              <a:rPr lang="en-US" sz="2400" u="sng" smtClean="0">
                <a:hlinkClick r:id="rId4" tooltip="Crystal"/>
              </a:rPr>
              <a:t>crystalline</a:t>
            </a:r>
            <a:r>
              <a:rPr lang="th-TH" sz="2400" u="sng" smtClean="0"/>
              <a:t> structure, either by the quick removal or addition of </a:t>
            </a:r>
            <a:r>
              <a:rPr lang="en-US" sz="2400" u="sng" smtClean="0">
                <a:hlinkClick r:id="rId5" tooltip="Heat"/>
              </a:rPr>
              <a:t>heat</a:t>
            </a:r>
            <a:r>
              <a:rPr lang="th-TH" sz="2400" u="sng" smtClean="0"/>
              <a:t>, or by mixing with an additive. Solidification of a </a:t>
            </a:r>
            <a:r>
              <a:rPr lang="en-US" sz="2400" u="sng" smtClean="0">
                <a:hlinkClick r:id="rId6" tooltip="Vitreous"/>
              </a:rPr>
              <a:t>vitreous</a:t>
            </a:r>
            <a:r>
              <a:rPr lang="th-TH" sz="2400" u="sng" smtClean="0"/>
              <a:t> solid occurs at the </a:t>
            </a:r>
            <a:r>
              <a:rPr lang="en-US" sz="2400" u="sng" smtClean="0">
                <a:hlinkClick r:id="rId7" tooltip="Glass transition temperature"/>
              </a:rPr>
              <a:t>glass transition temperature</a:t>
            </a:r>
            <a:r>
              <a:rPr lang="th-TH" sz="2400" u="sng" smtClean="0"/>
              <a:t> (which is lower than </a:t>
            </a:r>
            <a:r>
              <a:rPr lang="en-US" sz="2400" u="sng" smtClean="0">
                <a:hlinkClick r:id="rId8" tooltip="Melting point"/>
              </a:rPr>
              <a:t>melting temperature</a:t>
            </a:r>
            <a:r>
              <a:rPr lang="th-TH" sz="2400" u="sng" smtClean="0"/>
              <a:t>, </a:t>
            </a:r>
            <a:r>
              <a:rPr lang="en-US" sz="2400" i="1" u="sng" smtClean="0"/>
              <a:t>T</a:t>
            </a:r>
            <a:r>
              <a:rPr lang="th-TH" sz="2400" u="sng" smtClean="0"/>
              <a:t>m</a:t>
            </a:r>
            <a:r>
              <a:rPr lang="en-US" sz="2400" u="sng" smtClean="0"/>
              <a:t>, due to </a:t>
            </a:r>
            <a:r>
              <a:rPr lang="th-TH" sz="2400" u="sng" smtClean="0">
                <a:hlinkClick r:id="rId9" tooltip="Supercooling"/>
              </a:rPr>
              <a:t>supercooling</a:t>
            </a:r>
            <a:r>
              <a:rPr lang="th-TH" sz="2400" u="sng" smtClean="0"/>
              <a:t>).</a:t>
            </a:r>
            <a:endParaRPr lang="en-US" sz="2400" u="sng" smtClean="0"/>
          </a:p>
        </p:txBody>
      </p:sp>
      <p:pic>
        <p:nvPicPr>
          <p:cNvPr id="50179" name="Picture 4" descr="A vitrification experiment for the study of nuclear waste disposal at Pacific Northwest National Labs">
            <a:hlinkClick r:id="rId10" tooltip="A vitrification experiment for the study of nuclear waste disposal at Pacific Northwest National Labs"/>
          </p:cNvPr>
          <p:cNvPicPr>
            <a:picLocks noChangeAspect="1" noChangeArrowheads="1"/>
          </p:cNvPicPr>
          <p:nvPr/>
        </p:nvPicPr>
        <p:blipFill>
          <a:blip r:embed="rId11" cstate="print"/>
          <a:srcRect/>
          <a:stretch>
            <a:fillRect/>
          </a:stretch>
        </p:blipFill>
        <p:spPr bwMode="auto">
          <a:xfrm>
            <a:off x="5410200" y="609600"/>
            <a:ext cx="2857500" cy="3067050"/>
          </a:xfrm>
          <a:prstGeom prst="rect">
            <a:avLst/>
          </a:prstGeom>
          <a:noFill/>
          <a:ln w="9525">
            <a:noFill/>
            <a:miter lim="800000"/>
            <a:headEnd/>
            <a:tailEnd/>
          </a:ln>
        </p:spPr>
      </p:pic>
      <p:sp>
        <p:nvSpPr>
          <p:cNvPr id="50180" name="Rectangle 5"/>
          <p:cNvSpPr>
            <a:spLocks noChangeArrowheads="1"/>
          </p:cNvSpPr>
          <p:nvPr/>
        </p:nvSpPr>
        <p:spPr bwMode="auto">
          <a:xfrm>
            <a:off x="1981200" y="1447800"/>
            <a:ext cx="1925638" cy="476250"/>
          </a:xfrm>
          <a:prstGeom prst="rect">
            <a:avLst/>
          </a:prstGeom>
          <a:noFill/>
          <a:ln w="9525">
            <a:noFill/>
            <a:miter lim="800000"/>
            <a:headEnd/>
            <a:tailEnd/>
          </a:ln>
        </p:spPr>
        <p:txBody>
          <a:bodyPr wrap="none">
            <a:spAutoFit/>
          </a:bodyPr>
          <a:lstStyle/>
          <a:p>
            <a:pPr>
              <a:lnSpc>
                <a:spcPct val="90000"/>
              </a:lnSpc>
              <a:spcBef>
                <a:spcPct val="20000"/>
              </a:spcBef>
            </a:pPr>
            <a:r>
              <a:rPr lang="en-US"/>
              <a:t>Vitrification</a:t>
            </a:r>
            <a:endParaRPr lang="th-TH"/>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49288" y="304800"/>
            <a:ext cx="8242300" cy="609600"/>
          </a:xfrm>
        </p:spPr>
        <p:txBody>
          <a:bodyPr/>
          <a:lstStyle/>
          <a:p>
            <a:pPr eaLnBrk="1" hangingPunct="1"/>
            <a:r>
              <a:rPr lang="en-US" sz="4200" smtClean="0"/>
              <a:t>Glass Transition</a:t>
            </a:r>
            <a:endParaRPr lang="th-TH" sz="4200" smtClean="0"/>
          </a:p>
        </p:txBody>
      </p:sp>
      <p:pic>
        <p:nvPicPr>
          <p:cNvPr id="51203" name="Picture 3"/>
          <p:cNvPicPr>
            <a:picLocks noChangeAspect="1" noChangeArrowheads="1"/>
          </p:cNvPicPr>
          <p:nvPr/>
        </p:nvPicPr>
        <p:blipFill>
          <a:blip r:embed="rId2" cstate="print"/>
          <a:srcRect/>
          <a:stretch>
            <a:fillRect/>
          </a:stretch>
        </p:blipFill>
        <p:spPr bwMode="auto">
          <a:xfrm>
            <a:off x="0" y="1236663"/>
            <a:ext cx="4589463" cy="5373687"/>
          </a:xfrm>
          <a:prstGeom prst="rect">
            <a:avLst/>
          </a:prstGeom>
          <a:noFill/>
          <a:ln w="9525">
            <a:noFill/>
            <a:miter lim="800000"/>
            <a:headEnd/>
            <a:tailEnd/>
          </a:ln>
        </p:spPr>
      </p:pic>
      <p:sp>
        <p:nvSpPr>
          <p:cNvPr id="51204" name="Text Box 4"/>
          <p:cNvSpPr txBox="1">
            <a:spLocks noChangeArrowheads="1"/>
          </p:cNvSpPr>
          <p:nvPr/>
        </p:nvSpPr>
        <p:spPr bwMode="auto">
          <a:xfrm>
            <a:off x="4594225" y="1468438"/>
            <a:ext cx="4549775" cy="822325"/>
          </a:xfrm>
          <a:prstGeom prst="rect">
            <a:avLst/>
          </a:prstGeom>
          <a:noFill/>
          <a:ln w="9525">
            <a:noFill/>
            <a:miter lim="800000"/>
            <a:headEnd/>
            <a:tailEnd/>
          </a:ln>
        </p:spPr>
        <p:txBody>
          <a:bodyPr>
            <a:spAutoFit/>
          </a:bodyPr>
          <a:lstStyle/>
          <a:p>
            <a:pPr eaLnBrk="0" hangingPunct="0"/>
            <a:r>
              <a:rPr lang="en-US" sz="2400">
                <a:cs typeface="Arial" pitchFamily="34" charset="0"/>
              </a:rPr>
              <a:t>T</a:t>
            </a:r>
            <a:r>
              <a:rPr lang="en-US" sz="2400" baseline="-25000">
                <a:cs typeface="Arial" pitchFamily="34" charset="0"/>
              </a:rPr>
              <a:t>m</a:t>
            </a:r>
            <a:r>
              <a:rPr lang="en-US" sz="2400">
                <a:cs typeface="Arial" pitchFamily="34" charset="0"/>
              </a:rPr>
              <a:t> : melting temperature</a:t>
            </a:r>
          </a:p>
          <a:p>
            <a:pPr eaLnBrk="0" hangingPunct="0"/>
            <a:r>
              <a:rPr lang="en-US" sz="2400">
                <a:cs typeface="Arial" pitchFamily="34" charset="0"/>
              </a:rPr>
              <a:t>T</a:t>
            </a:r>
            <a:r>
              <a:rPr lang="en-US" sz="2400" baseline="-25000">
                <a:cs typeface="Arial" pitchFamily="34" charset="0"/>
              </a:rPr>
              <a:t>g</a:t>
            </a:r>
            <a:r>
              <a:rPr lang="en-US" sz="2400">
                <a:cs typeface="Arial" pitchFamily="34" charset="0"/>
              </a:rPr>
              <a:t> : glass transition temperature</a:t>
            </a:r>
          </a:p>
        </p:txBody>
      </p:sp>
      <p:sp>
        <p:nvSpPr>
          <p:cNvPr id="51205" name="Text Box 5"/>
          <p:cNvSpPr txBox="1">
            <a:spLocks noChangeArrowheads="1"/>
          </p:cNvSpPr>
          <p:nvPr/>
        </p:nvSpPr>
        <p:spPr bwMode="auto">
          <a:xfrm>
            <a:off x="4640263" y="3387725"/>
            <a:ext cx="4503737" cy="974725"/>
          </a:xfrm>
          <a:prstGeom prst="rect">
            <a:avLst/>
          </a:prstGeom>
          <a:noFill/>
          <a:ln w="9525">
            <a:noFill/>
            <a:miter lim="800000"/>
            <a:headEnd/>
            <a:tailEnd/>
          </a:ln>
        </p:spPr>
        <p:txBody>
          <a:bodyPr>
            <a:spAutoFit/>
          </a:bodyPr>
          <a:lstStyle/>
          <a:p>
            <a:pPr eaLnBrk="0" hangingPunct="0">
              <a:lnSpc>
                <a:spcPct val="145000"/>
              </a:lnSpc>
            </a:pPr>
            <a:r>
              <a:rPr lang="en-US" sz="2000"/>
              <a:t>Temp. &lt;</a:t>
            </a:r>
            <a:r>
              <a:rPr lang="th-TH" sz="2000">
                <a:cs typeface="Arial" pitchFamily="34" charset="0"/>
              </a:rPr>
              <a:t> </a:t>
            </a:r>
            <a:r>
              <a:rPr lang="en-US" sz="2000">
                <a:cs typeface="Arial" pitchFamily="34" charset="0"/>
              </a:rPr>
              <a:t>T</a:t>
            </a:r>
            <a:r>
              <a:rPr lang="en-US" sz="2000" baseline="-25000">
                <a:cs typeface="Arial" pitchFamily="34" charset="0"/>
              </a:rPr>
              <a:t>g</a:t>
            </a:r>
            <a:r>
              <a:rPr lang="en-US" sz="2000">
                <a:cs typeface="Arial" pitchFamily="34" charset="0"/>
              </a:rPr>
              <a:t> </a:t>
            </a:r>
            <a:r>
              <a:rPr lang="en-US" sz="2000">
                <a:cs typeface="Arial" pitchFamily="34" charset="0"/>
                <a:sym typeface="Wingdings" pitchFamily="2" charset="2"/>
              </a:rPr>
              <a:t> glass</a:t>
            </a:r>
            <a:endParaRPr lang="th-TH" sz="2000">
              <a:cs typeface="Arial" pitchFamily="34" charset="0"/>
            </a:endParaRPr>
          </a:p>
          <a:p>
            <a:pPr eaLnBrk="0" hangingPunct="0">
              <a:lnSpc>
                <a:spcPct val="145000"/>
              </a:lnSpc>
            </a:pPr>
            <a:r>
              <a:rPr lang="en-US" sz="2000"/>
              <a:t>Temp. &gt;</a:t>
            </a:r>
            <a:r>
              <a:rPr lang="th-TH" sz="2000">
                <a:cs typeface="Arial" pitchFamily="34" charset="0"/>
              </a:rPr>
              <a:t> </a:t>
            </a:r>
            <a:r>
              <a:rPr lang="en-US" sz="2000">
                <a:cs typeface="Arial" pitchFamily="34" charset="0"/>
              </a:rPr>
              <a:t>T</a:t>
            </a:r>
            <a:r>
              <a:rPr lang="en-US" sz="2000" baseline="-25000">
                <a:cs typeface="Arial" pitchFamily="34" charset="0"/>
              </a:rPr>
              <a:t>g</a:t>
            </a:r>
            <a:r>
              <a:rPr lang="th-TH" sz="2000">
                <a:cs typeface="Arial" pitchFamily="34" charset="0"/>
              </a:rPr>
              <a:t> </a:t>
            </a:r>
            <a:r>
              <a:rPr lang="en-US" sz="2000">
                <a:sym typeface="Wingdings" pitchFamily="2" charset="2"/>
              </a:rPr>
              <a:t> </a:t>
            </a:r>
            <a:r>
              <a:rPr lang="en-US" sz="2000">
                <a:cs typeface="Arial" pitchFamily="34" charset="0"/>
              </a:rPr>
              <a:t>supercooled liquid</a:t>
            </a:r>
            <a:endParaRPr lang="th-TH" sz="200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304800" y="1371600"/>
            <a:ext cx="8555038" cy="3848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a:stretch>
            <a:fillRect/>
          </a:stretch>
        </p:blipFill>
        <p:spPr bwMode="auto">
          <a:xfrm>
            <a:off x="4227513" y="185738"/>
            <a:ext cx="4886325" cy="6424612"/>
          </a:xfrm>
          <a:prstGeom prst="rect">
            <a:avLst/>
          </a:prstGeom>
          <a:noFill/>
          <a:ln w="9525">
            <a:noFill/>
            <a:miter lim="800000"/>
            <a:headEnd/>
            <a:tailEnd/>
          </a:ln>
        </p:spPr>
      </p:pic>
      <p:sp>
        <p:nvSpPr>
          <p:cNvPr id="53251" name="Rectangle 3"/>
          <p:cNvSpPr>
            <a:spLocks noChangeArrowheads="1"/>
          </p:cNvSpPr>
          <p:nvPr/>
        </p:nvSpPr>
        <p:spPr bwMode="auto">
          <a:xfrm>
            <a:off x="107950" y="228600"/>
            <a:ext cx="4235450" cy="6300788"/>
          </a:xfrm>
          <a:prstGeom prst="rect">
            <a:avLst/>
          </a:prstGeom>
          <a:noFill/>
          <a:ln w="9525">
            <a:noFill/>
            <a:miter lim="800000"/>
            <a:headEnd/>
            <a:tailEnd/>
          </a:ln>
        </p:spPr>
        <p:txBody>
          <a:bodyPr/>
          <a:lstStyle/>
          <a:p>
            <a:pPr marL="342900" indent="-342900">
              <a:spcBef>
                <a:spcPct val="20000"/>
              </a:spcBef>
            </a:pPr>
            <a:r>
              <a:rPr lang="en-US" b="1">
                <a:latin typeface="Angsana New" pitchFamily="18" charset="-34"/>
              </a:rPr>
              <a:t>Effect of Temp&amp;Viscosity</a:t>
            </a:r>
            <a:endParaRPr lang="th-TH">
              <a:latin typeface="Angsana New" pitchFamily="18" charset="-34"/>
            </a:endParaRPr>
          </a:p>
          <a:p>
            <a:pPr marL="342900" indent="-342900">
              <a:spcBef>
                <a:spcPct val="20000"/>
              </a:spcBef>
              <a:buFontTx/>
              <a:buChar char="•"/>
            </a:pPr>
            <a:r>
              <a:rPr lang="th-TH">
                <a:solidFill>
                  <a:schemeClr val="tx2"/>
                </a:solidFill>
                <a:latin typeface="Angsana New" pitchFamily="18" charset="-34"/>
              </a:rPr>
              <a:t>The melting point</a:t>
            </a:r>
            <a:r>
              <a:rPr lang="th-TH">
                <a:latin typeface="Angsana New" pitchFamily="18" charset="-34"/>
              </a:rPr>
              <a:t> </a:t>
            </a:r>
            <a:r>
              <a:rPr lang="en-US">
                <a:latin typeface="Angsana New" pitchFamily="18" charset="-34"/>
              </a:rPr>
              <a:t>(100 Poises) :  </a:t>
            </a:r>
          </a:p>
          <a:p>
            <a:pPr marL="342900" indent="-342900">
              <a:spcBef>
                <a:spcPct val="20000"/>
              </a:spcBef>
              <a:buFontTx/>
              <a:buChar char="•"/>
            </a:pPr>
            <a:r>
              <a:rPr lang="en-US">
                <a:solidFill>
                  <a:schemeClr val="tx2"/>
                </a:solidFill>
                <a:latin typeface="Angsana New" pitchFamily="18" charset="-34"/>
              </a:rPr>
              <a:t>The working point</a:t>
            </a:r>
            <a:r>
              <a:rPr lang="en-US">
                <a:latin typeface="Angsana New" pitchFamily="18" charset="-34"/>
              </a:rPr>
              <a:t> (10</a:t>
            </a:r>
            <a:r>
              <a:rPr lang="en-US" baseline="30000">
                <a:latin typeface="Angsana New" pitchFamily="18" charset="-34"/>
              </a:rPr>
              <a:t>4</a:t>
            </a:r>
            <a:r>
              <a:rPr lang="en-US">
                <a:latin typeface="Angsana New" pitchFamily="18" charset="-34"/>
              </a:rPr>
              <a:t> P):</a:t>
            </a:r>
          </a:p>
          <a:p>
            <a:pPr marL="342900" indent="-342900">
              <a:spcBef>
                <a:spcPct val="20000"/>
              </a:spcBef>
              <a:buFontTx/>
              <a:buChar char="•"/>
            </a:pPr>
            <a:r>
              <a:rPr lang="en-US">
                <a:solidFill>
                  <a:schemeClr val="tx2"/>
                </a:solidFill>
                <a:latin typeface="Angsana New" pitchFamily="18" charset="-34"/>
              </a:rPr>
              <a:t>The softening point</a:t>
            </a:r>
            <a:r>
              <a:rPr lang="en-US">
                <a:latin typeface="Angsana New" pitchFamily="18" charset="-34"/>
              </a:rPr>
              <a:t> (4 x 10</a:t>
            </a:r>
            <a:r>
              <a:rPr lang="en-US" baseline="30000">
                <a:latin typeface="Angsana New" pitchFamily="18" charset="-34"/>
              </a:rPr>
              <a:t>7</a:t>
            </a:r>
            <a:r>
              <a:rPr lang="en-US">
                <a:latin typeface="Angsana New" pitchFamily="18" charset="-34"/>
              </a:rPr>
              <a:t> P): Without shape change</a:t>
            </a:r>
          </a:p>
          <a:p>
            <a:pPr marL="342900" indent="-342900">
              <a:spcBef>
                <a:spcPct val="20000"/>
              </a:spcBef>
              <a:buFontTx/>
              <a:buChar char="•"/>
            </a:pPr>
            <a:r>
              <a:rPr lang="en-US">
                <a:solidFill>
                  <a:schemeClr val="tx2"/>
                </a:solidFill>
                <a:latin typeface="Angsana New" pitchFamily="18" charset="-34"/>
              </a:rPr>
              <a:t>The annealing point</a:t>
            </a:r>
            <a:r>
              <a:rPr lang="en-US">
                <a:latin typeface="Angsana New" pitchFamily="18" charset="-34"/>
              </a:rPr>
              <a:t> (10</a:t>
            </a:r>
            <a:r>
              <a:rPr lang="en-US" baseline="30000">
                <a:latin typeface="Angsana New" pitchFamily="18" charset="-34"/>
              </a:rPr>
              <a:t>13</a:t>
            </a:r>
            <a:r>
              <a:rPr lang="en-US">
                <a:latin typeface="Angsana New" pitchFamily="18" charset="-34"/>
              </a:rPr>
              <a:t> P) : </a:t>
            </a:r>
          </a:p>
          <a:p>
            <a:pPr marL="669925" lvl="1" indent="-325438">
              <a:spcBef>
                <a:spcPct val="20000"/>
              </a:spcBef>
              <a:buFontTx/>
              <a:buChar char="–"/>
            </a:pPr>
            <a:r>
              <a:rPr lang="en-US" sz="2400">
                <a:latin typeface="Angsana New" pitchFamily="18" charset="-34"/>
              </a:rPr>
              <a:t>(residual stress) </a:t>
            </a:r>
          </a:p>
          <a:p>
            <a:pPr marL="342900" indent="-342900">
              <a:spcBef>
                <a:spcPct val="20000"/>
              </a:spcBef>
              <a:buFontTx/>
              <a:buChar char="•"/>
            </a:pPr>
            <a:r>
              <a:rPr lang="en-US">
                <a:solidFill>
                  <a:schemeClr val="tx2"/>
                </a:solidFill>
                <a:latin typeface="Angsana New" pitchFamily="18" charset="-34"/>
              </a:rPr>
              <a:t>The strain point</a:t>
            </a:r>
            <a:r>
              <a:rPr lang="en-US">
                <a:latin typeface="Angsana New" pitchFamily="18" charset="-34"/>
              </a:rPr>
              <a:t> ( 3x10</a:t>
            </a:r>
            <a:r>
              <a:rPr lang="en-US" baseline="30000">
                <a:latin typeface="Angsana New" pitchFamily="18" charset="-34"/>
              </a:rPr>
              <a:t>14</a:t>
            </a:r>
            <a:r>
              <a:rPr lang="en-US">
                <a:latin typeface="Angsana New" pitchFamily="18" charset="-34"/>
              </a:rPr>
              <a:t> P)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90575" y="398463"/>
            <a:ext cx="7770813" cy="677862"/>
          </a:xfrm>
        </p:spPr>
        <p:txBody>
          <a:bodyPr/>
          <a:lstStyle/>
          <a:p>
            <a:pPr eaLnBrk="1" hangingPunct="1"/>
            <a:r>
              <a:rPr lang="en-US" sz="4000" smtClean="0"/>
              <a:t>Glass Forming</a:t>
            </a:r>
            <a:endParaRPr lang="th-TH" sz="4000" smtClean="0"/>
          </a:p>
        </p:txBody>
      </p:sp>
      <p:sp>
        <p:nvSpPr>
          <p:cNvPr id="54275" name="Rectangle 3"/>
          <p:cNvSpPr>
            <a:spLocks noGrp="1" noChangeArrowheads="1"/>
          </p:cNvSpPr>
          <p:nvPr>
            <p:ph type="body" idx="1"/>
          </p:nvPr>
        </p:nvSpPr>
        <p:spPr>
          <a:xfrm>
            <a:off x="609600" y="1752600"/>
            <a:ext cx="5010150" cy="3276600"/>
          </a:xfrm>
        </p:spPr>
        <p:txBody>
          <a:bodyPr/>
          <a:lstStyle/>
          <a:p>
            <a:pPr marL="669925" lvl="1" indent="-325438" eaLnBrk="1" hangingPunct="1"/>
            <a:r>
              <a:rPr lang="en-US" sz="3600" b="1" smtClean="0">
                <a:latin typeface="Angsana New" pitchFamily="18" charset="-34"/>
              </a:rPr>
              <a:t>pressing </a:t>
            </a:r>
          </a:p>
          <a:p>
            <a:pPr marL="669925" lvl="1" indent="-325438" eaLnBrk="1" hangingPunct="1"/>
            <a:r>
              <a:rPr lang="en-US" sz="3600" b="1" smtClean="0">
                <a:latin typeface="Angsana New" pitchFamily="18" charset="-34"/>
              </a:rPr>
              <a:t>blowing</a:t>
            </a:r>
          </a:p>
          <a:p>
            <a:pPr marL="669925" lvl="1" indent="-325438" eaLnBrk="1" hangingPunct="1"/>
            <a:r>
              <a:rPr lang="en-US" sz="3600" b="1" smtClean="0">
                <a:latin typeface="Angsana New" pitchFamily="18" charset="-34"/>
              </a:rPr>
              <a:t>drawing</a:t>
            </a:r>
          </a:p>
          <a:p>
            <a:pPr marL="669925" lvl="1" indent="-325438" eaLnBrk="1" hangingPunct="1"/>
            <a:r>
              <a:rPr lang="en-US" sz="3600" b="1" smtClean="0">
                <a:latin typeface="Angsana New" pitchFamily="18" charset="-34"/>
              </a:rPr>
              <a:t>fiber forming</a:t>
            </a:r>
            <a:endParaRPr lang="th-TH" sz="3600" b="1" smtClean="0">
              <a:latin typeface="Angsana New" pitchFamily="18" charset="-34"/>
            </a:endParaRPr>
          </a:p>
        </p:txBody>
      </p:sp>
      <p:pic>
        <p:nvPicPr>
          <p:cNvPr id="54276" name="Picture 3" descr="glass-press"/>
          <p:cNvPicPr>
            <a:picLocks noChangeAspect="1" noChangeArrowheads="1"/>
          </p:cNvPicPr>
          <p:nvPr/>
        </p:nvPicPr>
        <p:blipFill>
          <a:blip r:embed="rId2" cstate="print"/>
          <a:srcRect/>
          <a:stretch>
            <a:fillRect/>
          </a:stretch>
        </p:blipFill>
        <p:spPr bwMode="auto">
          <a:xfrm>
            <a:off x="4572000" y="1219200"/>
            <a:ext cx="4292600" cy="4954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9"/>
          <p:cNvSpPr txBox="1">
            <a:spLocks noChangeArrowheads="1"/>
          </p:cNvSpPr>
          <p:nvPr/>
        </p:nvSpPr>
        <p:spPr bwMode="auto">
          <a:xfrm>
            <a:off x="838200" y="1447800"/>
            <a:ext cx="7467600" cy="4294188"/>
          </a:xfrm>
          <a:prstGeom prst="rect">
            <a:avLst/>
          </a:prstGeom>
          <a:solidFill>
            <a:srgbClr val="FFFFFF"/>
          </a:solidFill>
          <a:ln w="9525">
            <a:noFill/>
            <a:miter lim="800000"/>
            <a:headEnd/>
            <a:tailEnd/>
          </a:ln>
        </p:spPr>
        <p:txBody>
          <a:bodyPr>
            <a:spAutoFit/>
          </a:bodyPr>
          <a:lstStyle/>
          <a:p>
            <a:pPr eaLnBrk="0" hangingPunct="0">
              <a:spcBef>
                <a:spcPct val="50000"/>
              </a:spcBef>
            </a:pPr>
            <a:r>
              <a:rPr lang="en-US" sz="2600" b="1">
                <a:latin typeface="Times New Roman" pitchFamily="18" charset="0"/>
              </a:rPr>
              <a:t>Ceramics are compounds between metallic and nonmetallic elements </a:t>
            </a:r>
          </a:p>
          <a:p>
            <a:pPr eaLnBrk="0" hangingPunct="0">
              <a:spcBef>
                <a:spcPct val="50000"/>
              </a:spcBef>
            </a:pPr>
            <a:r>
              <a:rPr lang="en-US" sz="2600" b="1">
                <a:latin typeface="Times New Roman" pitchFamily="18" charset="0"/>
              </a:rPr>
              <a:t>which can be oxides, nitrides, and carbides. </a:t>
            </a:r>
          </a:p>
          <a:p>
            <a:pPr eaLnBrk="0" hangingPunct="0">
              <a:spcBef>
                <a:spcPct val="50000"/>
              </a:spcBef>
            </a:pPr>
            <a:r>
              <a:rPr lang="en-US" sz="2600" b="1">
                <a:latin typeface="Times New Roman" pitchFamily="18" charset="0"/>
              </a:rPr>
              <a:t>The wide range of materials that falls within this classification includes ceramics that are composed of clay minerals, cement and glass. </a:t>
            </a:r>
          </a:p>
          <a:p>
            <a:pPr eaLnBrk="0" hangingPunct="0">
              <a:spcBef>
                <a:spcPct val="50000"/>
              </a:spcBef>
            </a:pPr>
            <a:r>
              <a:rPr lang="en-US" sz="2600" b="1">
                <a:latin typeface="Times New Roman" pitchFamily="18" charset="0"/>
              </a:rPr>
              <a:t>Products that are considered to be traditional ceramics are china, porcelain, bricks, tiles and in addition, glasses and high-temperature ceramics</a:t>
            </a:r>
            <a:r>
              <a:rPr lang="en-US" sz="2600">
                <a:latin typeface="Times New Roman" pitchFamily="18" charset="0"/>
              </a:rPr>
              <a:t>. </a:t>
            </a:r>
          </a:p>
        </p:txBody>
      </p:sp>
      <p:pic>
        <p:nvPicPr>
          <p:cNvPr id="14339" name="Picture 4" descr="j0301252"/>
          <p:cNvPicPr>
            <a:picLocks noGrp="1" noChangeAspect="1" noChangeArrowheads="1"/>
          </p:cNvPicPr>
          <p:nvPr>
            <p:ph idx="1"/>
          </p:nvPr>
        </p:nvPicPr>
        <p:blipFill>
          <a:blip r:embed="rId3" cstate="print"/>
          <a:srcRect/>
          <a:stretch>
            <a:fillRect/>
          </a:stretch>
        </p:blipFill>
        <p:spPr>
          <a:xfrm>
            <a:off x="6629400" y="228600"/>
            <a:ext cx="1830388" cy="1565275"/>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2209800" y="228600"/>
            <a:ext cx="5753100" cy="519113"/>
          </a:xfrm>
          <a:prstGeom prst="rect">
            <a:avLst/>
          </a:prstGeom>
          <a:noFill/>
          <a:ln w="9525">
            <a:noFill/>
            <a:miter lim="800000"/>
            <a:headEnd/>
            <a:tailEnd/>
          </a:ln>
        </p:spPr>
        <p:txBody>
          <a:bodyPr>
            <a:spAutoFit/>
          </a:bodyPr>
          <a:lstStyle/>
          <a:p>
            <a:pPr eaLnBrk="0" hangingPunct="0"/>
            <a:r>
              <a:rPr lang="en-US"/>
              <a:t>Fiber forming</a:t>
            </a:r>
            <a:endParaRPr lang="th-TH"/>
          </a:p>
        </p:txBody>
      </p:sp>
      <p:pic>
        <p:nvPicPr>
          <p:cNvPr id="55299" name="Picture 8" descr="hpm_0000_0002_0_img0092"/>
          <p:cNvPicPr>
            <a:picLocks noChangeAspect="1" noChangeArrowheads="1"/>
          </p:cNvPicPr>
          <p:nvPr/>
        </p:nvPicPr>
        <p:blipFill>
          <a:blip r:embed="rId2" cstate="print"/>
          <a:srcRect/>
          <a:stretch>
            <a:fillRect/>
          </a:stretch>
        </p:blipFill>
        <p:spPr bwMode="auto">
          <a:xfrm>
            <a:off x="1524000" y="914400"/>
            <a:ext cx="6477000" cy="56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4000" b="1" smtClean="0"/>
              <a:t>Plate Glass Drawing Processes</a:t>
            </a:r>
            <a:endParaRPr lang="th-TH" sz="4000" b="1" smtClean="0"/>
          </a:p>
        </p:txBody>
      </p:sp>
      <p:pic>
        <p:nvPicPr>
          <p:cNvPr id="56323" name="Picture 4"/>
          <p:cNvPicPr>
            <a:picLocks noGrp="1" noChangeAspect="1" noChangeArrowheads="1"/>
          </p:cNvPicPr>
          <p:nvPr>
            <p:ph type="body" idx="1"/>
          </p:nvPr>
        </p:nvPicPr>
        <p:blipFill>
          <a:blip r:embed="rId2" cstate="print"/>
          <a:srcRect/>
          <a:stretch>
            <a:fillRect/>
          </a:stretch>
        </p:blipFill>
        <p:spPr>
          <a:xfrm>
            <a:off x="2133600" y="2743200"/>
            <a:ext cx="6234113" cy="3313113"/>
          </a:xfrm>
          <a:noFill/>
        </p:spPr>
      </p:pic>
      <p:pic>
        <p:nvPicPr>
          <p:cNvPr id="56324" name="Picture 5" descr="glass building"/>
          <p:cNvPicPr>
            <a:picLocks noChangeAspect="1" noChangeArrowheads="1"/>
          </p:cNvPicPr>
          <p:nvPr/>
        </p:nvPicPr>
        <p:blipFill>
          <a:blip r:embed="rId3" cstate="print"/>
          <a:srcRect/>
          <a:stretch>
            <a:fillRect/>
          </a:stretch>
        </p:blipFill>
        <p:spPr bwMode="auto">
          <a:xfrm>
            <a:off x="457200" y="1447800"/>
            <a:ext cx="2743200" cy="20574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828675" y="160338"/>
            <a:ext cx="7772400" cy="639762"/>
          </a:xfrm>
        </p:spPr>
        <p:txBody>
          <a:bodyPr/>
          <a:lstStyle/>
          <a:p>
            <a:pPr eaLnBrk="1" hangingPunct="1"/>
            <a:r>
              <a:rPr lang="en-US" smtClean="0"/>
              <a:t>Tempered Glass</a:t>
            </a:r>
          </a:p>
        </p:txBody>
      </p:sp>
      <p:sp>
        <p:nvSpPr>
          <p:cNvPr id="6148" name="Rectangle 3"/>
          <p:cNvSpPr>
            <a:spLocks noGrp="1" noChangeArrowheads="1"/>
          </p:cNvSpPr>
          <p:nvPr>
            <p:ph type="body" idx="1"/>
          </p:nvPr>
        </p:nvSpPr>
        <p:spPr>
          <a:xfrm>
            <a:off x="522288" y="865188"/>
            <a:ext cx="8621712" cy="5059362"/>
          </a:xfrm>
        </p:spPr>
        <p:txBody>
          <a:bodyPr/>
          <a:lstStyle/>
          <a:p>
            <a:pPr eaLnBrk="1" hangingPunct="1"/>
            <a:r>
              <a:rPr lang="th-TH" smtClean="0">
                <a:latin typeface="Angsana New" pitchFamily="18" charset="-34"/>
              </a:rPr>
              <a:t>softening point 		</a:t>
            </a:r>
            <a:r>
              <a:rPr lang="en-US" smtClean="0">
                <a:latin typeface="Angsana New" pitchFamily="18" charset="-34"/>
              </a:rPr>
              <a:t> rapid air cooling, oil bath</a:t>
            </a:r>
          </a:p>
          <a:p>
            <a:pPr eaLnBrk="1" hangingPunct="1"/>
            <a:r>
              <a:rPr lang="en-US" smtClean="0">
                <a:latin typeface="Angsana New" pitchFamily="18" charset="-34"/>
              </a:rPr>
              <a:t>safety glass for door</a:t>
            </a:r>
            <a:endParaRPr lang="th-TH" smtClean="0">
              <a:latin typeface="Angsana New" pitchFamily="18" charset="-34"/>
            </a:endParaRPr>
          </a:p>
        </p:txBody>
      </p:sp>
      <p:pic>
        <p:nvPicPr>
          <p:cNvPr id="6149" name="Picture 4"/>
          <p:cNvPicPr>
            <a:picLocks noChangeAspect="1" noChangeArrowheads="1"/>
          </p:cNvPicPr>
          <p:nvPr/>
        </p:nvPicPr>
        <p:blipFill>
          <a:blip r:embed="rId3" cstate="print"/>
          <a:srcRect/>
          <a:stretch>
            <a:fillRect/>
          </a:stretch>
        </p:blipFill>
        <p:spPr bwMode="auto">
          <a:xfrm>
            <a:off x="5791200" y="3048000"/>
            <a:ext cx="3189288" cy="3551238"/>
          </a:xfrm>
          <a:prstGeom prst="rect">
            <a:avLst/>
          </a:prstGeom>
          <a:noFill/>
          <a:ln w="9525">
            <a:noFill/>
            <a:miter lim="800000"/>
            <a:headEnd/>
            <a:tailEnd/>
          </a:ln>
        </p:spPr>
      </p:pic>
      <p:graphicFrame>
        <p:nvGraphicFramePr>
          <p:cNvPr id="6146" name="Object 5"/>
          <p:cNvGraphicFramePr>
            <a:graphicFrameLocks noChangeAspect="1"/>
          </p:cNvGraphicFramePr>
          <p:nvPr/>
        </p:nvGraphicFramePr>
        <p:xfrm>
          <a:off x="228600" y="3352800"/>
          <a:ext cx="5262563" cy="2667000"/>
        </p:xfrm>
        <a:graphic>
          <a:graphicData uri="http://schemas.openxmlformats.org/presentationml/2006/ole">
            <mc:AlternateContent xmlns:mc="http://schemas.openxmlformats.org/markup-compatibility/2006">
              <mc:Choice xmlns:v="urn:schemas-microsoft-com:vml" Requires="v">
                <p:oleObj spid="_x0000_s6147" name="Bitmap Image" r:id="rId4" imgW="2838846" imgH="1438095" progId="Paint.Picture">
                  <p:embed/>
                </p:oleObj>
              </mc:Choice>
              <mc:Fallback>
                <p:oleObj name="Bitmap Image" r:id="rId4" imgW="2838846" imgH="1438095"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352800"/>
                        <a:ext cx="5262563"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0" name="Line 6"/>
          <p:cNvSpPr>
            <a:spLocks noChangeShapeType="1"/>
          </p:cNvSpPr>
          <p:nvPr/>
        </p:nvSpPr>
        <p:spPr bwMode="auto">
          <a:xfrm>
            <a:off x="2743200" y="1143000"/>
            <a:ext cx="1447800" cy="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457200" y="0"/>
            <a:ext cx="7010400" cy="1066800"/>
          </a:xfrm>
        </p:spPr>
        <p:txBody>
          <a:bodyPr/>
          <a:lstStyle/>
          <a:p>
            <a:pPr eaLnBrk="1" hangingPunct="1"/>
            <a:r>
              <a:rPr lang="en-US" sz="3400" smtClean="0">
                <a:cs typeface="Arial" pitchFamily="34" charset="0"/>
              </a:rPr>
              <a:t>Chemically Strengthened Glass</a:t>
            </a:r>
          </a:p>
        </p:txBody>
      </p:sp>
      <p:sp>
        <p:nvSpPr>
          <p:cNvPr id="164867" name="Rectangle 3"/>
          <p:cNvSpPr>
            <a:spLocks noGrp="1" noChangeArrowheads="1"/>
          </p:cNvSpPr>
          <p:nvPr>
            <p:ph type="body" sz="half" idx="1"/>
          </p:nvPr>
        </p:nvSpPr>
        <p:spPr>
          <a:xfrm>
            <a:off x="228600" y="1066800"/>
            <a:ext cx="6172200" cy="4525963"/>
          </a:xfrm>
        </p:spPr>
        <p:txBody>
          <a:bodyPr/>
          <a:lstStyle/>
          <a:p>
            <a:pPr eaLnBrk="1" hangingPunct="1">
              <a:lnSpc>
                <a:spcPct val="90000"/>
              </a:lnSpc>
              <a:defRPr/>
            </a:pPr>
            <a:r>
              <a:rPr lang="en-US" sz="2400" smtClean="0">
                <a:effectLst>
                  <a:outerShdw blurRad="38100" dist="38100" dir="2700000" algn="tl">
                    <a:srgbClr val="C0C0C0"/>
                  </a:outerShdw>
                </a:effectLst>
                <a:latin typeface="Angsana New" pitchFamily="18" charset="-34"/>
              </a:rPr>
              <a:t>Cations with large ionic radius are diffused into the surface</a:t>
            </a:r>
          </a:p>
          <a:p>
            <a:pPr eaLnBrk="1" hangingPunct="1">
              <a:lnSpc>
                <a:spcPct val="90000"/>
              </a:lnSpc>
              <a:defRPr/>
            </a:pPr>
            <a:r>
              <a:rPr lang="en-US" sz="2400" smtClean="0">
                <a:effectLst>
                  <a:outerShdw blurRad="38100" dist="38100" dir="2700000" algn="tl">
                    <a:srgbClr val="C0C0C0"/>
                  </a:outerShdw>
                </a:effectLst>
                <a:latin typeface="Angsana New" pitchFamily="18" charset="-34"/>
              </a:rPr>
              <a:t>This strains the “lattice” inducing compressive strains and stresses.</a:t>
            </a:r>
          </a:p>
          <a:p>
            <a:pPr eaLnBrk="1" hangingPunct="1">
              <a:lnSpc>
                <a:spcPct val="90000"/>
              </a:lnSpc>
              <a:defRPr/>
            </a:pPr>
            <a:r>
              <a:rPr lang="en-US" sz="2400" smtClean="0">
                <a:latin typeface="Angsana New" pitchFamily="18" charset="-34"/>
              </a:rPr>
              <a:t>Sodium aluminosilicate  +</a:t>
            </a:r>
            <a:r>
              <a:rPr lang="th-TH" sz="2400" smtClean="0">
                <a:latin typeface="Angsana New" pitchFamily="18" charset="-34"/>
              </a:rPr>
              <a:t> </a:t>
            </a:r>
            <a:r>
              <a:rPr lang="en-US" sz="2400" smtClean="0">
                <a:latin typeface="Angsana New" pitchFamily="18" charset="-34"/>
              </a:rPr>
              <a:t>Potassium nitrate at 50</a:t>
            </a:r>
            <a:r>
              <a:rPr lang="en-US" sz="2400" baseline="30000" smtClean="0">
                <a:latin typeface="Angsana New" pitchFamily="18" charset="-34"/>
              </a:rPr>
              <a:t>o</a:t>
            </a:r>
            <a:r>
              <a:rPr lang="en-US" sz="2400" smtClean="0">
                <a:latin typeface="Angsana New" pitchFamily="18" charset="-34"/>
              </a:rPr>
              <a:t>C below strain point (500</a:t>
            </a:r>
            <a:r>
              <a:rPr lang="en-US" sz="2400" baseline="30000" smtClean="0">
                <a:latin typeface="Angsana New" pitchFamily="18" charset="-34"/>
              </a:rPr>
              <a:t>o</a:t>
            </a:r>
            <a:r>
              <a:rPr lang="en-US" sz="2400" smtClean="0">
                <a:latin typeface="Angsana New" pitchFamily="18" charset="-34"/>
              </a:rPr>
              <a:t>C )</a:t>
            </a:r>
            <a:r>
              <a:rPr lang="th-TH" sz="2400" smtClean="0">
                <a:latin typeface="Angsana New" pitchFamily="18" charset="-34"/>
              </a:rPr>
              <a:t> </a:t>
            </a:r>
            <a:r>
              <a:rPr lang="en-US" sz="2400" smtClean="0">
                <a:latin typeface="Angsana New" pitchFamily="18" charset="-34"/>
              </a:rPr>
              <a:t>for</a:t>
            </a:r>
            <a:r>
              <a:rPr lang="th-TH" sz="2400" smtClean="0">
                <a:latin typeface="Angsana New" pitchFamily="18" charset="-34"/>
              </a:rPr>
              <a:t> 6-10</a:t>
            </a:r>
            <a:r>
              <a:rPr lang="en-US" sz="2400" smtClean="0">
                <a:latin typeface="Angsana New" pitchFamily="18" charset="-34"/>
              </a:rPr>
              <a:t> hours</a:t>
            </a:r>
            <a:r>
              <a:rPr lang="th-TH" sz="2400" smtClean="0">
                <a:latin typeface="Angsana New" pitchFamily="18" charset="-34"/>
              </a:rPr>
              <a:t> </a:t>
            </a:r>
            <a:r>
              <a:rPr lang="en-US" sz="2400" smtClean="0">
                <a:latin typeface="Angsana New" pitchFamily="18" charset="-34"/>
              </a:rPr>
              <a:t>cause</a:t>
            </a:r>
            <a:r>
              <a:rPr lang="th-TH" sz="2400" smtClean="0">
                <a:latin typeface="Angsana New" pitchFamily="18" charset="-34"/>
              </a:rPr>
              <a:t> </a:t>
            </a:r>
            <a:r>
              <a:rPr lang="en-US" sz="2400" smtClean="0">
                <a:latin typeface="Angsana New" pitchFamily="18" charset="-34"/>
              </a:rPr>
              <a:t>compressive stress </a:t>
            </a:r>
            <a:r>
              <a:rPr lang="th-TH" sz="2400" smtClean="0">
                <a:latin typeface="Angsana New" pitchFamily="18" charset="-34"/>
              </a:rPr>
              <a:t>น</a:t>
            </a:r>
            <a:r>
              <a:rPr lang="en-US" sz="2400" smtClean="0">
                <a:latin typeface="Angsana New" pitchFamily="18" charset="-34"/>
              </a:rPr>
              <a:t>on Surface and</a:t>
            </a:r>
            <a:r>
              <a:rPr lang="th-TH" sz="2400" smtClean="0">
                <a:latin typeface="Angsana New" pitchFamily="18" charset="-34"/>
              </a:rPr>
              <a:t> </a:t>
            </a:r>
            <a:r>
              <a:rPr lang="en-US" sz="2400" smtClean="0">
                <a:latin typeface="Angsana New" pitchFamily="18" charset="-34"/>
              </a:rPr>
              <a:t>tensile stress in the part.</a:t>
            </a:r>
            <a:endParaRPr lang="th-TH" sz="2400" smtClean="0">
              <a:latin typeface="Angsana New" pitchFamily="18" charset="-34"/>
            </a:endParaRPr>
          </a:p>
          <a:p>
            <a:pPr eaLnBrk="1" hangingPunct="1">
              <a:lnSpc>
                <a:spcPct val="90000"/>
              </a:lnSpc>
              <a:defRPr/>
            </a:pPr>
            <a:r>
              <a:rPr lang="en-US" sz="2400" smtClean="0">
                <a:latin typeface="Angsana New" pitchFamily="18" charset="-34"/>
              </a:rPr>
              <a:t>Airplane glass , Optical glasses</a:t>
            </a:r>
            <a:endParaRPr lang="th-TH" sz="2400" smtClean="0">
              <a:latin typeface="Angsana New" pitchFamily="18" charset="-34"/>
            </a:endParaRPr>
          </a:p>
        </p:txBody>
      </p:sp>
      <p:graphicFrame>
        <p:nvGraphicFramePr>
          <p:cNvPr id="7170" name="Object 4"/>
          <p:cNvGraphicFramePr>
            <a:graphicFrameLocks noChangeAspect="1"/>
          </p:cNvGraphicFramePr>
          <p:nvPr/>
        </p:nvGraphicFramePr>
        <p:xfrm>
          <a:off x="685800" y="3352800"/>
          <a:ext cx="4432300" cy="3086100"/>
        </p:xfrm>
        <a:graphic>
          <a:graphicData uri="http://schemas.openxmlformats.org/presentationml/2006/ole">
            <mc:AlternateContent xmlns:mc="http://schemas.openxmlformats.org/markup-compatibility/2006">
              <mc:Choice xmlns:v="urn:schemas-microsoft-com:vml" Requires="v">
                <p:oleObj spid="_x0000_s7172" name="Bitmap Image" r:id="rId4" imgW="2381582" imgH="1657581" progId="Paint.Picture">
                  <p:embed/>
                </p:oleObj>
              </mc:Choice>
              <mc:Fallback>
                <p:oleObj name="Bitmap Image" r:id="rId4" imgW="2381582" imgH="1657581" progId="Paint.Pictur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352800"/>
                        <a:ext cx="44323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6"/>
          <p:cNvGraphicFramePr>
            <a:graphicFrameLocks noGrp="1" noChangeAspect="1"/>
          </p:cNvGraphicFramePr>
          <p:nvPr>
            <p:ph sz="half" idx="2"/>
          </p:nvPr>
        </p:nvGraphicFramePr>
        <p:xfrm>
          <a:off x="5943600" y="1905000"/>
          <a:ext cx="2725738" cy="4419600"/>
        </p:xfrm>
        <a:graphic>
          <a:graphicData uri="http://schemas.openxmlformats.org/presentationml/2006/ole">
            <mc:AlternateContent xmlns:mc="http://schemas.openxmlformats.org/markup-compatibility/2006">
              <mc:Choice xmlns:v="urn:schemas-microsoft-com:vml" Requires="v">
                <p:oleObj spid="_x0000_s7173" name="CorelDRAW" r:id="rId6" imgW="1910182" imgH="3097987" progId="CorelDRAW.Graphic.10">
                  <p:embed/>
                </p:oleObj>
              </mc:Choice>
              <mc:Fallback>
                <p:oleObj name="CorelDRAW" r:id="rId6" imgW="1910182" imgH="3097987" progId="CorelDRAW.Graphic.10">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1905000"/>
                        <a:ext cx="2725738"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4" name="Text Box 9"/>
          <p:cNvSpPr txBox="1">
            <a:spLocks noChangeArrowheads="1"/>
          </p:cNvSpPr>
          <p:nvPr/>
        </p:nvSpPr>
        <p:spPr bwMode="auto">
          <a:xfrm>
            <a:off x="5649913" y="6313488"/>
            <a:ext cx="560387" cy="366712"/>
          </a:xfrm>
          <a:prstGeom prst="rect">
            <a:avLst/>
          </a:prstGeom>
          <a:noFill/>
          <a:ln w="9525">
            <a:noFill/>
            <a:miter lim="800000"/>
            <a:headEnd/>
            <a:tailEnd/>
          </a:ln>
        </p:spPr>
        <p:txBody>
          <a:bodyPr wrap="none">
            <a:spAutoFit/>
          </a:bodyPr>
          <a:lstStyle/>
          <a:p>
            <a:r>
              <a:rPr lang="en-US" sz="1800"/>
              <a:t>Si</a:t>
            </a:r>
            <a:r>
              <a:rPr lang="en-US" sz="1800" baseline="30000"/>
              <a:t>4+</a:t>
            </a:r>
            <a:endParaRPr lang="th-TH" sz="1800"/>
          </a:p>
        </p:txBody>
      </p:sp>
      <p:sp>
        <p:nvSpPr>
          <p:cNvPr id="7175" name="Text Box 10"/>
          <p:cNvSpPr txBox="1">
            <a:spLocks noChangeArrowheads="1"/>
          </p:cNvSpPr>
          <p:nvPr/>
        </p:nvSpPr>
        <p:spPr bwMode="auto">
          <a:xfrm>
            <a:off x="7042150" y="6338888"/>
            <a:ext cx="509588" cy="366712"/>
          </a:xfrm>
          <a:prstGeom prst="rect">
            <a:avLst/>
          </a:prstGeom>
          <a:noFill/>
          <a:ln w="9525">
            <a:noFill/>
            <a:miter lim="800000"/>
            <a:headEnd/>
            <a:tailEnd/>
          </a:ln>
        </p:spPr>
        <p:txBody>
          <a:bodyPr wrap="none">
            <a:spAutoFit/>
          </a:bodyPr>
          <a:lstStyle/>
          <a:p>
            <a:r>
              <a:rPr lang="en-US" sz="1800">
                <a:cs typeface="Courier New" pitchFamily="49" charset="0"/>
              </a:rPr>
              <a:t>K</a:t>
            </a:r>
            <a:r>
              <a:rPr lang="en-US" sz="1800" baseline="30000">
                <a:cs typeface="Courier New" pitchFamily="49" charset="0"/>
              </a:rPr>
              <a:t>3+</a:t>
            </a:r>
            <a:endParaRPr lang="th-TH" sz="1800">
              <a:cs typeface="Courier New" pitchFamily="49" charset="0"/>
            </a:endParaRPr>
          </a:p>
        </p:txBody>
      </p:sp>
      <p:sp>
        <p:nvSpPr>
          <p:cNvPr id="7176" name="Text Box 11"/>
          <p:cNvSpPr txBox="1">
            <a:spLocks noChangeArrowheads="1"/>
          </p:cNvSpPr>
          <p:nvPr/>
        </p:nvSpPr>
        <p:spPr bwMode="auto">
          <a:xfrm>
            <a:off x="6324600" y="6324600"/>
            <a:ext cx="565150" cy="366713"/>
          </a:xfrm>
          <a:prstGeom prst="rect">
            <a:avLst/>
          </a:prstGeom>
          <a:noFill/>
          <a:ln w="9525">
            <a:noFill/>
            <a:miter lim="800000"/>
            <a:headEnd/>
            <a:tailEnd/>
          </a:ln>
        </p:spPr>
        <p:txBody>
          <a:bodyPr wrap="none">
            <a:spAutoFit/>
          </a:bodyPr>
          <a:lstStyle/>
          <a:p>
            <a:r>
              <a:rPr lang="en-US" sz="1800">
                <a:cs typeface="Courier New" pitchFamily="49" charset="0"/>
              </a:rPr>
              <a:t>Na</a:t>
            </a:r>
            <a:r>
              <a:rPr lang="en-US" sz="1800" baseline="30000">
                <a:cs typeface="Courier New" pitchFamily="49" charset="0"/>
              </a:rPr>
              <a:t>+</a:t>
            </a:r>
            <a:endParaRPr lang="th-TH" sz="1800">
              <a:cs typeface="Courier New" pitchFamily="49" charset="0"/>
            </a:endParaRPr>
          </a:p>
        </p:txBody>
      </p:sp>
      <p:sp>
        <p:nvSpPr>
          <p:cNvPr id="7177" name="Text Box 12"/>
          <p:cNvSpPr txBox="1">
            <a:spLocks noChangeArrowheads="1"/>
          </p:cNvSpPr>
          <p:nvPr/>
        </p:nvSpPr>
        <p:spPr bwMode="auto">
          <a:xfrm>
            <a:off x="7821613" y="6262688"/>
            <a:ext cx="560387" cy="366712"/>
          </a:xfrm>
          <a:prstGeom prst="rect">
            <a:avLst/>
          </a:prstGeom>
          <a:noFill/>
          <a:ln w="9525">
            <a:noFill/>
            <a:miter lim="800000"/>
            <a:headEnd/>
            <a:tailEnd/>
          </a:ln>
        </p:spPr>
        <p:txBody>
          <a:bodyPr wrap="none">
            <a:spAutoFit/>
          </a:bodyPr>
          <a:lstStyle/>
          <a:p>
            <a:r>
              <a:rPr lang="en-US" sz="1800">
                <a:cs typeface="Courier New" pitchFamily="49" charset="0"/>
              </a:rPr>
              <a:t>Al</a:t>
            </a:r>
            <a:r>
              <a:rPr lang="en-US" sz="1800" baseline="30000">
                <a:cs typeface="Courier New" pitchFamily="49" charset="0"/>
              </a:rPr>
              <a:t>3+</a:t>
            </a:r>
            <a:endParaRPr lang="th-TH" sz="1800">
              <a:cs typeface="Courier New" pitchFamily="49"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eaLnBrk="1" hangingPunct="1"/>
            <a:r>
              <a:rPr lang="en-US" smtClean="0"/>
              <a:t>Structured like a single crystal</a:t>
            </a:r>
            <a:endParaRPr lang="th-TH" smtClean="0"/>
          </a:p>
        </p:txBody>
      </p:sp>
      <p:sp>
        <p:nvSpPr>
          <p:cNvPr id="8197" name="Rectangle 3"/>
          <p:cNvSpPr>
            <a:spLocks noGrp="1" noChangeArrowheads="1"/>
          </p:cNvSpPr>
          <p:nvPr>
            <p:ph type="body" sz="half" idx="1"/>
          </p:nvPr>
        </p:nvSpPr>
        <p:spPr>
          <a:xfrm>
            <a:off x="546100" y="1041400"/>
            <a:ext cx="8305800" cy="2803525"/>
          </a:xfrm>
        </p:spPr>
        <p:txBody>
          <a:bodyPr/>
          <a:lstStyle/>
          <a:p>
            <a:pPr eaLnBrk="1" hangingPunct="1">
              <a:lnSpc>
                <a:spcPct val="90000"/>
              </a:lnSpc>
              <a:buFontTx/>
              <a:buNone/>
            </a:pPr>
            <a:r>
              <a:rPr lang="en-US" sz="2600" smtClean="0"/>
              <a:t>Polycrystal </a:t>
            </a:r>
            <a:r>
              <a:rPr lang="en-US" sz="2600" smtClean="0">
                <a:sym typeface="Wingdings" pitchFamily="2" charset="2"/>
              </a:rPr>
              <a:t> not transparent</a:t>
            </a:r>
          </a:p>
          <a:p>
            <a:pPr marL="669925" lvl="1" indent="-325438" eaLnBrk="1" hangingPunct="1">
              <a:lnSpc>
                <a:spcPct val="90000"/>
              </a:lnSpc>
            </a:pPr>
            <a:r>
              <a:rPr lang="en-US" sz="2200" smtClean="0">
                <a:sym typeface="Wingdings" pitchFamily="2" charset="2"/>
              </a:rPr>
              <a:t>grain boundaries or pore absorb or scatter light</a:t>
            </a:r>
          </a:p>
          <a:p>
            <a:pPr eaLnBrk="1" hangingPunct="1">
              <a:lnSpc>
                <a:spcPct val="90000"/>
              </a:lnSpc>
              <a:buFontTx/>
              <a:buNone/>
            </a:pPr>
            <a:r>
              <a:rPr lang="en-US" sz="2600" smtClean="0">
                <a:sym typeface="Wingdings" pitchFamily="2" charset="2"/>
              </a:rPr>
              <a:t>Like a single crystal  transparent</a:t>
            </a:r>
          </a:p>
          <a:p>
            <a:pPr marL="669925" lvl="1" indent="-325438" eaLnBrk="1" hangingPunct="1">
              <a:lnSpc>
                <a:spcPct val="90000"/>
              </a:lnSpc>
            </a:pPr>
            <a:r>
              <a:rPr lang="en-US" sz="2200" smtClean="0">
                <a:sym typeface="Wingdings" pitchFamily="2" charset="2"/>
              </a:rPr>
              <a:t>extra-high purity ceramics</a:t>
            </a:r>
          </a:p>
          <a:p>
            <a:pPr marL="669925" lvl="1" indent="-325438" eaLnBrk="1" hangingPunct="1">
              <a:lnSpc>
                <a:spcPct val="90000"/>
              </a:lnSpc>
            </a:pPr>
            <a:r>
              <a:rPr lang="en-US" sz="2200" smtClean="0">
                <a:sym typeface="Wingdings" pitchFamily="2" charset="2"/>
              </a:rPr>
              <a:t>grains are sintered so close to each other</a:t>
            </a:r>
          </a:p>
          <a:p>
            <a:pPr eaLnBrk="1" hangingPunct="1">
              <a:lnSpc>
                <a:spcPct val="90000"/>
              </a:lnSpc>
              <a:buFontTx/>
              <a:buNone/>
            </a:pPr>
            <a:endParaRPr lang="en-US" sz="2600" smtClean="0">
              <a:sym typeface="Wingdings" pitchFamily="2" charset="2"/>
            </a:endParaRPr>
          </a:p>
          <a:p>
            <a:pPr eaLnBrk="1" hangingPunct="1">
              <a:lnSpc>
                <a:spcPct val="90000"/>
              </a:lnSpc>
              <a:buFontTx/>
              <a:buNone/>
            </a:pPr>
            <a:r>
              <a:rPr lang="en-US" sz="2600" smtClean="0">
                <a:sym typeface="Wingdings" pitchFamily="2" charset="2"/>
              </a:rPr>
              <a:t>Application: protective goggles, camera shutters</a:t>
            </a:r>
            <a:endParaRPr lang="th-TH" sz="2600" smtClean="0"/>
          </a:p>
        </p:txBody>
      </p:sp>
      <p:graphicFrame>
        <p:nvGraphicFramePr>
          <p:cNvPr id="8194" name="Object 4"/>
          <p:cNvGraphicFramePr>
            <a:graphicFrameLocks noGrp="1" noChangeAspect="1"/>
          </p:cNvGraphicFramePr>
          <p:nvPr>
            <p:ph sz="quarter" idx="2"/>
          </p:nvPr>
        </p:nvGraphicFramePr>
        <p:xfrm>
          <a:off x="668338" y="4137025"/>
          <a:ext cx="2668587" cy="2409825"/>
        </p:xfrm>
        <a:graphic>
          <a:graphicData uri="http://schemas.openxmlformats.org/presentationml/2006/ole">
            <mc:AlternateContent xmlns:mc="http://schemas.openxmlformats.org/markup-compatibility/2006">
              <mc:Choice xmlns:v="urn:schemas-microsoft-com:vml" Requires="v">
                <p:oleObj spid="_x0000_s8196" name="CorelDRAW" r:id="rId3" imgW="882701" imgH="797662" progId="CorelDRAW.Graphic.10">
                  <p:embed/>
                </p:oleObj>
              </mc:Choice>
              <mc:Fallback>
                <p:oleObj name="CorelDRAW" r:id="rId3" imgW="882701" imgH="797662" progId="CorelDRAW.Graphic.10">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4137025"/>
                        <a:ext cx="2668587"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5" name="Object 5"/>
          <p:cNvGraphicFramePr>
            <a:graphicFrameLocks noGrp="1" noChangeAspect="1"/>
          </p:cNvGraphicFramePr>
          <p:nvPr>
            <p:ph sz="quarter" idx="3"/>
          </p:nvPr>
        </p:nvGraphicFramePr>
        <p:xfrm>
          <a:off x="6156325" y="4198938"/>
          <a:ext cx="2987675" cy="2376487"/>
        </p:xfrm>
        <a:graphic>
          <a:graphicData uri="http://schemas.openxmlformats.org/presentationml/2006/ole">
            <mc:AlternateContent xmlns:mc="http://schemas.openxmlformats.org/markup-compatibility/2006">
              <mc:Choice xmlns:v="urn:schemas-microsoft-com:vml" Requires="v">
                <p:oleObj spid="_x0000_s8197" name="CorelDRAW" r:id="rId5" imgW="900074" imgH="716585" progId="CorelDRAW.Graphic.10">
                  <p:embed/>
                </p:oleObj>
              </mc:Choice>
              <mc:Fallback>
                <p:oleObj name="CorelDRAW" r:id="rId5" imgW="900074" imgH="716585" progId="CorelDRAW.Graphic.10">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325" y="4198938"/>
                        <a:ext cx="2987675"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8" name="Text Box 6"/>
          <p:cNvSpPr txBox="1">
            <a:spLocks noChangeArrowheads="1"/>
          </p:cNvSpPr>
          <p:nvPr/>
        </p:nvSpPr>
        <p:spPr bwMode="auto">
          <a:xfrm>
            <a:off x="3248025" y="6170613"/>
            <a:ext cx="2038350" cy="366712"/>
          </a:xfrm>
          <a:prstGeom prst="rect">
            <a:avLst/>
          </a:prstGeom>
          <a:noFill/>
          <a:ln w="9525">
            <a:noFill/>
            <a:miter lim="800000"/>
            <a:headEnd/>
            <a:tailEnd/>
          </a:ln>
        </p:spPr>
        <p:txBody>
          <a:bodyPr wrap="none">
            <a:spAutoFit/>
          </a:bodyPr>
          <a:lstStyle/>
          <a:p>
            <a:r>
              <a:rPr lang="en-US" sz="1800">
                <a:cs typeface="Courier New" pitchFamily="49" charset="0"/>
              </a:rPr>
              <a:t>Ordinary ceramics</a:t>
            </a:r>
            <a:endParaRPr lang="th-TH" sz="1800">
              <a:cs typeface="Courier New" pitchFamily="49" charset="0"/>
            </a:endParaRPr>
          </a:p>
        </p:txBody>
      </p:sp>
      <p:sp>
        <p:nvSpPr>
          <p:cNvPr id="8199" name="Text Box 7"/>
          <p:cNvSpPr txBox="1">
            <a:spLocks noChangeArrowheads="1"/>
          </p:cNvSpPr>
          <p:nvPr/>
        </p:nvSpPr>
        <p:spPr bwMode="auto">
          <a:xfrm>
            <a:off x="3883025" y="4392613"/>
            <a:ext cx="2393950" cy="366712"/>
          </a:xfrm>
          <a:prstGeom prst="rect">
            <a:avLst/>
          </a:prstGeom>
          <a:noFill/>
          <a:ln w="9525">
            <a:noFill/>
            <a:miter lim="800000"/>
            <a:headEnd/>
            <a:tailEnd/>
          </a:ln>
        </p:spPr>
        <p:txBody>
          <a:bodyPr wrap="none">
            <a:spAutoFit/>
          </a:bodyPr>
          <a:lstStyle/>
          <a:p>
            <a:r>
              <a:rPr lang="en-US" sz="1800">
                <a:cs typeface="Courier New" pitchFamily="49" charset="0"/>
              </a:rPr>
              <a:t>Transparent ceramics</a:t>
            </a:r>
            <a:endParaRPr lang="th-TH" sz="1800">
              <a:cs typeface="Courier New" pitchFamily="49"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sz="quarter"/>
          </p:nvPr>
        </p:nvSpPr>
        <p:spPr>
          <a:xfrm>
            <a:off x="457200" y="274638"/>
            <a:ext cx="8229600" cy="646112"/>
          </a:xfrm>
        </p:spPr>
        <p:txBody>
          <a:bodyPr/>
          <a:lstStyle/>
          <a:p>
            <a:pPr eaLnBrk="1" hangingPunct="1"/>
            <a:r>
              <a:rPr lang="en-US" sz="4000" smtClean="0"/>
              <a:t>Ceramic single crystal</a:t>
            </a:r>
            <a:endParaRPr lang="th-TH" sz="4000" smtClean="0"/>
          </a:p>
        </p:txBody>
      </p:sp>
      <p:pic>
        <p:nvPicPr>
          <p:cNvPr id="57347" name="Picture 3" descr="MgOSingleCry"/>
          <p:cNvPicPr>
            <a:picLocks noGrp="1" noChangeAspect="1" noChangeArrowheads="1"/>
          </p:cNvPicPr>
          <p:nvPr>
            <p:ph sz="quarter" idx="4"/>
          </p:nvPr>
        </p:nvPicPr>
        <p:blipFill>
          <a:blip r:embed="rId2" cstate="print"/>
          <a:srcRect/>
          <a:stretch>
            <a:fillRect/>
          </a:stretch>
        </p:blipFill>
        <p:spPr>
          <a:xfrm>
            <a:off x="4900613" y="3482975"/>
            <a:ext cx="3978275" cy="3173413"/>
          </a:xfrm>
          <a:noFill/>
        </p:spPr>
      </p:pic>
      <p:sp>
        <p:nvSpPr>
          <p:cNvPr id="57348" name="Text Box 4"/>
          <p:cNvSpPr txBox="1">
            <a:spLocks noChangeArrowheads="1"/>
          </p:cNvSpPr>
          <p:nvPr/>
        </p:nvSpPr>
        <p:spPr bwMode="auto">
          <a:xfrm>
            <a:off x="2803525" y="6272213"/>
            <a:ext cx="2063750" cy="366712"/>
          </a:xfrm>
          <a:prstGeom prst="rect">
            <a:avLst/>
          </a:prstGeom>
          <a:noFill/>
          <a:ln w="9525">
            <a:noFill/>
            <a:miter lim="800000"/>
            <a:headEnd/>
            <a:tailEnd/>
          </a:ln>
        </p:spPr>
        <p:txBody>
          <a:bodyPr wrap="none">
            <a:spAutoFit/>
          </a:bodyPr>
          <a:lstStyle/>
          <a:p>
            <a:r>
              <a:rPr lang="en-US" sz="1800">
                <a:cs typeface="Courier New" pitchFamily="49" charset="0"/>
              </a:rPr>
              <a:t>MgO single crystal</a:t>
            </a:r>
            <a:endParaRPr lang="th-TH" sz="1800">
              <a:cs typeface="Courier New" pitchFamily="49" charset="0"/>
            </a:endParaRPr>
          </a:p>
        </p:txBody>
      </p:sp>
      <p:pic>
        <p:nvPicPr>
          <p:cNvPr id="57349" name="Picture 5" descr="YAGsingCry"/>
          <p:cNvPicPr>
            <a:picLocks noChangeAspect="1" noChangeArrowheads="1"/>
          </p:cNvPicPr>
          <p:nvPr/>
        </p:nvPicPr>
        <p:blipFill>
          <a:blip r:embed="rId3" cstate="print"/>
          <a:srcRect/>
          <a:stretch>
            <a:fillRect/>
          </a:stretch>
        </p:blipFill>
        <p:spPr bwMode="auto">
          <a:xfrm>
            <a:off x="390525" y="1450975"/>
            <a:ext cx="3219450" cy="4014788"/>
          </a:xfrm>
          <a:prstGeom prst="rect">
            <a:avLst/>
          </a:prstGeom>
          <a:noFill/>
          <a:ln w="9525">
            <a:noFill/>
            <a:miter lim="800000"/>
            <a:headEnd/>
            <a:tailEnd/>
          </a:ln>
        </p:spPr>
      </p:pic>
      <p:sp>
        <p:nvSpPr>
          <p:cNvPr id="57350" name="Text Box 6"/>
          <p:cNvSpPr txBox="1">
            <a:spLocks noChangeArrowheads="1"/>
          </p:cNvSpPr>
          <p:nvPr/>
        </p:nvSpPr>
        <p:spPr bwMode="auto">
          <a:xfrm>
            <a:off x="3603625" y="1941513"/>
            <a:ext cx="3727450" cy="641350"/>
          </a:xfrm>
          <a:prstGeom prst="rect">
            <a:avLst/>
          </a:prstGeom>
          <a:noFill/>
          <a:ln w="9525">
            <a:noFill/>
            <a:miter lim="800000"/>
            <a:headEnd/>
            <a:tailEnd/>
          </a:ln>
        </p:spPr>
        <p:txBody>
          <a:bodyPr>
            <a:spAutoFit/>
          </a:bodyPr>
          <a:lstStyle/>
          <a:p>
            <a:r>
              <a:rPr lang="en-US" sz="1800">
                <a:cs typeface="Courier New" pitchFamily="49" charset="0"/>
              </a:rPr>
              <a:t>Yttrium Aluminum Garnet (YAG) single crystal</a:t>
            </a:r>
            <a:endParaRPr lang="th-TH" sz="1800">
              <a:cs typeface="Courier New" pitchFamily="49"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71550" y="0"/>
            <a:ext cx="7543800" cy="1431925"/>
          </a:xfrm>
        </p:spPr>
        <p:txBody>
          <a:bodyPr/>
          <a:lstStyle/>
          <a:p>
            <a:pPr eaLnBrk="1" hangingPunct="1"/>
            <a:r>
              <a:rPr lang="en-GB" b="1" smtClean="0"/>
              <a:t>Comparison</a:t>
            </a:r>
          </a:p>
        </p:txBody>
      </p:sp>
      <p:grpSp>
        <p:nvGrpSpPr>
          <p:cNvPr id="15363" name="Group 3"/>
          <p:cNvGrpSpPr>
            <a:grpSpLocks/>
          </p:cNvGrpSpPr>
          <p:nvPr/>
        </p:nvGrpSpPr>
        <p:grpSpPr bwMode="auto">
          <a:xfrm>
            <a:off x="468313" y="1052513"/>
            <a:ext cx="8280400" cy="5576887"/>
            <a:chOff x="816" y="1034"/>
            <a:chExt cx="3936" cy="2806"/>
          </a:xfrm>
        </p:grpSpPr>
        <p:pic>
          <p:nvPicPr>
            <p:cNvPr id="15364" name="Picture 4" descr="met-cer"/>
            <p:cNvPicPr>
              <a:picLocks noChangeAspect="1" noChangeArrowheads="1"/>
            </p:cNvPicPr>
            <p:nvPr/>
          </p:nvPicPr>
          <p:blipFill>
            <a:blip r:embed="rId2" cstate="print"/>
            <a:srcRect/>
            <a:stretch>
              <a:fillRect/>
            </a:stretch>
          </p:blipFill>
          <p:spPr bwMode="auto">
            <a:xfrm>
              <a:off x="816" y="1056"/>
              <a:ext cx="3936" cy="2773"/>
            </a:xfrm>
            <a:prstGeom prst="rect">
              <a:avLst/>
            </a:prstGeom>
            <a:noFill/>
            <a:ln w="9525">
              <a:solidFill>
                <a:schemeClr val="accent2"/>
              </a:solidFill>
              <a:miter lim="800000"/>
              <a:headEnd/>
              <a:tailEnd/>
            </a:ln>
          </p:spPr>
        </p:pic>
        <p:sp>
          <p:nvSpPr>
            <p:cNvPr id="15365" name="Text Box 5"/>
            <p:cNvSpPr txBox="1">
              <a:spLocks noChangeArrowheads="1"/>
            </p:cNvSpPr>
            <p:nvPr/>
          </p:nvSpPr>
          <p:spPr bwMode="auto">
            <a:xfrm>
              <a:off x="3110" y="1034"/>
              <a:ext cx="634" cy="230"/>
            </a:xfrm>
            <a:prstGeom prst="rect">
              <a:avLst/>
            </a:prstGeom>
            <a:noFill/>
            <a:ln w="9525">
              <a:noFill/>
              <a:miter lim="800000"/>
              <a:headEnd/>
              <a:tailEnd/>
            </a:ln>
          </p:spPr>
          <p:txBody>
            <a:bodyPr wrap="none">
              <a:spAutoFit/>
            </a:bodyPr>
            <a:lstStyle/>
            <a:p>
              <a:pPr eaLnBrk="0" hangingPunct="0"/>
              <a:r>
                <a:rPr lang="en-US" sz="2400">
                  <a:solidFill>
                    <a:srgbClr val="CC3300"/>
                  </a:solidFill>
                  <a:latin typeface="Times New Roman" pitchFamily="18" charset="0"/>
                </a:rPr>
                <a:t>Ceramics</a:t>
              </a:r>
              <a:endParaRPr lang="en-US" sz="2400">
                <a:latin typeface="Times New Roman" pitchFamily="18" charset="0"/>
              </a:endParaRPr>
            </a:p>
          </p:txBody>
        </p:sp>
        <p:sp>
          <p:nvSpPr>
            <p:cNvPr id="15366" name="Text Box 6"/>
            <p:cNvSpPr txBox="1">
              <a:spLocks noChangeArrowheads="1"/>
            </p:cNvSpPr>
            <p:nvPr/>
          </p:nvSpPr>
          <p:spPr bwMode="auto">
            <a:xfrm>
              <a:off x="864" y="1056"/>
              <a:ext cx="482" cy="230"/>
            </a:xfrm>
            <a:prstGeom prst="rect">
              <a:avLst/>
            </a:prstGeom>
            <a:noFill/>
            <a:ln w="28575">
              <a:noFill/>
              <a:miter lim="800000"/>
              <a:headEnd/>
              <a:tailEnd/>
            </a:ln>
          </p:spPr>
          <p:txBody>
            <a:bodyPr wrap="none">
              <a:spAutoFit/>
            </a:bodyPr>
            <a:lstStyle/>
            <a:p>
              <a:pPr eaLnBrk="0" hangingPunct="0"/>
              <a:r>
                <a:rPr lang="en-US" sz="2400">
                  <a:solidFill>
                    <a:srgbClr val="CC3300"/>
                  </a:solidFill>
                  <a:latin typeface="Times New Roman" pitchFamily="18" charset="0"/>
                </a:rPr>
                <a:t>Metals</a:t>
              </a:r>
            </a:p>
          </p:txBody>
        </p:sp>
        <p:sp>
          <p:nvSpPr>
            <p:cNvPr id="15367" name="Line 7"/>
            <p:cNvSpPr>
              <a:spLocks noChangeShapeType="1"/>
            </p:cNvSpPr>
            <p:nvPr/>
          </p:nvSpPr>
          <p:spPr bwMode="auto">
            <a:xfrm>
              <a:off x="816" y="1336"/>
              <a:ext cx="3936" cy="0"/>
            </a:xfrm>
            <a:prstGeom prst="line">
              <a:avLst/>
            </a:prstGeom>
            <a:noFill/>
            <a:ln w="28575">
              <a:solidFill>
                <a:schemeClr val="accent2"/>
              </a:solidFill>
              <a:round/>
              <a:headEnd/>
              <a:tailEnd/>
            </a:ln>
          </p:spPr>
          <p:txBody>
            <a:bodyPr wrap="none" anchor="ctr"/>
            <a:lstStyle/>
            <a:p>
              <a:endParaRPr lang="th-TH"/>
            </a:p>
          </p:txBody>
        </p:sp>
        <p:sp>
          <p:nvSpPr>
            <p:cNvPr id="15368" name="Line 8"/>
            <p:cNvSpPr>
              <a:spLocks noChangeShapeType="1"/>
            </p:cNvSpPr>
            <p:nvPr/>
          </p:nvSpPr>
          <p:spPr bwMode="auto">
            <a:xfrm>
              <a:off x="816" y="1056"/>
              <a:ext cx="3936" cy="0"/>
            </a:xfrm>
            <a:prstGeom prst="line">
              <a:avLst/>
            </a:prstGeom>
            <a:noFill/>
            <a:ln w="28575">
              <a:solidFill>
                <a:schemeClr val="accent2"/>
              </a:solidFill>
              <a:round/>
              <a:headEnd/>
              <a:tailEnd/>
            </a:ln>
          </p:spPr>
          <p:txBody>
            <a:bodyPr wrap="none" anchor="ctr"/>
            <a:lstStyle/>
            <a:p>
              <a:endParaRPr lang="th-TH"/>
            </a:p>
          </p:txBody>
        </p:sp>
        <p:sp>
          <p:nvSpPr>
            <p:cNvPr id="15369" name="Line 9"/>
            <p:cNvSpPr>
              <a:spLocks noChangeShapeType="1"/>
            </p:cNvSpPr>
            <p:nvPr/>
          </p:nvSpPr>
          <p:spPr bwMode="auto">
            <a:xfrm>
              <a:off x="816" y="3840"/>
              <a:ext cx="3936" cy="0"/>
            </a:xfrm>
            <a:prstGeom prst="line">
              <a:avLst/>
            </a:prstGeom>
            <a:noFill/>
            <a:ln w="28575">
              <a:solidFill>
                <a:schemeClr val="accent2"/>
              </a:solidFill>
              <a:round/>
              <a:headEnd/>
              <a:tailEnd/>
            </a:ln>
          </p:spPr>
          <p:txBody>
            <a:bodyPr wrap="none" anchor="ctr"/>
            <a:lstStyle/>
            <a:p>
              <a:endParaRPr lang="th-TH"/>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657600" y="685800"/>
            <a:ext cx="5486400" cy="1143000"/>
          </a:xfrm>
        </p:spPr>
        <p:txBody>
          <a:bodyPr/>
          <a:lstStyle/>
          <a:p>
            <a:pPr eaLnBrk="1" hangingPunct="1"/>
            <a:r>
              <a:rPr lang="en-US" sz="4000" smtClean="0"/>
              <a:t>electroluminescence</a:t>
            </a:r>
            <a:r>
              <a:rPr lang="th-TH" sz="4000" smtClean="0"/>
              <a:t/>
            </a:r>
            <a:br>
              <a:rPr lang="th-TH" sz="4000" smtClean="0"/>
            </a:br>
            <a:endParaRPr lang="th-TH" sz="4000" smtClean="0"/>
          </a:p>
        </p:txBody>
      </p:sp>
      <p:pic>
        <p:nvPicPr>
          <p:cNvPr id="16387" name="Picture 17" descr="ICchip"/>
          <p:cNvPicPr>
            <a:picLocks noGrp="1" noChangeAspect="1" noChangeArrowheads="1"/>
          </p:cNvPicPr>
          <p:nvPr>
            <p:ph sz="quarter" idx="2"/>
          </p:nvPr>
        </p:nvPicPr>
        <p:blipFill>
          <a:blip r:embed="rId2" cstate="print"/>
          <a:srcRect/>
          <a:stretch>
            <a:fillRect/>
          </a:stretch>
        </p:blipFill>
        <p:spPr>
          <a:xfrm>
            <a:off x="5562600" y="3581400"/>
            <a:ext cx="2743200" cy="2057400"/>
          </a:xfrm>
          <a:noFill/>
        </p:spPr>
      </p:pic>
      <p:pic>
        <p:nvPicPr>
          <p:cNvPr id="16388" name="Picture 23" descr="0601"/>
          <p:cNvPicPr>
            <a:picLocks noGrp="1" noChangeAspect="1" noChangeArrowheads="1"/>
          </p:cNvPicPr>
          <p:nvPr>
            <p:ph sz="quarter" idx="3"/>
          </p:nvPr>
        </p:nvPicPr>
        <p:blipFill>
          <a:blip r:embed="rId3" cstate="print"/>
          <a:srcRect/>
          <a:stretch>
            <a:fillRect/>
          </a:stretch>
        </p:blipFill>
        <p:spPr>
          <a:xfrm>
            <a:off x="609600" y="3200400"/>
            <a:ext cx="4191000" cy="3448050"/>
          </a:xfrm>
          <a:noFill/>
        </p:spPr>
      </p:pic>
      <p:sp>
        <p:nvSpPr>
          <p:cNvPr id="16389" name="Text Box 19"/>
          <p:cNvSpPr txBox="1">
            <a:spLocks noChangeArrowheads="1"/>
          </p:cNvSpPr>
          <p:nvPr/>
        </p:nvSpPr>
        <p:spPr bwMode="auto">
          <a:xfrm>
            <a:off x="5257800" y="5867400"/>
            <a:ext cx="3886200" cy="519113"/>
          </a:xfrm>
          <a:prstGeom prst="rect">
            <a:avLst/>
          </a:prstGeom>
          <a:noFill/>
          <a:ln w="9525">
            <a:noFill/>
            <a:miter lim="800000"/>
            <a:headEnd/>
            <a:tailEnd/>
          </a:ln>
        </p:spPr>
        <p:txBody>
          <a:bodyPr>
            <a:spAutoFit/>
          </a:bodyPr>
          <a:lstStyle/>
          <a:p>
            <a:pPr>
              <a:spcBef>
                <a:spcPct val="50000"/>
              </a:spcBef>
            </a:pPr>
            <a:r>
              <a:rPr lang="en-US"/>
              <a:t>R C insulating Mat</a:t>
            </a:r>
            <a:endParaRPr lang="th-TH"/>
          </a:p>
        </p:txBody>
      </p:sp>
      <p:pic>
        <p:nvPicPr>
          <p:cNvPr id="16390" name="Picture 27" descr="gshock"/>
          <p:cNvPicPr>
            <a:picLocks noGrp="1" noChangeAspect="1" noChangeArrowheads="1"/>
          </p:cNvPicPr>
          <p:nvPr>
            <p:ph sz="half" idx="1"/>
          </p:nvPr>
        </p:nvPicPr>
        <p:blipFill>
          <a:blip r:embed="rId4" cstate="print"/>
          <a:srcRect/>
          <a:stretch>
            <a:fillRect/>
          </a:stretch>
        </p:blipFill>
        <p:spPr>
          <a:xfrm>
            <a:off x="609600" y="304800"/>
            <a:ext cx="2819400" cy="2819400"/>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10001"/>
          <p:cNvPicPr>
            <a:picLocks noGrp="1" noChangeAspect="1" noChangeArrowheads="1"/>
          </p:cNvPicPr>
          <p:nvPr>
            <p:ph sz="half" idx="1"/>
          </p:nvPr>
        </p:nvPicPr>
        <p:blipFill>
          <a:blip r:embed="rId2" cstate="print"/>
          <a:srcRect/>
          <a:stretch>
            <a:fillRect/>
          </a:stretch>
        </p:blipFill>
        <p:spPr>
          <a:xfrm>
            <a:off x="685800" y="1600200"/>
            <a:ext cx="3173413" cy="3173413"/>
          </a:xfrm>
          <a:noFill/>
        </p:spPr>
      </p:pic>
      <p:sp>
        <p:nvSpPr>
          <p:cNvPr id="17411" name="Text Box 7"/>
          <p:cNvSpPr txBox="1">
            <a:spLocks noChangeArrowheads="1"/>
          </p:cNvSpPr>
          <p:nvPr/>
        </p:nvSpPr>
        <p:spPr bwMode="auto">
          <a:xfrm>
            <a:off x="609600" y="5410200"/>
            <a:ext cx="3810000" cy="519113"/>
          </a:xfrm>
          <a:prstGeom prst="rect">
            <a:avLst/>
          </a:prstGeom>
          <a:noFill/>
          <a:ln w="9525">
            <a:noFill/>
            <a:miter lim="800000"/>
            <a:headEnd/>
            <a:tailEnd/>
          </a:ln>
        </p:spPr>
        <p:txBody>
          <a:bodyPr>
            <a:spAutoFit/>
          </a:bodyPr>
          <a:lstStyle/>
          <a:p>
            <a:pPr>
              <a:spcBef>
                <a:spcPct val="50000"/>
              </a:spcBef>
            </a:pPr>
            <a:r>
              <a:rPr lang="en-US"/>
              <a:t>Boron nitride</a:t>
            </a:r>
            <a:endParaRPr lang="th-TH"/>
          </a:p>
        </p:txBody>
      </p:sp>
      <p:pic>
        <p:nvPicPr>
          <p:cNvPr id="17412" name="Picture 8" descr="corelle-crazy-daisy03"/>
          <p:cNvPicPr>
            <a:picLocks noGrp="1" noChangeAspect="1" noChangeArrowheads="1"/>
          </p:cNvPicPr>
          <p:nvPr>
            <p:ph sz="half" idx="2"/>
          </p:nvPr>
        </p:nvPicPr>
        <p:blipFill>
          <a:blip r:embed="rId3" cstate="print"/>
          <a:srcRect/>
          <a:stretch>
            <a:fillRect/>
          </a:stretch>
        </p:blipFill>
        <p:spPr>
          <a:xfrm>
            <a:off x="4495800" y="1676400"/>
            <a:ext cx="4343400" cy="3257550"/>
          </a:xfrm>
          <a:noFill/>
        </p:spPr>
      </p:pic>
      <p:sp>
        <p:nvSpPr>
          <p:cNvPr id="17413" name="Text Box 11"/>
          <p:cNvSpPr txBox="1">
            <a:spLocks noChangeArrowheads="1"/>
          </p:cNvSpPr>
          <p:nvPr/>
        </p:nvSpPr>
        <p:spPr bwMode="auto">
          <a:xfrm>
            <a:off x="4648200" y="5486400"/>
            <a:ext cx="4114800" cy="519113"/>
          </a:xfrm>
          <a:prstGeom prst="rect">
            <a:avLst/>
          </a:prstGeom>
          <a:noFill/>
          <a:ln w="9525">
            <a:noFill/>
            <a:miter lim="800000"/>
            <a:headEnd/>
            <a:tailEnd/>
          </a:ln>
        </p:spPr>
        <p:txBody>
          <a:bodyPr>
            <a:spAutoFit/>
          </a:bodyPr>
          <a:lstStyle/>
          <a:p>
            <a:pPr>
              <a:spcBef>
                <a:spcPct val="50000"/>
              </a:spcBef>
            </a:pPr>
            <a:r>
              <a:rPr lang="en-US"/>
              <a:t>Corelle</a:t>
            </a:r>
            <a:endParaRPr lang="th-TH"/>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838200" y="457200"/>
            <a:ext cx="7772400" cy="1470025"/>
          </a:xfrm>
        </p:spPr>
        <p:txBody>
          <a:bodyPr/>
          <a:lstStyle/>
          <a:p>
            <a:pPr eaLnBrk="1" hangingPunct="1"/>
            <a:r>
              <a:rPr lang="en-US" b="1" smtClean="0"/>
              <a:t>Ceramics</a:t>
            </a:r>
            <a:endParaRPr lang="th-TH" smtClean="0"/>
          </a:p>
        </p:txBody>
      </p:sp>
      <p:sp>
        <p:nvSpPr>
          <p:cNvPr id="18435" name="Rectangle 3"/>
          <p:cNvSpPr>
            <a:spLocks noGrp="1" noChangeArrowheads="1"/>
          </p:cNvSpPr>
          <p:nvPr>
            <p:ph type="subTitle" idx="1"/>
          </p:nvPr>
        </p:nvSpPr>
        <p:spPr>
          <a:xfrm>
            <a:off x="457200" y="1828800"/>
            <a:ext cx="7391400" cy="4038600"/>
          </a:xfrm>
        </p:spPr>
        <p:txBody>
          <a:bodyPr/>
          <a:lstStyle/>
          <a:p>
            <a:pPr marL="609600" indent="-609600" algn="l" eaLnBrk="1" hangingPunct="1">
              <a:lnSpc>
                <a:spcPct val="90000"/>
              </a:lnSpc>
            </a:pPr>
            <a:r>
              <a:rPr lang="en-US" sz="2800" b="1" i="1" smtClean="0"/>
              <a:t>1.Traditional</a:t>
            </a:r>
            <a:r>
              <a:rPr lang="en-US" sz="2800" b="1" smtClean="0"/>
              <a:t> </a:t>
            </a:r>
            <a:r>
              <a:rPr lang="en-US" sz="2800" b="1" i="1" smtClean="0"/>
              <a:t>ceramics</a:t>
            </a:r>
            <a:r>
              <a:rPr lang="en-US" sz="2800" b="1" smtClean="0"/>
              <a:t> ‑</a:t>
            </a:r>
            <a:r>
              <a:rPr lang="en-US" sz="2800" smtClean="0"/>
              <a:t> </a:t>
            </a:r>
          </a:p>
          <a:p>
            <a:pPr marL="609600" indent="-609600" algn="l" eaLnBrk="1" hangingPunct="1">
              <a:lnSpc>
                <a:spcPct val="90000"/>
              </a:lnSpc>
            </a:pPr>
            <a:r>
              <a:rPr lang="en-US" sz="2800" smtClean="0"/>
              <a:t>clay products such as </a:t>
            </a:r>
          </a:p>
          <a:p>
            <a:pPr marL="609600" indent="-609600" algn="l" eaLnBrk="1" hangingPunct="1">
              <a:lnSpc>
                <a:spcPct val="90000"/>
              </a:lnSpc>
            </a:pPr>
            <a:r>
              <a:rPr lang="en-US" sz="2800" smtClean="0"/>
              <a:t>pottery and bricks, </a:t>
            </a:r>
          </a:p>
          <a:p>
            <a:pPr marL="609600" indent="-609600" algn="l" eaLnBrk="1" hangingPunct="1">
              <a:lnSpc>
                <a:spcPct val="90000"/>
              </a:lnSpc>
            </a:pPr>
            <a:r>
              <a:rPr lang="en-US" sz="2800" smtClean="0"/>
              <a:t>common abrasives, and cement</a:t>
            </a:r>
          </a:p>
          <a:p>
            <a:pPr marL="609600" indent="-609600" algn="l" eaLnBrk="1" hangingPunct="1">
              <a:lnSpc>
                <a:spcPct val="90000"/>
              </a:lnSpc>
            </a:pPr>
            <a:r>
              <a:rPr lang="en-US" sz="2800" b="1" i="1" smtClean="0"/>
              <a:t>2.New ceramics</a:t>
            </a:r>
            <a:r>
              <a:rPr lang="en-US" sz="2800" smtClean="0"/>
              <a:t> ‑ more recently developed ceramics based on oxides, carbides, etc., and generally possessing mechanical or physical properties superior or unique compared to traditional ceramics</a:t>
            </a:r>
            <a:endParaRPr lang="th-TH" sz="2800" smtClean="0"/>
          </a:p>
        </p:txBody>
      </p:sp>
      <p:pic>
        <p:nvPicPr>
          <p:cNvPr id="18436" name="Picture 4" descr="Image:Blueandwhite2.jpg">
            <a:hlinkClick r:id="rId2"/>
          </p:cNvPr>
          <p:cNvPicPr>
            <a:picLocks noChangeAspect="1" noChangeArrowheads="1"/>
          </p:cNvPicPr>
          <p:nvPr/>
        </p:nvPicPr>
        <p:blipFill>
          <a:blip r:embed="rId3" cstate="print"/>
          <a:srcRect/>
          <a:stretch>
            <a:fillRect/>
          </a:stretch>
        </p:blipFill>
        <p:spPr bwMode="auto">
          <a:xfrm>
            <a:off x="6324600" y="838200"/>
            <a:ext cx="2638425" cy="26384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2111</TotalTime>
  <Words>1643</Words>
  <Application>Microsoft Office PowerPoint</Application>
  <PresentationFormat>On-screen Show (4:3)</PresentationFormat>
  <Paragraphs>279</Paragraphs>
  <Slides>55</Slides>
  <Notes>6</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55</vt:i4>
      </vt:variant>
    </vt:vector>
  </HeadingPairs>
  <TitlesOfParts>
    <vt:vector size="60" baseType="lpstr">
      <vt:lpstr>Default Design</vt:lpstr>
      <vt:lpstr>MS Org Chart</vt:lpstr>
      <vt:lpstr>CorelDRAW</vt:lpstr>
      <vt:lpstr>Slide</vt:lpstr>
      <vt:lpstr>Bitmap Image</vt:lpstr>
      <vt:lpstr>Ceramics</vt:lpstr>
      <vt:lpstr>Topic</vt:lpstr>
      <vt:lpstr>PowerPoint Presentation</vt:lpstr>
      <vt:lpstr>PowerPoint Presentation</vt:lpstr>
      <vt:lpstr>PowerPoint Presentation</vt:lpstr>
      <vt:lpstr>Comparison</vt:lpstr>
      <vt:lpstr>electroluminescence </vt:lpstr>
      <vt:lpstr>PowerPoint Presentation</vt:lpstr>
      <vt:lpstr>Ceramics</vt:lpstr>
      <vt:lpstr>PowerPoint Presentation</vt:lpstr>
      <vt:lpstr>PowerPoint Presentation</vt:lpstr>
      <vt:lpstr>PowerPoint Presentation</vt:lpstr>
      <vt:lpstr>Advanced Ceramics</vt:lpstr>
      <vt:lpstr>Engine Components</vt:lpstr>
      <vt:lpstr>Ceramic Brake Discs</vt:lpstr>
      <vt:lpstr>Silicon Carbide</vt:lpstr>
      <vt:lpstr>PowerPoint Presentation</vt:lpstr>
      <vt:lpstr>PowerPoint Presentation</vt:lpstr>
      <vt:lpstr>PowerPoint Presentation</vt:lpstr>
      <vt:lpstr>PowerPoint Presentation</vt:lpstr>
      <vt:lpstr>Al2O3</vt:lpstr>
      <vt:lpstr>Bioceramics</vt:lpstr>
      <vt:lpstr>PowerPoint Presentation</vt:lpstr>
      <vt:lpstr>Blade material and major uses</vt:lpstr>
      <vt:lpstr>PowerPoint Presentation</vt:lpstr>
      <vt:lpstr>Hardness of Ceramics</vt:lpstr>
      <vt:lpstr>Relative Hardness</vt:lpstr>
      <vt:lpstr>Ceramic Phase Diagrams:  Al2O3-Cr2O3 System</vt:lpstr>
      <vt:lpstr>PowerPoint Presentation</vt:lpstr>
      <vt:lpstr>High purity alumina</vt:lpstr>
      <vt:lpstr>Processing of Ceramics</vt:lpstr>
      <vt:lpstr>PowerPoint Presentation</vt:lpstr>
      <vt:lpstr>Ceramics forming</vt:lpstr>
      <vt:lpstr>PowerPoint Presentation</vt:lpstr>
      <vt:lpstr>Thermal Treatment</vt:lpstr>
      <vt:lpstr>PowerPoint Presentation</vt:lpstr>
      <vt:lpstr>PowerPoint Presentation</vt:lpstr>
      <vt:lpstr>PowerPoint Presentation</vt:lpstr>
      <vt:lpstr>PowerPoint Presentation</vt:lpstr>
      <vt:lpstr>Extrude</vt:lpstr>
      <vt:lpstr>Amorphous Ceramics (Glasses)</vt:lpstr>
      <vt:lpstr>Glass Types</vt:lpstr>
      <vt:lpstr>Glasses </vt:lpstr>
      <vt:lpstr>Silicate glasses</vt:lpstr>
      <vt:lpstr>PowerPoint Presentation</vt:lpstr>
      <vt:lpstr>Glass Transition</vt:lpstr>
      <vt:lpstr>PowerPoint Presentation</vt:lpstr>
      <vt:lpstr>PowerPoint Presentation</vt:lpstr>
      <vt:lpstr>Glass Forming</vt:lpstr>
      <vt:lpstr>PowerPoint Presentation</vt:lpstr>
      <vt:lpstr>Plate Glass Drawing Processes</vt:lpstr>
      <vt:lpstr>Tempered Glass</vt:lpstr>
      <vt:lpstr>Chemically Strengthened Glass</vt:lpstr>
      <vt:lpstr>Structured like a single crystal</vt:lpstr>
      <vt:lpstr>Ceramic single crystal</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เซรามิกส์เพื่ออุตสาหกรรม </dc:title>
  <dc:creator>mapiwat</dc:creator>
  <cp:lastModifiedBy>Apiwat Muttamara</cp:lastModifiedBy>
  <cp:revision>80</cp:revision>
  <dcterms:created xsi:type="dcterms:W3CDTF">2004-12-15T00:40:32Z</dcterms:created>
  <dcterms:modified xsi:type="dcterms:W3CDTF">2013-06-10T05:31:20Z</dcterms:modified>
</cp:coreProperties>
</file>