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6" r:id="rId2"/>
    <p:sldId id="328" r:id="rId3"/>
    <p:sldId id="259" r:id="rId4"/>
    <p:sldId id="258" r:id="rId5"/>
    <p:sldId id="302" r:id="rId6"/>
    <p:sldId id="301" r:id="rId7"/>
    <p:sldId id="303" r:id="rId8"/>
    <p:sldId id="329" r:id="rId9"/>
    <p:sldId id="344" r:id="rId10"/>
    <p:sldId id="304" r:id="rId11"/>
    <p:sldId id="322" r:id="rId12"/>
    <p:sldId id="305" r:id="rId13"/>
    <p:sldId id="348" r:id="rId14"/>
    <p:sldId id="352" r:id="rId15"/>
    <p:sldId id="331" r:id="rId16"/>
    <p:sldId id="308" r:id="rId17"/>
    <p:sldId id="307" r:id="rId18"/>
    <p:sldId id="313" r:id="rId19"/>
    <p:sldId id="343" r:id="rId20"/>
    <p:sldId id="314" r:id="rId21"/>
    <p:sldId id="318" r:id="rId22"/>
    <p:sldId id="333" r:id="rId23"/>
    <p:sldId id="320" r:id="rId24"/>
    <p:sldId id="324" r:id="rId25"/>
    <p:sldId id="332" r:id="rId26"/>
    <p:sldId id="350" r:id="rId27"/>
    <p:sldId id="334" r:id="rId28"/>
    <p:sldId id="311" r:id="rId29"/>
  </p:sldIdLst>
  <p:sldSz cx="9144000" cy="6858000" type="screen4x3"/>
  <p:notesSz cx="6807200" cy="99393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33"/>
    <a:srgbClr val="F3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6" autoAdjust="0"/>
    <p:restoredTop sz="84732" autoAdjust="0"/>
  </p:normalViewPr>
  <p:slideViewPr>
    <p:cSldViewPr>
      <p:cViewPr>
        <p:scale>
          <a:sx n="80" d="100"/>
          <a:sy n="80" d="100"/>
        </p:scale>
        <p:origin x="-90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C90817-5C6C-4F9C-B75C-9A3FF1F280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3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6BA4-9F51-400E-ACF7-FACE20590D0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EFA0-11AB-4F34-A542-E58E3A087CA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3A65-4432-4EF4-9E2C-2539719518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1151-8378-4784-8E07-1FBAF48ACF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82EC-A472-4AE5-81BD-092ED2906F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F449-83D0-4899-83CF-F0C0A6926B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9ECF-F5AF-45F1-A5DE-AEA1EDCD88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995C-02F2-4126-A9A9-92FEBAE08D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7580-2AE4-4C8A-8EC5-0B5DEEF503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0457-5740-45B8-9F48-971DDC3518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9FEC0-9B03-461A-858F-A89552A0B02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925B-9AA4-4E44-8987-027795B75F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12222-BF7E-4222-A24E-CD030F1DAA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1DFB-C5CE-4760-B3A3-16543BD0C3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D8519B7-69EE-48D8-BF65-4E8470E181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600200"/>
            <a:ext cx="5889625" cy="4525963"/>
          </a:xfr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Die Design</a:t>
            </a:r>
            <a:endParaRPr lang="th-TH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953000" y="6248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Dr. Apiwat Muttamara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11267" name="Group 17"/>
          <p:cNvGrpSpPr>
            <a:grpSpLocks/>
          </p:cNvGrpSpPr>
          <p:nvPr/>
        </p:nvGrpSpPr>
        <p:grpSpPr bwMode="auto">
          <a:xfrm>
            <a:off x="1905000" y="0"/>
            <a:ext cx="5791200" cy="2514600"/>
            <a:chOff x="288" y="1593"/>
            <a:chExt cx="4800" cy="1680"/>
          </a:xfrm>
        </p:grpSpPr>
        <p:pic>
          <p:nvPicPr>
            <p:cNvPr id="1126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593"/>
              <a:ext cx="254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1680"/>
              <a:ext cx="2304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8" name="Picture 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2514600"/>
            <a:ext cx="4572000" cy="4143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5575300" cy="6172200"/>
          </a:xfrm>
          <a:noFill/>
        </p:spPr>
      </p:pic>
      <p:graphicFrame>
        <p:nvGraphicFramePr>
          <p:cNvPr id="116764" name="Group 28"/>
          <p:cNvGraphicFramePr>
            <a:graphicFrameLocks noGrp="1"/>
          </p:cNvGraphicFramePr>
          <p:nvPr>
            <p:ph sz="quarter" idx="2"/>
          </p:nvPr>
        </p:nvGraphicFramePr>
        <p:xfrm>
          <a:off x="6096000" y="1447800"/>
          <a:ext cx="2743200" cy="1676401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44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Steel 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I=1.5D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Cast Iron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I=2D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Aluminum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I=2.5D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ngsana New" pitchFamily="18" charset="-34"/>
                        </a:rPr>
                        <a:t>Plastic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ngsana New" pitchFamily="18" charset="-34"/>
                        </a:rPr>
                        <a:t>I=3D up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788" name="Group 52"/>
          <p:cNvGraphicFramePr>
            <a:graphicFrameLocks noGrp="1"/>
          </p:cNvGraphicFramePr>
          <p:nvPr>
            <p:ph sz="quarter" idx="3"/>
          </p:nvPr>
        </p:nvGraphicFramePr>
        <p:xfrm>
          <a:off x="5943600" y="3810000"/>
          <a:ext cx="2895600" cy="1944688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H</a:t>
                      </a:r>
                      <a:r>
                        <a:rPr kumimoji="0" 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&gt; 1.5D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J = I+3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K=3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O &gt; D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 &gt; D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Guide &amp; Bush</a:t>
            </a:r>
            <a:endParaRPr lang="th-TH" smtClean="0"/>
          </a:p>
        </p:txBody>
      </p:sp>
      <p:pic>
        <p:nvPicPr>
          <p:cNvPr id="1331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597025" cy="2819400"/>
          </a:xfrm>
          <a:noFill/>
        </p:spPr>
      </p:pic>
      <p:pic>
        <p:nvPicPr>
          <p:cNvPr id="13316" name="Picture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2590800"/>
            <a:ext cx="1290638" cy="3711575"/>
          </a:xfrm>
          <a:noFill/>
        </p:spPr>
      </p:pic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52675"/>
            <a:ext cx="28384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62800" y="990600"/>
            <a:ext cx="1608138" cy="2185988"/>
          </a:xfrm>
          <a:noFill/>
        </p:spPr>
      </p:pic>
      <p:pic>
        <p:nvPicPr>
          <p:cNvPr id="13319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200400" y="1219200"/>
            <a:ext cx="1976438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785813"/>
            <a:ext cx="82089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57225"/>
            <a:ext cx="68564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47688"/>
            <a:ext cx="8085137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95800"/>
            <a:ext cx="5781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50838"/>
            <a:ext cx="8686800" cy="6092825"/>
          </a:xfrm>
          <a:noFill/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7924800" y="3657600"/>
            <a:ext cx="304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228600" y="457200"/>
            <a:ext cx="4038600" cy="4116388"/>
          </a:xfrm>
          <a:noFill/>
        </p:spPr>
      </p:pic>
      <p:pic>
        <p:nvPicPr>
          <p:cNvPr id="18435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2895600" y="3200400"/>
            <a:ext cx="6019800" cy="333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7788"/>
            <a:ext cx="3751263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70469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185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th-TH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Material selection</a:t>
            </a:r>
          </a:p>
          <a:p>
            <a:pPr eaLnBrk="1" hangingPunct="1">
              <a:buFontTx/>
              <a:buNone/>
            </a:pPr>
            <a:r>
              <a:rPr lang="en-US" smtClean="0"/>
              <a:t>Die Design</a:t>
            </a:r>
          </a:p>
          <a:p>
            <a:pPr lvl="2" eaLnBrk="1" hangingPunct="1"/>
            <a:r>
              <a:rPr lang="en-US" smtClean="0"/>
              <a:t>	Structure of Die	</a:t>
            </a:r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0"/>
            <a:ext cx="2652713" cy="6705600"/>
          </a:xfrm>
          <a:noFill/>
        </p:spPr>
      </p:pic>
      <p:pic>
        <p:nvPicPr>
          <p:cNvPr id="2150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990600"/>
            <a:ext cx="2990850" cy="5635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981200" cy="1020762"/>
          </a:xfrm>
        </p:spPr>
        <p:txBody>
          <a:bodyPr/>
          <a:lstStyle/>
          <a:p>
            <a:pPr eaLnBrk="1" hangingPunct="1"/>
            <a:r>
              <a:rPr lang="en-US" sz="4000" smtClean="0"/>
              <a:t>Stopper</a:t>
            </a:r>
            <a:endParaRPr lang="th-TH" sz="4000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609600"/>
            <a:ext cx="5562600" cy="5173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Front space</a:t>
            </a:r>
            <a:endParaRPr lang="th-TH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95400"/>
            <a:ext cx="5181600" cy="2274888"/>
          </a:xfrm>
          <a:noFill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4038600"/>
            <a:ext cx="5943600" cy="264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Stripper plate</a:t>
            </a:r>
            <a:endParaRPr lang="th-TH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7848600" cy="4699000"/>
          </a:xfrm>
          <a:noFill/>
        </p:spPr>
      </p:pic>
      <p:sp>
        <p:nvSpPr>
          <p:cNvPr id="24580" name="Line 7"/>
          <p:cNvSpPr>
            <a:spLocks noChangeShapeType="1"/>
          </p:cNvSpPr>
          <p:nvPr/>
        </p:nvSpPr>
        <p:spPr bwMode="auto">
          <a:xfrm flipH="1">
            <a:off x="4343400" y="35052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715000" y="3124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Pin</a:t>
            </a:r>
            <a:endParaRPr lang="th-TH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3352800" y="3708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4229100" y="38989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Relief Angle</a:t>
            </a:r>
            <a:endParaRPr lang="th-TH" smtClean="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3862388" cy="5181600"/>
          </a:xfrm>
          <a:noFill/>
        </p:spPr>
      </p:pic>
      <p:pic>
        <p:nvPicPr>
          <p:cNvPr id="256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676400"/>
            <a:ext cx="272415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849563"/>
            <a:ext cx="8382000" cy="4008437"/>
          </a:xfrm>
          <a:noFill/>
        </p:spPr>
      </p:pic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228600"/>
            <a:ext cx="5257800" cy="2614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12863"/>
            <a:ext cx="84248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Location of bolts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Punch Plate</a:t>
            </a:r>
            <a:endParaRPr lang="th-TH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291513" cy="4138613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052513"/>
            <a:ext cx="87614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Stripper Thickness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315200" cy="479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000" b="1" smtClean="0"/>
              <a:t>Standards Designation Equivalent of Tool Steels ---</a:t>
            </a:r>
            <a:r>
              <a:rPr lang="th-TH" sz="4000" smtClean="0"/>
              <a:t> </a:t>
            </a:r>
          </a:p>
        </p:txBody>
      </p:sp>
      <p:graphicFrame>
        <p:nvGraphicFramePr>
          <p:cNvPr id="5180" name="Group 60"/>
          <p:cNvGraphicFramePr>
            <a:graphicFrameLocks noGrp="1"/>
          </p:cNvGraphicFramePr>
          <p:nvPr/>
        </p:nvGraphicFramePr>
        <p:xfrm>
          <a:off x="1828800" y="1828800"/>
          <a:ext cx="5675313" cy="4418156"/>
        </p:xfrm>
        <a:graphic>
          <a:graphicData uri="http://schemas.openxmlformats.org/drawingml/2006/table">
            <a:tbl>
              <a:tblPr/>
              <a:tblGrid>
                <a:gridCol w="768350"/>
                <a:gridCol w="4906963"/>
              </a:tblGrid>
              <a:tr h="395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AISI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American Iron &amp; Steel Institute</a:t>
                      </a:r>
                    </a:p>
                  </a:txBody>
                  <a:tcPr marT="45704" marB="4570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JIS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Japanese Industrial Standards</a:t>
                      </a:r>
                    </a:p>
                  </a:txBody>
                  <a:tcPr marT="45704" marB="4570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DIN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Deutsches Institut für Normung</a:t>
                      </a:r>
                    </a:p>
                  </a:txBody>
                  <a:tcPr marT="45704" marB="4570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(German Standards Institute)</a:t>
                      </a:r>
                    </a:p>
                  </a:txBody>
                  <a:tcPr marT="45704" marB="4570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SS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Svensk Standard</a:t>
                      </a:r>
                    </a:p>
                  </a:txBody>
                  <a:tcPr marT="45704" marB="4570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(Swedish Standard)</a:t>
                      </a:r>
                    </a:p>
                  </a:txBody>
                  <a:tcPr marT="45704" marB="4570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BS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British Standards</a:t>
                      </a:r>
                    </a:p>
                  </a:txBody>
                  <a:tcPr marT="45704" marB="4570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9144000" cy="5691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63663" name="Group 175"/>
          <p:cNvGraphicFramePr>
            <a:graphicFrameLocks noGrp="1"/>
          </p:cNvGraphicFramePr>
          <p:nvPr>
            <p:ph idx="1"/>
          </p:nvPr>
        </p:nvGraphicFramePr>
        <p:xfrm>
          <a:off x="685800" y="381000"/>
          <a:ext cx="8001000" cy="5638804"/>
        </p:xfrm>
        <a:graphic>
          <a:graphicData uri="http://schemas.openxmlformats.org/drawingml/2006/table">
            <a:tbl>
              <a:tblPr/>
              <a:tblGrid>
                <a:gridCol w="1292225"/>
                <a:gridCol w="1506538"/>
                <a:gridCol w="1503362"/>
                <a:gridCol w="1109663"/>
                <a:gridCol w="1162050"/>
                <a:gridCol w="1427162"/>
              </a:tblGrid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DAIDO</a:t>
                      </a:r>
                      <a:b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BRAND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JIS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AISI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93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Cold Work</a:t>
                      </a:r>
                      <a:b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Tool Steels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YK30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SKS93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YK4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W1/W2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C100W1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SKS3mod.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8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DC11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SKD11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1.2379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X165CrMoV12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79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DC53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SKD11mod.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81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Hot Work</a:t>
                      </a:r>
                      <a:b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Tool Steels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DHA1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SKD61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H13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1.2344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X40CrMoV51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8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DH2F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SKD61mod.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8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SKT4mod.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L6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1.2714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55CrNiMoV6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31" name="Group 615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7235825" cy="5761036"/>
        </p:xfrm>
        <a:graphic>
          <a:graphicData uri="http://schemas.openxmlformats.org/drawingml/2006/table">
            <a:tbl>
              <a:tblPr/>
              <a:tblGrid>
                <a:gridCol w="1168400"/>
                <a:gridCol w="1362075"/>
                <a:gridCol w="1360488"/>
                <a:gridCol w="1003300"/>
                <a:gridCol w="1050925"/>
                <a:gridCol w="1290637"/>
              </a:tblGrid>
              <a:tr h="914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DAIDO</a:t>
                      </a:r>
                      <a:b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BRAND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JIS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AISI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DIN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8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High Speed</a:t>
                      </a:r>
                      <a:b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Tool Steels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MH51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SKH51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M2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1.3343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S6-5-2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097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MH85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5780">
                <a:tc row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Plastic Mold</a:t>
                      </a:r>
                      <a:b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Steels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PXZ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40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PX4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p20mod.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40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PX5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p20mod.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NAK55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NAK80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40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S-STAR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SUS420J2mod.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420mod.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1.4034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X40Cr13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5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G-STAR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E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919" name="Group 359"/>
          <p:cNvGraphicFramePr>
            <a:graphicFrameLocks noGrp="1"/>
          </p:cNvGraphicFramePr>
          <p:nvPr>
            <p:ph idx="1"/>
          </p:nvPr>
        </p:nvGraphicFramePr>
        <p:xfrm>
          <a:off x="228600" y="185738"/>
          <a:ext cx="8534400" cy="6000752"/>
        </p:xfrm>
        <a:graphic>
          <a:graphicData uri="http://schemas.openxmlformats.org/drawingml/2006/table">
            <a:tbl>
              <a:tblPr/>
              <a:tblGrid>
                <a:gridCol w="3149600"/>
                <a:gridCol w="1590675"/>
                <a:gridCol w="1878013"/>
                <a:gridCol w="1916112"/>
              </a:tblGrid>
              <a:tr h="40957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Application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Usual</a:t>
                      </a:r>
                      <a:b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Hardness</a:t>
                      </a:r>
                      <a:b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</a:b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HRC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Recommended DAIDO BRAND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General Uses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Short 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Long Life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Trimming 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58-62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YK30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Pressing 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58-63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YK30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Crimping 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58-63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DC11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Extrusion 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55-62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DC11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Extrusion Punches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55-62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DC11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Brick Forming 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60-65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DC11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Powder Compacting 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58-62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DC11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Cross Punches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60-64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MH51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MH51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 Plastic Mold 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56-60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GOA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-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3" descr="die_pic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17913" cy="3733800"/>
          </a:xfrm>
          <a:noFill/>
        </p:spPr>
      </p:pic>
      <p:pic>
        <p:nvPicPr>
          <p:cNvPr id="9220" name="Picture 4" descr="die_pic_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8288" y="0"/>
            <a:ext cx="3795712" cy="3886200"/>
          </a:xfrm>
          <a:noFill/>
        </p:spPr>
      </p:pic>
      <p:pic>
        <p:nvPicPr>
          <p:cNvPr id="9221" name="Picture 5" descr="die_pic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2971800"/>
            <a:ext cx="3765550" cy="3886200"/>
          </a:xfrm>
          <a:noFill/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81000" y="4114800"/>
            <a:ext cx="274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Back post </a:t>
            </a:r>
          </a:p>
          <a:p>
            <a:r>
              <a:rPr lang="en-US"/>
              <a:t>Die set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7614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234</Words>
  <Application>Microsoft Office PowerPoint</Application>
  <PresentationFormat>On-screen Show (4:3)</PresentationFormat>
  <Paragraphs>195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Agenda</vt:lpstr>
      <vt:lpstr>Standards Designation Equivalent of Tool Steels ---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 &amp; Bush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Stopper</vt:lpstr>
      <vt:lpstr>Front space</vt:lpstr>
      <vt:lpstr>Stripper plate</vt:lpstr>
      <vt:lpstr>Relief Angle</vt:lpstr>
      <vt:lpstr>PowerPoint Presentation</vt:lpstr>
      <vt:lpstr>PowerPoint Presentation</vt:lpstr>
      <vt:lpstr>Punch Plate</vt:lpstr>
      <vt:lpstr>Stripper Thickness</vt:lpstr>
    </vt:vector>
  </TitlesOfParts>
  <Company>Thammasat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mapiwat</dc:creator>
  <cp:lastModifiedBy>Apiwat Muttamara</cp:lastModifiedBy>
  <cp:revision>55</cp:revision>
  <dcterms:created xsi:type="dcterms:W3CDTF">2005-07-12T07:19:16Z</dcterms:created>
  <dcterms:modified xsi:type="dcterms:W3CDTF">2013-06-10T05:35:24Z</dcterms:modified>
</cp:coreProperties>
</file>