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00" r:id="rId2"/>
    <p:sldId id="338" r:id="rId3"/>
    <p:sldId id="301" r:id="rId4"/>
    <p:sldId id="304" r:id="rId5"/>
    <p:sldId id="305" r:id="rId6"/>
    <p:sldId id="307" r:id="rId7"/>
    <p:sldId id="341" r:id="rId8"/>
    <p:sldId id="308" r:id="rId9"/>
    <p:sldId id="309" r:id="rId10"/>
    <p:sldId id="312" r:id="rId11"/>
    <p:sldId id="310" r:id="rId12"/>
    <p:sldId id="311" r:id="rId13"/>
    <p:sldId id="340" r:id="rId14"/>
    <p:sldId id="313" r:id="rId15"/>
    <p:sldId id="314" r:id="rId16"/>
    <p:sldId id="316" r:id="rId17"/>
    <p:sldId id="317" r:id="rId18"/>
    <p:sldId id="318" r:id="rId19"/>
    <p:sldId id="319" r:id="rId20"/>
    <p:sldId id="334" r:id="rId21"/>
  </p:sldIdLst>
  <p:sldSz cx="9144000" cy="6858000" type="screen4x3"/>
  <p:notesSz cx="6799263" cy="9929813"/>
  <p:defaultTextStyle>
    <a:defPPr>
      <a:defRPr lang="th-TH"/>
    </a:defPPr>
    <a:lvl1pPr algn="l" rtl="0" fontAlgn="base">
      <a:spcBef>
        <a:spcPct val="0"/>
      </a:spcBef>
      <a:spcAft>
        <a:spcPct val="0"/>
      </a:spcAft>
      <a:defRPr sz="2800" kern="1200">
        <a:solidFill>
          <a:schemeClr val="tx1"/>
        </a:solidFill>
        <a:latin typeface="Arial" pitchFamily="34" charset="0"/>
        <a:ea typeface="+mn-ea"/>
        <a:cs typeface="Angsana New" pitchFamily="18" charset="-34"/>
      </a:defRPr>
    </a:lvl1pPr>
    <a:lvl2pPr marL="457200" algn="l" rtl="0" fontAlgn="base">
      <a:spcBef>
        <a:spcPct val="0"/>
      </a:spcBef>
      <a:spcAft>
        <a:spcPct val="0"/>
      </a:spcAft>
      <a:defRPr sz="2800" kern="1200">
        <a:solidFill>
          <a:schemeClr val="tx1"/>
        </a:solidFill>
        <a:latin typeface="Arial" pitchFamily="34" charset="0"/>
        <a:ea typeface="+mn-ea"/>
        <a:cs typeface="Angsana New" pitchFamily="18" charset="-34"/>
      </a:defRPr>
    </a:lvl2pPr>
    <a:lvl3pPr marL="914400" algn="l" rtl="0" fontAlgn="base">
      <a:spcBef>
        <a:spcPct val="0"/>
      </a:spcBef>
      <a:spcAft>
        <a:spcPct val="0"/>
      </a:spcAft>
      <a:defRPr sz="2800" kern="1200">
        <a:solidFill>
          <a:schemeClr val="tx1"/>
        </a:solidFill>
        <a:latin typeface="Arial" pitchFamily="34" charset="0"/>
        <a:ea typeface="+mn-ea"/>
        <a:cs typeface="Angsana New" pitchFamily="18" charset="-34"/>
      </a:defRPr>
    </a:lvl3pPr>
    <a:lvl4pPr marL="1371600" algn="l" rtl="0" fontAlgn="base">
      <a:spcBef>
        <a:spcPct val="0"/>
      </a:spcBef>
      <a:spcAft>
        <a:spcPct val="0"/>
      </a:spcAft>
      <a:defRPr sz="2800" kern="1200">
        <a:solidFill>
          <a:schemeClr val="tx1"/>
        </a:solidFill>
        <a:latin typeface="Arial" pitchFamily="34" charset="0"/>
        <a:ea typeface="+mn-ea"/>
        <a:cs typeface="Angsana New" pitchFamily="18" charset="-34"/>
      </a:defRPr>
    </a:lvl4pPr>
    <a:lvl5pPr marL="1828800" algn="l" rtl="0" fontAlgn="base">
      <a:spcBef>
        <a:spcPct val="0"/>
      </a:spcBef>
      <a:spcAft>
        <a:spcPct val="0"/>
      </a:spcAft>
      <a:defRPr sz="2800" kern="1200">
        <a:solidFill>
          <a:schemeClr val="tx1"/>
        </a:solidFill>
        <a:latin typeface="Arial" pitchFamily="34" charset="0"/>
        <a:ea typeface="+mn-ea"/>
        <a:cs typeface="Angsana New" pitchFamily="18" charset="-34"/>
      </a:defRPr>
    </a:lvl5pPr>
    <a:lvl6pPr marL="2286000" algn="l" defTabSz="914400" rtl="0" eaLnBrk="1" latinLnBrk="0" hangingPunct="1">
      <a:defRPr sz="2800" kern="1200">
        <a:solidFill>
          <a:schemeClr val="tx1"/>
        </a:solidFill>
        <a:latin typeface="Arial" pitchFamily="34" charset="0"/>
        <a:ea typeface="+mn-ea"/>
        <a:cs typeface="Angsana New" pitchFamily="18" charset="-34"/>
      </a:defRPr>
    </a:lvl6pPr>
    <a:lvl7pPr marL="2743200" algn="l" defTabSz="914400" rtl="0" eaLnBrk="1" latinLnBrk="0" hangingPunct="1">
      <a:defRPr sz="2800" kern="1200">
        <a:solidFill>
          <a:schemeClr val="tx1"/>
        </a:solidFill>
        <a:latin typeface="Arial" pitchFamily="34" charset="0"/>
        <a:ea typeface="+mn-ea"/>
        <a:cs typeface="Angsana New" pitchFamily="18" charset="-34"/>
      </a:defRPr>
    </a:lvl7pPr>
    <a:lvl8pPr marL="3200400" algn="l" defTabSz="914400" rtl="0" eaLnBrk="1" latinLnBrk="0" hangingPunct="1">
      <a:defRPr sz="2800" kern="1200">
        <a:solidFill>
          <a:schemeClr val="tx1"/>
        </a:solidFill>
        <a:latin typeface="Arial" pitchFamily="34" charset="0"/>
        <a:ea typeface="+mn-ea"/>
        <a:cs typeface="Angsana New" pitchFamily="18" charset="-34"/>
      </a:defRPr>
    </a:lvl8pPr>
    <a:lvl9pPr marL="3657600" algn="l" defTabSz="914400" rtl="0" eaLnBrk="1" latinLnBrk="0" hangingPunct="1">
      <a:defRPr sz="2800" kern="1200">
        <a:solidFill>
          <a:schemeClr val="tx1"/>
        </a:solidFill>
        <a:latin typeface="Arial" pitchFamily="34" charset="0"/>
        <a:ea typeface="+mn-ea"/>
        <a:cs typeface="Angsana New" pitchFamily="18" charset="-3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560" y="-7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th-TH"/>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th-TH"/>
          </a:p>
        </p:txBody>
      </p:sp>
      <p:sp>
        <p:nvSpPr>
          <p:cNvPr id="21508" name="Rectangle 4"/>
          <p:cNvSpPr>
            <a:spLocks noGrp="1" noRot="1" noChangeAspect="1" noChangeArrowheads="1" noTextEdit="1"/>
          </p:cNvSpPr>
          <p:nvPr>
            <p:ph type="sldImg" idx="2"/>
          </p:nvPr>
        </p:nvSpPr>
        <p:spPr bwMode="auto">
          <a:xfrm>
            <a:off x="917575" y="744538"/>
            <a:ext cx="4964113" cy="37242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450" y="4716463"/>
            <a:ext cx="5440363" cy="4468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h-TH" noProof="0" smtClean="0"/>
              <a:t>Click to edit Master text styles</a:t>
            </a:r>
          </a:p>
          <a:p>
            <a:pPr lvl="1"/>
            <a:r>
              <a:rPr lang="th-TH" noProof="0" smtClean="0"/>
              <a:t>Second level</a:t>
            </a:r>
          </a:p>
          <a:p>
            <a:pPr lvl="2"/>
            <a:r>
              <a:rPr lang="th-TH" noProof="0" smtClean="0"/>
              <a:t>Third level</a:t>
            </a:r>
          </a:p>
          <a:p>
            <a:pPr lvl="3"/>
            <a:r>
              <a:rPr lang="th-TH" noProof="0" smtClean="0"/>
              <a:t>Fourth level</a:t>
            </a:r>
          </a:p>
          <a:p>
            <a:pPr lvl="4"/>
            <a:r>
              <a:rPr lang="th-TH" noProof="0" smtClean="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th-TH"/>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59F80F92-0A4F-4137-AAB4-D6F43DEB291E}" type="slidenum">
              <a:rPr lang="en-US"/>
              <a:pPr>
                <a:defRPr/>
              </a:pPr>
              <a:t>‹#›</a:t>
            </a:fld>
            <a:endParaRPr lang="th-TH"/>
          </a:p>
        </p:txBody>
      </p:sp>
    </p:spTree>
    <p:extLst>
      <p:ext uri="{BB962C8B-B14F-4D97-AF65-F5344CB8AC3E}">
        <p14:creationId xmlns:p14="http://schemas.microsoft.com/office/powerpoint/2010/main" val="27944774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Arial" pitchFamily="34" charset="0"/>
        <a:ea typeface="+mn-ea"/>
        <a:cs typeface="Angsana New" pitchFamily="18" charset="-34"/>
      </a:defRPr>
    </a:lvl1pPr>
    <a:lvl2pPr marL="457200" algn="l" rtl="0" eaLnBrk="0" fontAlgn="base" hangingPunct="0">
      <a:spcBef>
        <a:spcPct val="30000"/>
      </a:spcBef>
      <a:spcAft>
        <a:spcPct val="0"/>
      </a:spcAft>
      <a:defRPr kern="1200">
        <a:solidFill>
          <a:schemeClr val="tx1"/>
        </a:solidFill>
        <a:latin typeface="Arial" pitchFamily="34" charset="0"/>
        <a:ea typeface="+mn-ea"/>
        <a:cs typeface="Angsana New" pitchFamily="18" charset="-34"/>
      </a:defRPr>
    </a:lvl2pPr>
    <a:lvl3pPr marL="914400" algn="l" rtl="0" eaLnBrk="0" fontAlgn="base" hangingPunct="0">
      <a:spcBef>
        <a:spcPct val="30000"/>
      </a:spcBef>
      <a:spcAft>
        <a:spcPct val="0"/>
      </a:spcAft>
      <a:defRPr kern="1200">
        <a:solidFill>
          <a:schemeClr val="tx1"/>
        </a:solidFill>
        <a:latin typeface="Arial" pitchFamily="34" charset="0"/>
        <a:ea typeface="+mn-ea"/>
        <a:cs typeface="Angsana New" pitchFamily="18" charset="-34"/>
      </a:defRPr>
    </a:lvl3pPr>
    <a:lvl4pPr marL="1371600" algn="l" rtl="0" eaLnBrk="0" fontAlgn="base" hangingPunct="0">
      <a:spcBef>
        <a:spcPct val="30000"/>
      </a:spcBef>
      <a:spcAft>
        <a:spcPct val="0"/>
      </a:spcAft>
      <a:defRPr kern="1200">
        <a:solidFill>
          <a:schemeClr val="tx1"/>
        </a:solidFill>
        <a:latin typeface="Arial" pitchFamily="34" charset="0"/>
        <a:ea typeface="+mn-ea"/>
        <a:cs typeface="Angsana New" pitchFamily="18" charset="-34"/>
      </a:defRPr>
    </a:lvl4pPr>
    <a:lvl5pPr marL="1828800" algn="l" rtl="0" eaLnBrk="0" fontAlgn="base" hangingPunct="0">
      <a:spcBef>
        <a:spcPct val="30000"/>
      </a:spcBef>
      <a:spcAft>
        <a:spcPct val="0"/>
      </a:spcAft>
      <a:defRPr kern="1200">
        <a:solidFill>
          <a:schemeClr val="tx1"/>
        </a:solidFill>
        <a:latin typeface="Arial" pitchFamily="34" charset="0"/>
        <a:ea typeface="+mn-ea"/>
        <a:cs typeface="Angsana New" pitchFamily="18" charset="-34"/>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C97BD1D-00E4-4EAB-9BDB-6869D18865FE}" type="slidenum">
              <a:rPr lang="en-US"/>
              <a:pPr/>
              <a:t>1</a:t>
            </a:fld>
            <a:endParaRPr lang="th-TH"/>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xfrm>
            <a:off x="906463" y="4716463"/>
            <a:ext cx="4986337" cy="4468812"/>
          </a:xfrm>
          <a:noFill/>
          <a:ln/>
        </p:spPr>
        <p:txBody>
          <a:bodyPr/>
          <a:lstStyle/>
          <a:p>
            <a:pPr eaLnBrk="1" hangingPunct="1"/>
            <a:endParaRPr lang="th-TH"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78A029A3-8CF7-4DB3-9A10-2CEEA94F7B19}" type="slidenum">
              <a:rPr lang="en-US"/>
              <a:pPr/>
              <a:t>12</a:t>
            </a:fld>
            <a:endParaRPr lang="th-TH"/>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06463" y="4716463"/>
            <a:ext cx="4986337" cy="4468812"/>
          </a:xfrm>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F2BC2F04-F877-4B20-91ED-D144E0928D95}" type="slidenum">
              <a:rPr lang="en-US"/>
              <a:pPr/>
              <a:t>14</a:t>
            </a:fld>
            <a:endParaRPr lang="th-TH"/>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06463" y="4716463"/>
            <a:ext cx="4986337" cy="4468812"/>
          </a:xfrm>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4D459529-B7F8-4C74-97CE-82CF2198E71C}" type="slidenum">
              <a:rPr lang="en-US"/>
              <a:pPr/>
              <a:t>15</a:t>
            </a:fld>
            <a:endParaRPr lang="th-TH"/>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buFontTx/>
              <a:buChar char="•"/>
            </a:pPr>
            <a:r>
              <a:rPr lang="en-US" smtClean="0"/>
              <a:t> Surface Finishing usually constitutes a final operation in machining.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59C54684-BBCD-4F7B-A5FC-01FC662E4907}" type="slidenum">
              <a:rPr lang="en-US"/>
              <a:pPr/>
              <a:t>16</a:t>
            </a:fld>
            <a:endParaRPr lang="th-TH"/>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06463" y="4716463"/>
            <a:ext cx="4986337" cy="4468812"/>
          </a:xfrm>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CC3B114-7018-436A-A025-F5AB88B13831}" type="slidenum">
              <a:rPr lang="en-US"/>
              <a:pPr/>
              <a:t>17</a:t>
            </a:fld>
            <a:endParaRPr lang="th-TH"/>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06463" y="4716463"/>
            <a:ext cx="4986337" cy="4468812"/>
          </a:xfrm>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4402FF48-EBC5-4628-BAAC-D7EB42C7907B}" type="slidenum">
              <a:rPr lang="en-US"/>
              <a:pPr/>
              <a:t>18</a:t>
            </a:fld>
            <a:endParaRPr lang="th-TH"/>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06463" y="4716463"/>
            <a:ext cx="4986337" cy="4468812"/>
          </a:xfrm>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2876DA71-96E6-4BD3-BA46-17304F856B51}" type="slidenum">
              <a:rPr lang="en-US"/>
              <a:pPr/>
              <a:t>19</a:t>
            </a:fld>
            <a:endParaRPr lang="th-TH"/>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06463" y="4716463"/>
            <a:ext cx="4986337" cy="4468812"/>
          </a:xfrm>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DBF1C2A-63FF-4DEF-8562-2C726748A3B2}" type="slidenum">
              <a:rPr lang="en-US"/>
              <a:pPr/>
              <a:t>20</a:t>
            </a:fld>
            <a:endParaRPr lang="th-TH"/>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06463" y="4716463"/>
            <a:ext cx="4986337" cy="4468812"/>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5352BD96-C2B2-4F99-9A7A-A8CFBC958873}" type="slidenum">
              <a:rPr lang="en-US"/>
              <a:pPr/>
              <a:t>3</a:t>
            </a:fld>
            <a:endParaRPr lang="th-TH"/>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906463" y="4716463"/>
            <a:ext cx="4986337" cy="4468812"/>
          </a:xfrm>
          <a:noFill/>
          <a:ln/>
        </p:spPr>
        <p:txBody>
          <a:bodyPr/>
          <a:lstStyle/>
          <a:p>
            <a:pPr eaLnBrk="1" hangingPunct="1">
              <a:buFontTx/>
              <a:buChar char="•"/>
            </a:pPr>
            <a:r>
              <a:rPr lang="en-US" smtClean="0"/>
              <a:t> The kind of abrasive used depends on the hardness of both the material and the abrasive and also the kind of surface finishing needed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1D1551F0-63CB-4921-A446-4DF439D66C89}" type="slidenum">
              <a:rPr lang="en-US"/>
              <a:pPr/>
              <a:t>4</a:t>
            </a:fld>
            <a:endParaRPr lang="th-TH"/>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906463" y="4716463"/>
            <a:ext cx="4986337" cy="4468812"/>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71BD6F0E-00C2-4AA5-A8A5-6884D2BF6F64}" type="slidenum">
              <a:rPr lang="en-US"/>
              <a:pPr/>
              <a:t>5</a:t>
            </a:fld>
            <a:endParaRPr lang="th-TH"/>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06463" y="4716463"/>
            <a:ext cx="4986337" cy="4468812"/>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2CC37C97-2826-4074-A824-00D4DE8A1579}" type="slidenum">
              <a:rPr lang="en-US"/>
              <a:pPr/>
              <a:t>6</a:t>
            </a:fld>
            <a:endParaRPr lang="th-TH"/>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06463" y="4716463"/>
            <a:ext cx="4986337" cy="4468812"/>
          </a:xfrm>
          <a:noFill/>
          <a:ln/>
        </p:spPr>
        <p:txBody>
          <a:bodyPr/>
          <a:lstStyle/>
          <a:p>
            <a:pPr eaLnBrk="1" hangingPunct="1">
              <a:buFontTx/>
              <a:buChar char="•"/>
            </a:pPr>
            <a:r>
              <a:rPr lang="en-US" smtClean="0"/>
              <a:t> Dressing: is used when the wheel becomes dull from developing wear flats or when the porosities on the wheel become filled with clogged chips. The process involves removing the external layer of the wheel and exposing fresh cutting abrasive edges to the work piece.</a:t>
            </a:r>
          </a:p>
          <a:p>
            <a:pPr eaLnBrk="1" hangingPunct="1">
              <a:buFontTx/>
              <a:buChar char="•"/>
            </a:pPr>
            <a:r>
              <a:rPr lang="en-US" smtClean="0"/>
              <a:t> Truing: is a kind of dressing operation where the purpose is to restore the circular shape to the grinding wheel.</a:t>
            </a:r>
          </a:p>
          <a:p>
            <a:pPr eaLnBrk="1" hangingPunct="1">
              <a:buFontTx/>
              <a:buChar char="•"/>
            </a:pPr>
            <a:r>
              <a:rPr lang="en-US" smtClean="0"/>
              <a:t> Shaping: grinding wheels can be shaped to take the negative of the shape that need to be grinded.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98DC64E-4BC8-4F58-980B-E56D2E2666A7}" type="slidenum">
              <a:rPr lang="en-US"/>
              <a:pPr/>
              <a:t>8</a:t>
            </a:fld>
            <a:endParaRPr lang="th-TH"/>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906463" y="4716463"/>
            <a:ext cx="4986337" cy="4468812"/>
          </a:xfrm>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CD14F05D-AE35-42BE-B62C-A87029C30E33}" type="slidenum">
              <a:rPr lang="en-US"/>
              <a:pPr/>
              <a:t>9</a:t>
            </a:fld>
            <a:endParaRPr lang="th-TH"/>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06463" y="4716463"/>
            <a:ext cx="4986337" cy="4468812"/>
          </a:xfrm>
          <a:noFill/>
          <a:ln/>
        </p:spPr>
        <p:txBody>
          <a:bodyPr/>
          <a:lstStyle/>
          <a:p>
            <a:pPr eaLnBrk="1" hangingPunct="1">
              <a:buFont typeface="Wingdings" pitchFamily="2" charset="2"/>
              <a:buChar char="§"/>
            </a:pPr>
            <a:r>
              <a:rPr lang="en-US" smtClean="0"/>
              <a:t> Surface grinding: is the process of grinding flat surfaces. The work-piece is mounted on a magnetic chuck or any other clamped device and the wheel is mounted on a horizontal spindle. The table reciprocates vertically and feeds horizontally to allow grinding the whole surface.</a:t>
            </a:r>
          </a:p>
          <a:p>
            <a:pPr eaLnBrk="1" hangingPunct="1">
              <a:buFont typeface="Wingdings" pitchFamily="2" charset="2"/>
              <a:buChar char="§"/>
            </a:pPr>
            <a:r>
              <a:rPr lang="en-US" smtClean="0"/>
              <a:t> Cylindrical grinding: circular cross sections are ground by rotating the work-piece between two centers and moving it laterally on the grinder. Thread grinding also take place on cylindrical grinders.</a:t>
            </a:r>
          </a:p>
          <a:p>
            <a:pPr eaLnBrk="1" hangingPunct="1">
              <a:buFont typeface="Wingdings" pitchFamily="2" charset="2"/>
              <a:buChar char="§"/>
            </a:pPr>
            <a:r>
              <a:rPr lang="en-US" smtClean="0"/>
              <a:t>Internal grinding: small wheels are used to grind the inside of the work-piece.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B7A84C52-F086-4CFC-A808-8D6A8B98B8AC}" type="slidenum">
              <a:rPr lang="en-US"/>
              <a:pPr/>
              <a:t>10</a:t>
            </a:fld>
            <a:endParaRPr lang="th-TH"/>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906463" y="4716463"/>
            <a:ext cx="4986337" cy="4468812"/>
          </a:xfrm>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BD07183C-3046-4017-9AD6-6593E717ADB5}" type="slidenum">
              <a:rPr lang="en-US"/>
              <a:pPr/>
              <a:t>11</a:t>
            </a:fld>
            <a:endParaRPr lang="th-TH"/>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906463" y="4716463"/>
            <a:ext cx="4986337" cy="4468812"/>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5AEC43B7-627A-49F6-95EE-3DBF180607FD}" type="slidenum">
              <a:rPr lang="en-US"/>
              <a:pPr>
                <a:defRPr/>
              </a:pPr>
              <a:t>‹#›</a:t>
            </a:fld>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94E0779A-E470-4EA7-BFD4-DFE862469DFC}" type="slidenum">
              <a:rPr lang="en-US"/>
              <a:pPr>
                <a:defRPr/>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7D4179B0-1533-4BEA-8D62-46631A02A8F5}" type="slidenum">
              <a:rPr lang="en-US"/>
              <a:pPr>
                <a:defRPr/>
              </a:pPr>
              <a:t>‹#›</a:t>
            </a:fld>
            <a:endParaRPr lang="th-T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th-TH"/>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6" name="Rectangle 4"/>
          <p:cNvSpPr>
            <a:spLocks noGrp="1" noChangeArrowheads="1"/>
          </p:cNvSpPr>
          <p:nvPr>
            <p:ph type="dt" sz="half" idx="10"/>
          </p:nvPr>
        </p:nvSpPr>
        <p:spPr>
          <a:ln/>
        </p:spPr>
        <p:txBody>
          <a:bodyPr/>
          <a:lstStyle>
            <a:lvl1pPr>
              <a:defRPr/>
            </a:lvl1pPr>
          </a:lstStyle>
          <a:p>
            <a:pPr>
              <a:defRPr/>
            </a:pPr>
            <a:endParaRPr lang="th-TH"/>
          </a:p>
        </p:txBody>
      </p:sp>
      <p:sp>
        <p:nvSpPr>
          <p:cNvPr id="7" name="Rectangle 5"/>
          <p:cNvSpPr>
            <a:spLocks noGrp="1" noChangeArrowheads="1"/>
          </p:cNvSpPr>
          <p:nvPr>
            <p:ph type="ftr" sz="quarter" idx="11"/>
          </p:nvPr>
        </p:nvSpPr>
        <p:spPr>
          <a:ln/>
        </p:spPr>
        <p:txBody>
          <a:bodyPr/>
          <a:lstStyle>
            <a:lvl1pPr>
              <a:defRPr/>
            </a:lvl1pPr>
          </a:lstStyle>
          <a:p>
            <a:pPr>
              <a:defRPr/>
            </a:pPr>
            <a:endParaRPr lang="th-TH"/>
          </a:p>
        </p:txBody>
      </p:sp>
      <p:sp>
        <p:nvSpPr>
          <p:cNvPr id="8" name="Rectangle 6"/>
          <p:cNvSpPr>
            <a:spLocks noGrp="1" noChangeArrowheads="1"/>
          </p:cNvSpPr>
          <p:nvPr>
            <p:ph type="sldNum" sz="quarter" idx="12"/>
          </p:nvPr>
        </p:nvSpPr>
        <p:spPr>
          <a:ln/>
        </p:spPr>
        <p:txBody>
          <a:bodyPr/>
          <a:lstStyle>
            <a:lvl1pPr>
              <a:defRPr/>
            </a:lvl1pPr>
          </a:lstStyle>
          <a:p>
            <a:pPr>
              <a:defRPr/>
            </a:pPr>
            <a:fld id="{F091DDFB-251E-449A-806E-157F64BC4DD4}" type="slidenum">
              <a:rPr lang="en-US"/>
              <a:pPr>
                <a:defRPr/>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FE8530BC-C509-4622-8FAB-BD8178569EB9}" type="slidenum">
              <a:rPr lang="en-US"/>
              <a:pPr>
                <a:defRPr/>
              </a:pPr>
              <a:t>‹#›</a:t>
            </a:fld>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26602181-F4D4-4A73-A67F-FF76744E12D4}" type="slidenum">
              <a:rPr lang="en-US"/>
              <a:pPr>
                <a:defRPr/>
              </a:pPr>
              <a:t>‹#›</a:t>
            </a:fld>
            <a:endParaRPr lang="th-T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Rectangle 4"/>
          <p:cNvSpPr>
            <a:spLocks noGrp="1" noChangeArrowheads="1"/>
          </p:cNvSpPr>
          <p:nvPr>
            <p:ph type="dt" sz="half" idx="10"/>
          </p:nvPr>
        </p:nvSpPr>
        <p:spPr>
          <a:ln/>
        </p:spPr>
        <p:txBody>
          <a:bodyPr/>
          <a:lstStyle>
            <a:lvl1pPr>
              <a:defRPr/>
            </a:lvl1pPr>
          </a:lstStyle>
          <a:p>
            <a:pPr>
              <a:defRPr/>
            </a:pPr>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7891101B-BE28-45FA-9E50-2A3AEBEE2FFD}" type="slidenum">
              <a:rPr lang="en-US"/>
              <a:pPr>
                <a:defRPr/>
              </a:pPr>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Rectangle 4"/>
          <p:cNvSpPr>
            <a:spLocks noGrp="1" noChangeArrowheads="1"/>
          </p:cNvSpPr>
          <p:nvPr>
            <p:ph type="dt" sz="half" idx="10"/>
          </p:nvPr>
        </p:nvSpPr>
        <p:spPr>
          <a:ln/>
        </p:spPr>
        <p:txBody>
          <a:bodyPr/>
          <a:lstStyle>
            <a:lvl1pPr>
              <a:defRPr/>
            </a:lvl1pPr>
          </a:lstStyle>
          <a:p>
            <a:pPr>
              <a:defRPr/>
            </a:pPr>
            <a:endParaRPr lang="th-TH"/>
          </a:p>
        </p:txBody>
      </p:sp>
      <p:sp>
        <p:nvSpPr>
          <p:cNvPr id="8" name="Rectangle 5"/>
          <p:cNvSpPr>
            <a:spLocks noGrp="1" noChangeArrowheads="1"/>
          </p:cNvSpPr>
          <p:nvPr>
            <p:ph type="ftr" sz="quarter" idx="11"/>
          </p:nvPr>
        </p:nvSpPr>
        <p:spPr>
          <a:ln/>
        </p:spPr>
        <p:txBody>
          <a:bodyPr/>
          <a:lstStyle>
            <a:lvl1pPr>
              <a:defRPr/>
            </a:lvl1pPr>
          </a:lstStyle>
          <a:p>
            <a:pPr>
              <a:defRPr/>
            </a:pPr>
            <a:endParaRPr lang="th-TH"/>
          </a:p>
        </p:txBody>
      </p:sp>
      <p:sp>
        <p:nvSpPr>
          <p:cNvPr id="9" name="Rectangle 6"/>
          <p:cNvSpPr>
            <a:spLocks noGrp="1" noChangeArrowheads="1"/>
          </p:cNvSpPr>
          <p:nvPr>
            <p:ph type="sldNum" sz="quarter" idx="12"/>
          </p:nvPr>
        </p:nvSpPr>
        <p:spPr>
          <a:ln/>
        </p:spPr>
        <p:txBody>
          <a:bodyPr/>
          <a:lstStyle>
            <a:lvl1pPr>
              <a:defRPr/>
            </a:lvl1pPr>
          </a:lstStyle>
          <a:p>
            <a:pPr>
              <a:defRPr/>
            </a:pPr>
            <a:fld id="{AF93A583-2DC1-4AFF-96E6-D400C8FE2D1D}" type="slidenum">
              <a:rPr lang="en-US"/>
              <a:pPr>
                <a:defRPr/>
              </a:pPr>
              <a:t>‹#›</a:t>
            </a:fld>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Rectangle 4"/>
          <p:cNvSpPr>
            <a:spLocks noGrp="1" noChangeArrowheads="1"/>
          </p:cNvSpPr>
          <p:nvPr>
            <p:ph type="dt" sz="half" idx="10"/>
          </p:nvPr>
        </p:nvSpPr>
        <p:spPr>
          <a:ln/>
        </p:spPr>
        <p:txBody>
          <a:bodyPr/>
          <a:lstStyle>
            <a:lvl1pPr>
              <a:defRPr/>
            </a:lvl1pPr>
          </a:lstStyle>
          <a:p>
            <a:pPr>
              <a:defRPr/>
            </a:pPr>
            <a:endParaRPr lang="th-TH"/>
          </a:p>
        </p:txBody>
      </p:sp>
      <p:sp>
        <p:nvSpPr>
          <p:cNvPr id="4" name="Rectangle 5"/>
          <p:cNvSpPr>
            <a:spLocks noGrp="1" noChangeArrowheads="1"/>
          </p:cNvSpPr>
          <p:nvPr>
            <p:ph type="ftr" sz="quarter" idx="11"/>
          </p:nvPr>
        </p:nvSpPr>
        <p:spPr>
          <a:ln/>
        </p:spPr>
        <p:txBody>
          <a:bodyPr/>
          <a:lstStyle>
            <a:lvl1pPr>
              <a:defRPr/>
            </a:lvl1pPr>
          </a:lstStyle>
          <a:p>
            <a:pPr>
              <a:defRPr/>
            </a:pPr>
            <a:endParaRPr lang="th-TH"/>
          </a:p>
        </p:txBody>
      </p:sp>
      <p:sp>
        <p:nvSpPr>
          <p:cNvPr id="5" name="Rectangle 6"/>
          <p:cNvSpPr>
            <a:spLocks noGrp="1" noChangeArrowheads="1"/>
          </p:cNvSpPr>
          <p:nvPr>
            <p:ph type="sldNum" sz="quarter" idx="12"/>
          </p:nvPr>
        </p:nvSpPr>
        <p:spPr>
          <a:ln/>
        </p:spPr>
        <p:txBody>
          <a:bodyPr/>
          <a:lstStyle>
            <a:lvl1pPr>
              <a:defRPr/>
            </a:lvl1pPr>
          </a:lstStyle>
          <a:p>
            <a:pPr>
              <a:defRPr/>
            </a:pPr>
            <a:fld id="{6DA0DB1B-A32A-47F4-A53E-0D27E044634A}" type="slidenum">
              <a:rPr lang="en-US"/>
              <a:pPr>
                <a:defRPr/>
              </a:pPr>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h-TH"/>
          </a:p>
        </p:txBody>
      </p:sp>
      <p:sp>
        <p:nvSpPr>
          <p:cNvPr id="3" name="Rectangle 5"/>
          <p:cNvSpPr>
            <a:spLocks noGrp="1" noChangeArrowheads="1"/>
          </p:cNvSpPr>
          <p:nvPr>
            <p:ph type="ftr" sz="quarter" idx="11"/>
          </p:nvPr>
        </p:nvSpPr>
        <p:spPr>
          <a:ln/>
        </p:spPr>
        <p:txBody>
          <a:bodyPr/>
          <a:lstStyle>
            <a:lvl1pPr>
              <a:defRPr/>
            </a:lvl1pPr>
          </a:lstStyle>
          <a:p>
            <a:pPr>
              <a:defRPr/>
            </a:pPr>
            <a:endParaRPr lang="th-TH"/>
          </a:p>
        </p:txBody>
      </p:sp>
      <p:sp>
        <p:nvSpPr>
          <p:cNvPr id="4" name="Rectangle 6"/>
          <p:cNvSpPr>
            <a:spLocks noGrp="1" noChangeArrowheads="1"/>
          </p:cNvSpPr>
          <p:nvPr>
            <p:ph type="sldNum" sz="quarter" idx="12"/>
          </p:nvPr>
        </p:nvSpPr>
        <p:spPr>
          <a:ln/>
        </p:spPr>
        <p:txBody>
          <a:bodyPr/>
          <a:lstStyle>
            <a:lvl1pPr>
              <a:defRPr/>
            </a:lvl1pPr>
          </a:lstStyle>
          <a:p>
            <a:pPr>
              <a:defRPr/>
            </a:pPr>
            <a:fld id="{602FA57B-E270-4A06-860F-B8B2357AEAF0}" type="slidenum">
              <a:rPr lang="en-US"/>
              <a:pPr>
                <a:defRPr/>
              </a:pPr>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794E1686-4DE3-420B-AF1B-F425733A7E6D}" type="slidenum">
              <a:rPr lang="en-US"/>
              <a:pPr>
                <a:defRPr/>
              </a:pPr>
              <a:t>‹#›</a:t>
            </a:fld>
            <a:endParaRPr lang="th-T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h-T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886FE617-3574-45D9-9971-2D8476560B8F}" type="slidenum">
              <a:rPr lang="en-US"/>
              <a:pPr>
                <a:defRPr/>
              </a:pPr>
              <a:t>‹#›</a:t>
            </a:fld>
            <a:endParaRPr lang="th-T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h-TH"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h-TH" smtClean="0"/>
              <a:t>Click to edit Master text styles</a:t>
            </a:r>
          </a:p>
          <a:p>
            <a:pPr lvl="1"/>
            <a:r>
              <a:rPr lang="th-TH" smtClean="0"/>
              <a:t>Second level</a:t>
            </a:r>
          </a:p>
          <a:p>
            <a:pPr lvl="2"/>
            <a:r>
              <a:rPr lang="th-TH" smtClean="0"/>
              <a:t>Third level</a:t>
            </a:r>
          </a:p>
          <a:p>
            <a:pPr lvl="3"/>
            <a:r>
              <a:rPr lang="th-TH" smtClean="0"/>
              <a:t>Fourth level</a:t>
            </a:r>
          </a:p>
          <a:p>
            <a:pPr lvl="4"/>
            <a:r>
              <a:rPr lang="th-TH"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th-TH"/>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th-TH"/>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2C81FEDF-309F-4BA6-8A17-F8D94547575A}" type="slidenum">
              <a:rPr lang="en-US"/>
              <a:pPr>
                <a:defRPr/>
              </a:pPr>
              <a:t>‹#›</a:t>
            </a:fld>
            <a:endParaRPr lang="th-T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ngsana New" pitchFamily="18" charset="-34"/>
        </a:defRPr>
      </a:lvl2pPr>
      <a:lvl3pPr algn="ctr" rtl="0" eaLnBrk="0" fontAlgn="base" hangingPunct="0">
        <a:spcBef>
          <a:spcPct val="0"/>
        </a:spcBef>
        <a:spcAft>
          <a:spcPct val="0"/>
        </a:spcAft>
        <a:defRPr sz="4400">
          <a:solidFill>
            <a:schemeClr val="tx2"/>
          </a:solidFill>
          <a:latin typeface="Arial" pitchFamily="34" charset="0"/>
          <a:cs typeface="Angsana New" pitchFamily="18" charset="-34"/>
        </a:defRPr>
      </a:lvl3pPr>
      <a:lvl4pPr algn="ctr" rtl="0" eaLnBrk="0" fontAlgn="base" hangingPunct="0">
        <a:spcBef>
          <a:spcPct val="0"/>
        </a:spcBef>
        <a:spcAft>
          <a:spcPct val="0"/>
        </a:spcAft>
        <a:defRPr sz="4400">
          <a:solidFill>
            <a:schemeClr val="tx2"/>
          </a:solidFill>
          <a:latin typeface="Arial" pitchFamily="34" charset="0"/>
          <a:cs typeface="Angsana New" pitchFamily="18" charset="-34"/>
        </a:defRPr>
      </a:lvl4pPr>
      <a:lvl5pPr algn="ctr" rtl="0" eaLnBrk="0" fontAlgn="base" hangingPunct="0">
        <a:spcBef>
          <a:spcPct val="0"/>
        </a:spcBef>
        <a:spcAft>
          <a:spcPct val="0"/>
        </a:spcAft>
        <a:defRPr sz="4400">
          <a:solidFill>
            <a:schemeClr val="tx2"/>
          </a:solidFill>
          <a:latin typeface="Arial" pitchFamily="34" charset="0"/>
          <a:cs typeface="Angsana New" pitchFamily="18" charset="-34"/>
        </a:defRPr>
      </a:lvl5pPr>
      <a:lvl6pPr marL="457200" algn="ctr" rtl="0" fontAlgn="base">
        <a:spcBef>
          <a:spcPct val="0"/>
        </a:spcBef>
        <a:spcAft>
          <a:spcPct val="0"/>
        </a:spcAft>
        <a:defRPr sz="4400">
          <a:solidFill>
            <a:schemeClr val="tx2"/>
          </a:solidFill>
          <a:latin typeface="Arial" pitchFamily="34" charset="0"/>
          <a:cs typeface="Angsana New" pitchFamily="18" charset="-34"/>
        </a:defRPr>
      </a:lvl6pPr>
      <a:lvl7pPr marL="914400" algn="ctr" rtl="0" fontAlgn="base">
        <a:spcBef>
          <a:spcPct val="0"/>
        </a:spcBef>
        <a:spcAft>
          <a:spcPct val="0"/>
        </a:spcAft>
        <a:defRPr sz="4400">
          <a:solidFill>
            <a:schemeClr val="tx2"/>
          </a:solidFill>
          <a:latin typeface="Arial" pitchFamily="34" charset="0"/>
          <a:cs typeface="Angsana New" pitchFamily="18" charset="-34"/>
        </a:defRPr>
      </a:lvl7pPr>
      <a:lvl8pPr marL="1371600" algn="ctr" rtl="0" fontAlgn="base">
        <a:spcBef>
          <a:spcPct val="0"/>
        </a:spcBef>
        <a:spcAft>
          <a:spcPct val="0"/>
        </a:spcAft>
        <a:defRPr sz="4400">
          <a:solidFill>
            <a:schemeClr val="tx2"/>
          </a:solidFill>
          <a:latin typeface="Arial" pitchFamily="34" charset="0"/>
          <a:cs typeface="Angsana New" pitchFamily="18" charset="-34"/>
        </a:defRPr>
      </a:lvl8pPr>
      <a:lvl9pPr marL="1828800" algn="ctr" rtl="0" fontAlgn="base">
        <a:spcBef>
          <a:spcPct val="0"/>
        </a:spcBef>
        <a:spcAft>
          <a:spcPct val="0"/>
        </a:spcAft>
        <a:defRPr sz="4400">
          <a:solidFill>
            <a:schemeClr val="tx2"/>
          </a:solidFill>
          <a:latin typeface="Arial" pitchFamily="34" charset="0"/>
          <a:cs typeface="Angsana New" pitchFamily="18" charset="-34"/>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a:xfrm>
            <a:off x="533400" y="2438400"/>
            <a:ext cx="8229600" cy="4525963"/>
          </a:xfrm>
        </p:spPr>
        <p:txBody>
          <a:bodyPr/>
          <a:lstStyle/>
          <a:p>
            <a:pPr eaLnBrk="1" hangingPunct="1"/>
            <a:endParaRPr lang="en-US" dirty="0" smtClean="0"/>
          </a:p>
          <a:p>
            <a:pPr eaLnBrk="1" hangingPunct="1"/>
            <a:endParaRPr lang="en-US" dirty="0"/>
          </a:p>
          <a:p>
            <a:pPr eaLnBrk="1" hangingPunct="1"/>
            <a:r>
              <a:rPr lang="en-US" sz="2500" dirty="0" smtClean="0"/>
              <a:t>Grinding </a:t>
            </a:r>
            <a:r>
              <a:rPr lang="en-US" sz="2500" dirty="0" smtClean="0"/>
              <a:t>is a process which utilizes the use of abrasive particles bounded together to produce superior surface finishing</a:t>
            </a:r>
          </a:p>
          <a:p>
            <a:pPr eaLnBrk="1" hangingPunct="1"/>
            <a:r>
              <a:rPr lang="en-US" sz="2500" dirty="0" smtClean="0"/>
              <a:t>An abrasive: is a small, nonmetallic hard particle having sharp edges and an irregular shape</a:t>
            </a:r>
          </a:p>
        </p:txBody>
      </p:sp>
      <p:sp>
        <p:nvSpPr>
          <p:cNvPr id="2051" name="WordArt 4"/>
          <p:cNvSpPr>
            <a:spLocks noChangeArrowheads="1" noChangeShapeType="1" noTextEdit="1"/>
          </p:cNvSpPr>
          <p:nvPr/>
        </p:nvSpPr>
        <p:spPr bwMode="auto">
          <a:xfrm>
            <a:off x="914400" y="381000"/>
            <a:ext cx="4038600" cy="914400"/>
          </a:xfrm>
          <a:prstGeom prst="rect">
            <a:avLst/>
          </a:prstGeom>
        </p:spPr>
        <p:txBody>
          <a:bodyPr wrap="none" fromWordArt="1">
            <a:prstTxWarp prst="textPlain">
              <a:avLst>
                <a:gd name="adj" fmla="val 50000"/>
              </a:avLst>
            </a:prstTxWarp>
          </a:bodyPr>
          <a:lstStyle/>
          <a:p>
            <a:pPr algn="ctr"/>
            <a:r>
              <a:rPr lang="en-US" sz="3600" i="1" kern="10" dirty="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Grinding</a:t>
            </a:r>
            <a:endParaRPr lang="th-TH" sz="3600" i="1" kern="10" dirty="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81000"/>
            <a:ext cx="4371975"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809625"/>
            <a:ext cx="8229600" cy="608013"/>
          </a:xfrm>
        </p:spPr>
        <p:txBody>
          <a:bodyPr/>
          <a:lstStyle/>
          <a:p>
            <a:pPr eaLnBrk="1" hangingPunct="1"/>
            <a:r>
              <a:rPr lang="en-US" b="1" i="1" smtClean="0"/>
              <a:t>Grinding Machines</a:t>
            </a:r>
          </a:p>
        </p:txBody>
      </p:sp>
      <p:pic>
        <p:nvPicPr>
          <p:cNvPr id="10243" name="Picture 3" descr="surface2"/>
          <p:cNvPicPr>
            <a:picLocks noGrp="1" noChangeAspect="1" noChangeArrowheads="1"/>
          </p:cNvPicPr>
          <p:nvPr>
            <p:ph type="body" idx="1"/>
          </p:nvPr>
        </p:nvPicPr>
        <p:blipFill>
          <a:blip r:embed="rId3" cstate="print"/>
          <a:srcRect/>
          <a:stretch>
            <a:fillRect/>
          </a:stretch>
        </p:blipFill>
        <p:spPr>
          <a:xfrm>
            <a:off x="0" y="0"/>
            <a:ext cx="7620000" cy="6858000"/>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cylindrical"/>
          <p:cNvPicPr>
            <a:picLocks noGrp="1" noChangeAspect="1" noChangeArrowheads="1"/>
          </p:cNvPicPr>
          <p:nvPr>
            <p:ph type="body" idx="1"/>
          </p:nvPr>
        </p:nvPicPr>
        <p:blipFill>
          <a:blip r:embed="rId3" cstate="print"/>
          <a:srcRect/>
          <a:stretch>
            <a:fillRect/>
          </a:stretch>
        </p:blipFill>
        <p:spPr>
          <a:xfrm>
            <a:off x="1676400" y="292100"/>
            <a:ext cx="7010400" cy="6565900"/>
          </a:xfrm>
          <a:noFill/>
        </p:spPr>
      </p:pic>
      <p:sp>
        <p:nvSpPr>
          <p:cNvPr id="11267" name="Rectangle 2"/>
          <p:cNvSpPr>
            <a:spLocks noGrp="1" noChangeArrowheads="1"/>
          </p:cNvSpPr>
          <p:nvPr>
            <p:ph type="title"/>
          </p:nvPr>
        </p:nvSpPr>
        <p:spPr>
          <a:xfrm>
            <a:off x="381000" y="0"/>
            <a:ext cx="8229600" cy="608013"/>
          </a:xfrm>
        </p:spPr>
        <p:txBody>
          <a:bodyPr/>
          <a:lstStyle/>
          <a:p>
            <a:pPr eaLnBrk="1" hangingPunct="1"/>
            <a:r>
              <a:rPr lang="en-US" b="1" i="1" smtClean="0"/>
              <a:t>Grinding Machines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809625"/>
            <a:ext cx="8229600" cy="608013"/>
          </a:xfrm>
        </p:spPr>
        <p:txBody>
          <a:bodyPr/>
          <a:lstStyle/>
          <a:p>
            <a:pPr eaLnBrk="1" hangingPunct="1"/>
            <a:r>
              <a:rPr lang="en-US" b="1" i="1" smtClean="0"/>
              <a:t>Grinding Machines</a:t>
            </a:r>
          </a:p>
        </p:txBody>
      </p:sp>
      <p:pic>
        <p:nvPicPr>
          <p:cNvPr id="12291" name="Picture 3" descr="IDlathe"/>
          <p:cNvPicPr>
            <a:picLocks noGrp="1" noChangeAspect="1" noChangeArrowheads="1"/>
          </p:cNvPicPr>
          <p:nvPr>
            <p:ph type="body" idx="1"/>
          </p:nvPr>
        </p:nvPicPr>
        <p:blipFill>
          <a:blip r:embed="rId3" cstate="print"/>
          <a:srcRect/>
          <a:stretch>
            <a:fillRect/>
          </a:stretch>
        </p:blipFill>
        <p:spPr>
          <a:xfrm>
            <a:off x="1952625" y="1600200"/>
            <a:ext cx="5238750" cy="4525963"/>
          </a:xfr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276710"/>
            <a:ext cx="7961313"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1000"/>
            <a:ext cx="7607937" cy="2667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5867400"/>
            <a:ext cx="2514600"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surface1"/>
          <p:cNvPicPr>
            <a:picLocks noGrp="1" noChangeAspect="1" noChangeArrowheads="1"/>
          </p:cNvPicPr>
          <p:nvPr>
            <p:ph type="body" idx="1"/>
          </p:nvPr>
        </p:nvPicPr>
        <p:blipFill>
          <a:blip r:embed="rId3" cstate="print"/>
          <a:srcRect/>
          <a:stretch>
            <a:fillRect/>
          </a:stretch>
        </p:blipFill>
        <p:spPr>
          <a:xfrm>
            <a:off x="0" y="0"/>
            <a:ext cx="7620000" cy="6754813"/>
          </a:xfr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809625"/>
            <a:ext cx="8229600" cy="608013"/>
          </a:xfrm>
        </p:spPr>
        <p:txBody>
          <a:bodyPr/>
          <a:lstStyle/>
          <a:p>
            <a:pPr eaLnBrk="1" hangingPunct="1"/>
            <a:r>
              <a:rPr lang="en-US" b="1" i="1" smtClean="0"/>
              <a:t>Surface Finishing</a:t>
            </a:r>
          </a:p>
        </p:txBody>
      </p:sp>
      <p:sp>
        <p:nvSpPr>
          <p:cNvPr id="15363" name="Rectangle 3"/>
          <p:cNvSpPr>
            <a:spLocks noGrp="1" noChangeArrowheads="1"/>
          </p:cNvSpPr>
          <p:nvPr>
            <p:ph type="body" idx="1"/>
          </p:nvPr>
        </p:nvSpPr>
        <p:spPr/>
        <p:txBody>
          <a:bodyPr/>
          <a:lstStyle/>
          <a:p>
            <a:pPr eaLnBrk="1" hangingPunct="1"/>
            <a:r>
              <a:rPr lang="en-US" smtClean="0"/>
              <a:t>Any of different processes employed for surface, edge, and corner preparation, as well as cleaning, and coating.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809625"/>
            <a:ext cx="8229600" cy="608013"/>
          </a:xfrm>
        </p:spPr>
        <p:txBody>
          <a:bodyPr/>
          <a:lstStyle/>
          <a:p>
            <a:pPr eaLnBrk="1" hangingPunct="1"/>
            <a:r>
              <a:rPr lang="en-US" b="1" i="1" smtClean="0"/>
              <a:t>Lapping</a:t>
            </a:r>
          </a:p>
        </p:txBody>
      </p:sp>
      <p:sp>
        <p:nvSpPr>
          <p:cNvPr id="16387" name="Rectangle 3"/>
          <p:cNvSpPr>
            <a:spLocks noGrp="1" noChangeArrowheads="1"/>
          </p:cNvSpPr>
          <p:nvPr>
            <p:ph type="body" idx="1"/>
          </p:nvPr>
        </p:nvSpPr>
        <p:spPr/>
        <p:txBody>
          <a:bodyPr/>
          <a:lstStyle/>
          <a:p>
            <a:pPr eaLnBrk="1" hangingPunct="1"/>
            <a:r>
              <a:rPr lang="en-US" smtClean="0"/>
              <a:t>Finishing operation in which a loose, fine-grain abrasive in a liquid medium abrades material.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809625"/>
            <a:ext cx="8229600" cy="608013"/>
          </a:xfrm>
        </p:spPr>
        <p:txBody>
          <a:bodyPr/>
          <a:lstStyle/>
          <a:p>
            <a:pPr eaLnBrk="1" hangingPunct="1"/>
            <a:r>
              <a:rPr lang="en-US" b="1" i="1" smtClean="0"/>
              <a:t>Lapping </a:t>
            </a:r>
            <a:r>
              <a:rPr lang="en-US" sz="2000" b="1" i="1" smtClean="0"/>
              <a:t>cont’d</a:t>
            </a:r>
          </a:p>
        </p:txBody>
      </p:sp>
      <p:sp>
        <p:nvSpPr>
          <p:cNvPr id="17411" name="Rectangle 3"/>
          <p:cNvSpPr>
            <a:spLocks noGrp="1" noChangeArrowheads="1"/>
          </p:cNvSpPr>
          <p:nvPr>
            <p:ph type="body" idx="1"/>
          </p:nvPr>
        </p:nvSpPr>
        <p:spPr/>
        <p:txBody>
          <a:bodyPr/>
          <a:lstStyle/>
          <a:p>
            <a:pPr eaLnBrk="1" hangingPunct="1"/>
            <a:r>
              <a:rPr lang="en-US" smtClean="0"/>
              <a:t>Lapping is an extremely accurate process</a:t>
            </a:r>
          </a:p>
          <a:p>
            <a:pPr eaLnBrk="1" hangingPunct="1"/>
            <a:r>
              <a:rPr lang="en-US" smtClean="0"/>
              <a:t>It corrects minor shape imperfections.</a:t>
            </a:r>
          </a:p>
          <a:p>
            <a:pPr eaLnBrk="1" hangingPunct="1"/>
            <a:r>
              <a:rPr lang="en-US" smtClean="0"/>
              <a:t>Refines surface finishes </a:t>
            </a:r>
          </a:p>
          <a:p>
            <a:pPr eaLnBrk="1" hangingPunct="1"/>
            <a:r>
              <a:rPr lang="en-US" smtClean="0"/>
              <a:t>Provides a close fit between mating surfaces. </a:t>
            </a:r>
          </a:p>
          <a:p>
            <a:pPr eaLnBrk="1" hangingPunct="1"/>
            <a:r>
              <a:rPr lang="en-US" smtClean="0"/>
              <a:t>Dimensional Tolerances = 0.00005mm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809625"/>
            <a:ext cx="8229600" cy="608013"/>
          </a:xfrm>
        </p:spPr>
        <p:txBody>
          <a:bodyPr/>
          <a:lstStyle/>
          <a:p>
            <a:pPr eaLnBrk="1" hangingPunct="1"/>
            <a:r>
              <a:rPr lang="en-US" b="1" i="1" smtClean="0"/>
              <a:t>Polishing</a:t>
            </a:r>
          </a:p>
        </p:txBody>
      </p:sp>
      <p:sp>
        <p:nvSpPr>
          <p:cNvPr id="18435" name="Rectangle 3"/>
          <p:cNvSpPr>
            <a:spLocks noGrp="1" noChangeArrowheads="1"/>
          </p:cNvSpPr>
          <p:nvPr>
            <p:ph type="body" idx="1"/>
          </p:nvPr>
        </p:nvSpPr>
        <p:spPr/>
        <p:txBody>
          <a:bodyPr/>
          <a:lstStyle/>
          <a:p>
            <a:pPr eaLnBrk="1" hangingPunct="1"/>
            <a:r>
              <a:rPr lang="en-US" smtClean="0"/>
              <a:t>An operation to smooth off roughness from a work-piece, or put a high finish on metal by using a polishing wheel.</a:t>
            </a:r>
          </a:p>
          <a:p>
            <a:pPr eaLnBrk="1" hangingPunct="1"/>
            <a:r>
              <a:rPr lang="en-US" smtClean="0"/>
              <a:t>Polishing wheel is a wheel made of one of several kinds of materials and coated with abrasive grain and glue.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809625"/>
            <a:ext cx="8229600" cy="608013"/>
          </a:xfrm>
        </p:spPr>
        <p:txBody>
          <a:bodyPr/>
          <a:lstStyle/>
          <a:p>
            <a:pPr eaLnBrk="1" hangingPunct="1"/>
            <a:r>
              <a:rPr lang="en-US" b="1" i="1" smtClean="0"/>
              <a:t>Polishing </a:t>
            </a:r>
            <a:r>
              <a:rPr lang="en-US" sz="2000" b="1" i="1" smtClean="0"/>
              <a:t>cont’d</a:t>
            </a:r>
          </a:p>
        </p:txBody>
      </p:sp>
      <p:pic>
        <p:nvPicPr>
          <p:cNvPr id="19459" name="Picture 3" descr="Special Services"/>
          <p:cNvPicPr>
            <a:picLocks noChangeAspect="1" noChangeArrowheads="1"/>
          </p:cNvPicPr>
          <p:nvPr/>
        </p:nvPicPr>
        <p:blipFill>
          <a:blip r:embed="rId3" cstate="print"/>
          <a:srcRect/>
          <a:stretch>
            <a:fillRect/>
          </a:stretch>
        </p:blipFill>
        <p:spPr bwMode="auto">
          <a:xfrm>
            <a:off x="1295400" y="1828800"/>
            <a:ext cx="6934200" cy="4360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p:cNvPicPr>
            <a:picLocks noGrp="1" noChangeAspect="1" noChangeArrowheads="1"/>
          </p:cNvPicPr>
          <p:nvPr>
            <p:ph sz="half" idx="1"/>
          </p:nvPr>
        </p:nvPicPr>
        <p:blipFill>
          <a:blip r:embed="rId2" cstate="print"/>
          <a:srcRect/>
          <a:stretch>
            <a:fillRect/>
          </a:stretch>
        </p:blipFill>
        <p:spPr>
          <a:xfrm>
            <a:off x="1371600" y="304800"/>
            <a:ext cx="7239000" cy="3011488"/>
          </a:xfrm>
        </p:spPr>
      </p:pic>
      <p:sp>
        <p:nvSpPr>
          <p:cNvPr id="2" name="Content Placeholder 1"/>
          <p:cNvSpPr>
            <a:spLocks noGrp="1"/>
          </p:cNvSpPr>
          <p:nvPr>
            <p:ph sz="half" idx="2"/>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581400"/>
            <a:ext cx="8396287" cy="2651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809625"/>
            <a:ext cx="8229600" cy="608013"/>
          </a:xfrm>
        </p:spPr>
        <p:txBody>
          <a:bodyPr/>
          <a:lstStyle/>
          <a:p>
            <a:pPr eaLnBrk="1" hangingPunct="1"/>
            <a:r>
              <a:rPr lang="en-US" b="1" i="1" smtClean="0"/>
              <a:t>Questions</a:t>
            </a:r>
          </a:p>
        </p:txBody>
      </p:sp>
      <p:pic>
        <p:nvPicPr>
          <p:cNvPr id="20483" name="Picture 3" descr="j0282178[1]"/>
          <p:cNvPicPr>
            <a:picLocks noGrp="1" noChangeAspect="1" noChangeArrowheads="1"/>
          </p:cNvPicPr>
          <p:nvPr>
            <p:ph idx="1"/>
          </p:nvPr>
        </p:nvPicPr>
        <p:blipFill>
          <a:blip r:embed="rId3" cstate="print"/>
          <a:srcRect/>
          <a:stretch>
            <a:fillRect/>
          </a:stretch>
        </p:blipFill>
        <p:spPr>
          <a:xfrm>
            <a:off x="1268413" y="1600200"/>
            <a:ext cx="6607175" cy="4443413"/>
          </a:xfr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b="1" i="1" smtClean="0"/>
              <a:t>Types of Abrasives</a:t>
            </a:r>
          </a:p>
        </p:txBody>
      </p:sp>
      <p:sp>
        <p:nvSpPr>
          <p:cNvPr id="4099" name="Rectangle 3"/>
          <p:cNvSpPr>
            <a:spLocks noGrp="1" noChangeArrowheads="1"/>
          </p:cNvSpPr>
          <p:nvPr>
            <p:ph type="body" sz="half" idx="1"/>
          </p:nvPr>
        </p:nvSpPr>
        <p:spPr/>
        <p:txBody>
          <a:bodyPr/>
          <a:lstStyle/>
          <a:p>
            <a:pPr eaLnBrk="1" hangingPunct="1"/>
            <a:r>
              <a:rPr lang="en-US" sz="2800" smtClean="0"/>
              <a:t>Conventional</a:t>
            </a:r>
          </a:p>
          <a:p>
            <a:pPr lvl="1" eaLnBrk="1" hangingPunct="1"/>
            <a:r>
              <a:rPr lang="en-US" sz="2400" smtClean="0"/>
              <a:t>Aluminum oxide</a:t>
            </a:r>
          </a:p>
          <a:p>
            <a:pPr lvl="1" eaLnBrk="1" hangingPunct="1"/>
            <a:r>
              <a:rPr lang="en-US" sz="2400" smtClean="0"/>
              <a:t>Silicon carbide</a:t>
            </a:r>
          </a:p>
          <a:p>
            <a:pPr eaLnBrk="1" hangingPunct="1"/>
            <a:r>
              <a:rPr lang="en-US" sz="2800" smtClean="0"/>
              <a:t>Super abrasives</a:t>
            </a:r>
          </a:p>
          <a:p>
            <a:pPr lvl="1" eaLnBrk="1" hangingPunct="1"/>
            <a:r>
              <a:rPr lang="en-US" sz="2400" smtClean="0"/>
              <a:t>Cubic boron nitride</a:t>
            </a:r>
          </a:p>
          <a:p>
            <a:pPr lvl="1" eaLnBrk="1" hangingPunct="1"/>
            <a:r>
              <a:rPr lang="en-US" sz="2400" smtClean="0"/>
              <a:t>diamond</a:t>
            </a:r>
          </a:p>
        </p:txBody>
      </p:sp>
      <p:pic>
        <p:nvPicPr>
          <p:cNvPr id="4100" name="Picture 5" descr="abra1"/>
          <p:cNvPicPr>
            <a:picLocks noGrp="1" noChangeAspect="1" noChangeArrowheads="1"/>
          </p:cNvPicPr>
          <p:nvPr>
            <p:ph sz="quarter" idx="2"/>
          </p:nvPr>
        </p:nvPicPr>
        <p:blipFill>
          <a:blip r:embed="rId3" cstate="print"/>
          <a:srcRect/>
          <a:stretch>
            <a:fillRect/>
          </a:stretch>
        </p:blipFill>
        <p:spPr>
          <a:xfrm>
            <a:off x="5181600" y="1371600"/>
            <a:ext cx="2590800" cy="2414588"/>
          </a:xfrm>
          <a:noFill/>
        </p:spPr>
      </p:pic>
      <p:pic>
        <p:nvPicPr>
          <p:cNvPr id="4101" name="Picture 12" descr="abrasives, coated abrasives, bonded abrasives, vitrfied bonded wheels, resin bonded wheels, super abrasive wheels, rubber wheels, segments, diamond dressing tools, cones, plugs, mounted wheels, aluminum oxide abrasives, ceramic abrasives, silicon abrasives, zirconia abrasives, silicon carbide, grains, Amplex, Carborundum, Di Coat, Diacut, Greenlee, Marvel, Modern Abrasives, Press on Products, Radiac, Standard Abrasives, U.S. Diamond, metal cutting tools, carbide tooling, drills, taps, end mills, tool holders, abrasives, precision cutting tools, quality control, tool and die, mold supplies, saw blades, carbide end mills."/>
          <p:cNvPicPr>
            <a:picLocks noGrp="1" noChangeAspect="1" noChangeArrowheads="1"/>
          </p:cNvPicPr>
          <p:nvPr>
            <p:ph sz="quarter" idx="3"/>
          </p:nvPr>
        </p:nvPicPr>
        <p:blipFill>
          <a:blip r:embed="rId4" cstate="print"/>
          <a:srcRect/>
          <a:stretch>
            <a:fillRect/>
          </a:stretch>
        </p:blipFill>
        <p:spPr>
          <a:xfrm>
            <a:off x="3886200" y="3886200"/>
            <a:ext cx="3200400" cy="2620963"/>
          </a:xfrm>
          <a:noFill/>
        </p:spPr>
      </p:pic>
    </p:spTree>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809625"/>
            <a:ext cx="8229600" cy="608013"/>
          </a:xfrm>
        </p:spPr>
        <p:txBody>
          <a:bodyPr/>
          <a:lstStyle/>
          <a:p>
            <a:pPr eaLnBrk="1" hangingPunct="1"/>
            <a:r>
              <a:rPr lang="en-US" b="1" i="1" smtClean="0"/>
              <a:t>Grinder Forms </a:t>
            </a:r>
            <a:r>
              <a:rPr lang="en-US" sz="2000" b="1" i="1" smtClean="0"/>
              <a:t>cont’d</a:t>
            </a:r>
          </a:p>
        </p:txBody>
      </p:sp>
      <p:pic>
        <p:nvPicPr>
          <p:cNvPr id="5123" name="Picture 3" descr="smallwheels"/>
          <p:cNvPicPr>
            <a:picLocks noGrp="1" noChangeAspect="1" noChangeArrowheads="1"/>
          </p:cNvPicPr>
          <p:nvPr>
            <p:ph type="body" idx="1"/>
          </p:nvPr>
        </p:nvPicPr>
        <p:blipFill>
          <a:blip r:embed="rId3" cstate="print"/>
          <a:srcRect/>
          <a:stretch>
            <a:fillRect/>
          </a:stretch>
        </p:blipFill>
        <p:spPr>
          <a:xfrm>
            <a:off x="1146175" y="1600200"/>
            <a:ext cx="6851650" cy="4525963"/>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809625"/>
            <a:ext cx="8229600" cy="608013"/>
          </a:xfrm>
        </p:spPr>
        <p:txBody>
          <a:bodyPr/>
          <a:lstStyle/>
          <a:p>
            <a:pPr eaLnBrk="1" hangingPunct="1"/>
            <a:r>
              <a:rPr lang="en-US" b="1" i="1" smtClean="0"/>
              <a:t>Grinder Wheels</a:t>
            </a:r>
          </a:p>
        </p:txBody>
      </p:sp>
      <p:sp>
        <p:nvSpPr>
          <p:cNvPr id="2" name="Content Placeholder 1"/>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676400"/>
            <a:ext cx="5467350" cy="4583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809625"/>
            <a:ext cx="8229600" cy="608013"/>
          </a:xfrm>
        </p:spPr>
        <p:txBody>
          <a:bodyPr/>
          <a:lstStyle/>
          <a:p>
            <a:pPr eaLnBrk="1" hangingPunct="1"/>
            <a:r>
              <a:rPr lang="en-US" b="1" i="1" smtClean="0"/>
              <a:t>Grinding Wheels</a:t>
            </a:r>
          </a:p>
        </p:txBody>
      </p:sp>
      <p:sp>
        <p:nvSpPr>
          <p:cNvPr id="7171" name="Rectangle 3"/>
          <p:cNvSpPr>
            <a:spLocks noGrp="1" noChangeArrowheads="1"/>
          </p:cNvSpPr>
          <p:nvPr>
            <p:ph type="body" idx="1"/>
          </p:nvPr>
        </p:nvSpPr>
        <p:spPr/>
        <p:txBody>
          <a:bodyPr/>
          <a:lstStyle/>
          <a:p>
            <a:pPr eaLnBrk="1" hangingPunct="1"/>
            <a:r>
              <a:rPr lang="en-US" smtClean="0"/>
              <a:t>Operations done to preserve the properties of the wheel</a:t>
            </a:r>
          </a:p>
          <a:p>
            <a:pPr lvl="1" eaLnBrk="1" hangingPunct="1"/>
            <a:r>
              <a:rPr lang="en-US" smtClean="0"/>
              <a:t>Dressing</a:t>
            </a:r>
          </a:p>
          <a:p>
            <a:pPr lvl="1" eaLnBrk="1" hangingPunct="1"/>
            <a:r>
              <a:rPr lang="en-US" smtClean="0"/>
              <a:t>Truing</a:t>
            </a:r>
          </a:p>
          <a:p>
            <a:pPr lvl="1" eaLnBrk="1" hangingPunct="1"/>
            <a:r>
              <a:rPr lang="en-US" smtClean="0"/>
              <a:t>shaping</a:t>
            </a:r>
          </a:p>
        </p:txBody>
      </p:sp>
    </p:spTree>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05694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7910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dresstrue"/>
          <p:cNvPicPr>
            <a:picLocks noGrp="1" noChangeAspect="1" noChangeArrowheads="1"/>
          </p:cNvPicPr>
          <p:nvPr>
            <p:ph type="body" idx="1"/>
          </p:nvPr>
        </p:nvPicPr>
        <p:blipFill>
          <a:blip r:embed="rId3" cstate="print"/>
          <a:srcRect/>
          <a:stretch>
            <a:fillRect/>
          </a:stretch>
        </p:blipFill>
        <p:spPr>
          <a:xfrm>
            <a:off x="685800" y="2362200"/>
            <a:ext cx="6553200" cy="4044554"/>
          </a:xfrm>
          <a:noFill/>
        </p:spPr>
      </p:pic>
      <p:sp>
        <p:nvSpPr>
          <p:cNvPr id="8195" name="Rectangle 2"/>
          <p:cNvSpPr>
            <a:spLocks noGrp="1" noChangeArrowheads="1"/>
          </p:cNvSpPr>
          <p:nvPr>
            <p:ph type="title"/>
          </p:nvPr>
        </p:nvSpPr>
        <p:spPr>
          <a:xfrm>
            <a:off x="457200" y="809625"/>
            <a:ext cx="4419600" cy="608013"/>
          </a:xfrm>
        </p:spPr>
        <p:txBody>
          <a:bodyPr/>
          <a:lstStyle/>
          <a:p>
            <a:pPr eaLnBrk="1" hangingPunct="1"/>
            <a:r>
              <a:rPr lang="en-US" b="1" i="1" smtClean="0"/>
              <a:t>Dressing</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04800"/>
            <a:ext cx="3381375" cy="2222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809625"/>
            <a:ext cx="8229600" cy="608013"/>
          </a:xfrm>
        </p:spPr>
        <p:txBody>
          <a:bodyPr/>
          <a:lstStyle/>
          <a:p>
            <a:pPr eaLnBrk="1" hangingPunct="1"/>
            <a:r>
              <a:rPr lang="en-US" b="1" i="1" smtClean="0"/>
              <a:t>Grinding Operations</a:t>
            </a:r>
          </a:p>
        </p:txBody>
      </p:sp>
      <p:sp>
        <p:nvSpPr>
          <p:cNvPr id="9219" name="Rectangle 3"/>
          <p:cNvSpPr>
            <a:spLocks noGrp="1" noChangeArrowheads="1"/>
          </p:cNvSpPr>
          <p:nvPr>
            <p:ph type="body" idx="1"/>
          </p:nvPr>
        </p:nvSpPr>
        <p:spPr/>
        <p:txBody>
          <a:bodyPr/>
          <a:lstStyle/>
          <a:p>
            <a:pPr eaLnBrk="1" hangingPunct="1"/>
            <a:r>
              <a:rPr lang="en-US" smtClean="0"/>
              <a:t>Examples of grinding operations</a:t>
            </a:r>
          </a:p>
          <a:p>
            <a:pPr lvl="1" eaLnBrk="1" hangingPunct="1"/>
            <a:r>
              <a:rPr lang="en-US" smtClean="0"/>
              <a:t>Surface grinding</a:t>
            </a:r>
          </a:p>
          <a:p>
            <a:pPr lvl="1" eaLnBrk="1" hangingPunct="1"/>
            <a:r>
              <a:rPr lang="en-US" smtClean="0"/>
              <a:t>Cylindrical grinding</a:t>
            </a:r>
          </a:p>
          <a:p>
            <a:pPr lvl="1" eaLnBrk="1" hangingPunct="1"/>
            <a:r>
              <a:rPr lang="en-US" smtClean="0"/>
              <a:t>Internal grinding</a:t>
            </a:r>
          </a:p>
        </p:txBody>
      </p:sp>
    </p:spTree>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ngsana New"/>
      </a:majorFont>
      <a:minorFont>
        <a:latin typeface="Arial"/>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448</Words>
  <Application>Microsoft Office PowerPoint</Application>
  <PresentationFormat>On-screen Show (4:3)</PresentationFormat>
  <Paragraphs>68</Paragraphs>
  <Slides>20</Slides>
  <Notes>17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Design</vt:lpstr>
      <vt:lpstr>PowerPoint Presentation</vt:lpstr>
      <vt:lpstr>PowerPoint Presentation</vt:lpstr>
      <vt:lpstr>Types of Abrasives</vt:lpstr>
      <vt:lpstr>Grinder Forms cont’d</vt:lpstr>
      <vt:lpstr>Grinder Wheels</vt:lpstr>
      <vt:lpstr>Grinding Wheels</vt:lpstr>
      <vt:lpstr>PowerPoint Presentation</vt:lpstr>
      <vt:lpstr>Dressing</vt:lpstr>
      <vt:lpstr>Grinding Operations</vt:lpstr>
      <vt:lpstr>Grinding Machines</vt:lpstr>
      <vt:lpstr>Grinding Machines</vt:lpstr>
      <vt:lpstr>Grinding Machines</vt:lpstr>
      <vt:lpstr>PowerPoint Presentation</vt:lpstr>
      <vt:lpstr>PowerPoint Presentation</vt:lpstr>
      <vt:lpstr>Surface Finishing</vt:lpstr>
      <vt:lpstr>Lapping</vt:lpstr>
      <vt:lpstr>Lapping cont’d</vt:lpstr>
      <vt:lpstr>Polishing</vt:lpstr>
      <vt:lpstr>Polishing cont’d</vt:lpstr>
      <vt:lpstr>Questions</vt:lpstr>
    </vt:vector>
  </TitlesOfParts>
  <Company>Thammasat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Traditional Machining2</dc:title>
  <dc:creator>IE0003</dc:creator>
  <cp:lastModifiedBy>Apiwat Muttamara</cp:lastModifiedBy>
  <cp:revision>16</cp:revision>
  <dcterms:created xsi:type="dcterms:W3CDTF">2005-06-22T11:55:18Z</dcterms:created>
  <dcterms:modified xsi:type="dcterms:W3CDTF">2016-03-16T06:24:22Z</dcterms:modified>
</cp:coreProperties>
</file>