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32"/>
  </p:notesMasterIdLst>
  <p:sldIdLst>
    <p:sldId id="288" r:id="rId2"/>
    <p:sldId id="328" r:id="rId3"/>
    <p:sldId id="329" r:id="rId4"/>
    <p:sldId id="330" r:id="rId5"/>
    <p:sldId id="331" r:id="rId6"/>
    <p:sldId id="332" r:id="rId7"/>
    <p:sldId id="324" r:id="rId8"/>
    <p:sldId id="333" r:id="rId9"/>
    <p:sldId id="320" r:id="rId10"/>
    <p:sldId id="335" r:id="rId11"/>
    <p:sldId id="323" r:id="rId12"/>
    <p:sldId id="289" r:id="rId13"/>
    <p:sldId id="292" r:id="rId14"/>
    <p:sldId id="294" r:id="rId15"/>
    <p:sldId id="295" r:id="rId16"/>
    <p:sldId id="297" r:id="rId17"/>
    <p:sldId id="298" r:id="rId18"/>
    <p:sldId id="299" r:id="rId19"/>
    <p:sldId id="325" r:id="rId20"/>
    <p:sldId id="334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6" r:id="rId29"/>
    <p:sldId id="347" r:id="rId30"/>
    <p:sldId id="348" r:id="rId31"/>
  </p:sldIdLst>
  <p:sldSz cx="9144000" cy="6858000" type="screen4x3"/>
  <p:notesSz cx="7099300" cy="10234613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7" autoAdjust="0"/>
    <p:restoredTop sz="94660"/>
  </p:normalViewPr>
  <p:slideViewPr>
    <p:cSldViewPr>
      <p:cViewPr>
        <p:scale>
          <a:sx n="150" d="100"/>
          <a:sy n="150" d="100"/>
        </p:scale>
        <p:origin x="-564" y="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1239"/>
          </a:xfrm>
          <a:prstGeom prst="rect">
            <a:avLst/>
          </a:prstGeom>
        </p:spPr>
        <p:txBody>
          <a:bodyPr vert="horz" lIns="94832" tIns="47416" rIns="94832" bIns="47416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0506" y="0"/>
            <a:ext cx="3077137" cy="511239"/>
          </a:xfrm>
          <a:prstGeom prst="rect">
            <a:avLst/>
          </a:prstGeom>
        </p:spPr>
        <p:txBody>
          <a:bodyPr vert="horz" lIns="94832" tIns="47416" rIns="94832" bIns="47416" rtlCol="0"/>
          <a:lstStyle>
            <a:lvl1pPr algn="r">
              <a:defRPr sz="1200"/>
            </a:lvl1pPr>
          </a:lstStyle>
          <a:p>
            <a:fld id="{F142BD4D-503C-4643-8663-C767A91052FD}" type="datetimeFigureOut">
              <a:rPr lang="th-TH" smtClean="0"/>
              <a:t>28/04/60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2" tIns="47416" rIns="94832" bIns="47416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599" y="4861687"/>
            <a:ext cx="5680103" cy="4606067"/>
          </a:xfrm>
          <a:prstGeom prst="rect">
            <a:avLst/>
          </a:prstGeom>
        </p:spPr>
        <p:txBody>
          <a:bodyPr vert="horz" lIns="94832" tIns="47416" rIns="94832" bIns="4741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736"/>
            <a:ext cx="3077137" cy="511239"/>
          </a:xfrm>
          <a:prstGeom prst="rect">
            <a:avLst/>
          </a:prstGeom>
        </p:spPr>
        <p:txBody>
          <a:bodyPr vert="horz" lIns="94832" tIns="47416" rIns="94832" bIns="47416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0506" y="9721736"/>
            <a:ext cx="3077137" cy="511239"/>
          </a:xfrm>
          <a:prstGeom prst="rect">
            <a:avLst/>
          </a:prstGeom>
        </p:spPr>
        <p:txBody>
          <a:bodyPr vert="horz" lIns="94832" tIns="47416" rIns="94832" bIns="47416" rtlCol="0" anchor="b"/>
          <a:lstStyle>
            <a:lvl1pPr algn="r">
              <a:defRPr sz="1200"/>
            </a:lvl1pPr>
          </a:lstStyle>
          <a:p>
            <a:fld id="{A21A4E73-A4EA-40C4-BB12-5071C16596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505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74748" indent="-297980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91920" indent="-238384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68689" indent="-238384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145457" indent="-238384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622225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3098993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575761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4052529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fld id="{2B2E9C7E-31FB-4873-AE21-18FC6D4A061B}" type="slidenum">
              <a:rPr lang="en-US" altLang="en-US" sz="1300" b="0"/>
              <a:pPr eaLnBrk="1" hangingPunct="1"/>
              <a:t>25</a:t>
            </a:fld>
            <a:endParaRPr lang="th-TH" altLang="en-US" sz="1300" b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887413"/>
            <a:ext cx="4789488" cy="3592512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681" y="4877703"/>
            <a:ext cx="5213939" cy="46290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mtClean="0">
                <a:latin typeface="Arial" charset="0"/>
              </a:rPr>
              <a:t>Q </a:t>
            </a:r>
            <a:r>
              <a:rPr lang="th-TH" altLang="en-US" smtClean="0">
                <a:latin typeface="Arial" charset="0"/>
              </a:rPr>
              <a:t>ต่างจากตัวอื่นคือมันสามารถโฆษณาตัวเองได้</a:t>
            </a:r>
          </a:p>
          <a:p>
            <a:pPr eaLnBrk="1" hangingPunct="1">
              <a:buFontTx/>
              <a:buChar char="•"/>
            </a:pPr>
            <a:r>
              <a:rPr lang="th-TH" altLang="en-US" smtClean="0">
                <a:latin typeface="Arial" charset="0"/>
              </a:rPr>
              <a:t>ลูกค้ามีความต้องการสินค้าที่หลากหลายมากขึ้นการผลิตโดยมุ่งเน้น </a:t>
            </a:r>
            <a:r>
              <a:rPr lang="en-US" altLang="en-US" smtClean="0">
                <a:latin typeface="Arial" charset="0"/>
              </a:rPr>
              <a:t>Q, C, D </a:t>
            </a:r>
            <a:r>
              <a:rPr lang="th-TH" altLang="en-US" smtClean="0">
                <a:latin typeface="Arial" charset="0"/>
              </a:rPr>
              <a:t>อาจจะไม่เพียงพอ เนื่องจากปัจจุบันการตลาดเป็นแบบ </a:t>
            </a:r>
            <a:r>
              <a:rPr lang="en-US" altLang="en-US" smtClean="0">
                <a:latin typeface="Arial" charset="0"/>
              </a:rPr>
              <a:t>Customized Market</a:t>
            </a:r>
            <a:r>
              <a:rPr lang="th-TH" altLang="en-US" smtClean="0">
                <a:latin typeface="Arial" charset="0"/>
              </a:rPr>
              <a:t> (มีการทำ </a:t>
            </a:r>
            <a:r>
              <a:rPr lang="en-US" altLang="en-US" smtClean="0">
                <a:latin typeface="Arial" charset="0"/>
              </a:rPr>
              <a:t>E-Business</a:t>
            </a:r>
            <a:r>
              <a:rPr lang="th-TH" altLang="en-US" smtClean="0">
                <a:latin typeface="Arial" charset="0"/>
              </a:rPr>
              <a:t>)</a:t>
            </a:r>
          </a:p>
          <a:p>
            <a:pPr eaLnBrk="1" hangingPunct="1">
              <a:buFontTx/>
              <a:buChar char="•"/>
            </a:pPr>
            <a:r>
              <a:rPr lang="en-US" altLang="en-US" smtClean="0">
                <a:latin typeface="Arial" charset="0"/>
              </a:rPr>
              <a:t>World Class Manufacturing </a:t>
            </a:r>
            <a:r>
              <a:rPr lang="th-TH" altLang="en-US" smtClean="0">
                <a:latin typeface="Arial" charset="0"/>
              </a:rPr>
              <a:t>กล่าวถึง </a:t>
            </a:r>
            <a:r>
              <a:rPr lang="en-US" altLang="en-US" smtClean="0">
                <a:latin typeface="Arial" charset="0"/>
              </a:rPr>
              <a:t>Order Qualifier </a:t>
            </a:r>
            <a:r>
              <a:rPr lang="th-TH" altLang="en-US" smtClean="0">
                <a:latin typeface="Arial" charset="0"/>
              </a:rPr>
              <a:t>และ </a:t>
            </a:r>
            <a:r>
              <a:rPr lang="en-US" altLang="en-US" smtClean="0">
                <a:latin typeface="Arial" charset="0"/>
              </a:rPr>
              <a:t>Order to winner  </a:t>
            </a:r>
            <a:endParaRPr lang="th-TH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74748" indent="-297980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91920" indent="-238384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68689" indent="-238384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145457" indent="-238384" eaLnBrk="0" hangingPunct="0"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622225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3098993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575761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4052529" indent="-238384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fld id="{E24EFD7F-5C6C-4F5C-8917-30F04275A97C}" type="slidenum">
              <a:rPr lang="en-US" altLang="en-US" sz="1300" b="0"/>
              <a:pPr eaLnBrk="1" hangingPunct="1"/>
              <a:t>28</a:t>
            </a:fld>
            <a:endParaRPr lang="th-TH" altLang="en-US" sz="1300" b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889000"/>
            <a:ext cx="4787900" cy="359092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681" y="4877703"/>
            <a:ext cx="5213939" cy="46290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h-TH" altLang="en-US" smtClean="0">
                <a:latin typeface="Arial" charset="0"/>
              </a:rPr>
              <a:t>ต้นทุน และกำไรเปรียบเสมือนเหรียญสองด้าน ขึ้นอยู่กับว่าจะมองจากมุมไหน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ABCC6-9DF1-41D3-B70A-2448FA67171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7944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71A61F-5AF2-4315-BE19-C9A2E564A15B}" type="datetimeFigureOut">
              <a:rPr lang="th-TH" smtClean="0"/>
              <a:pPr/>
              <a:t>28/04/60</a:t>
            </a:fld>
            <a:endParaRPr lang="th-TH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11F127-A71B-417C-BACC-239A7EE1A6EB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2I_cP1Xek8&amp;t=73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2I_cP1Xek8&amp;t=73s" TargetMode="External"/><Relationship Id="rId2" Type="http://schemas.openxmlformats.org/officeDocument/2006/relationships/hyperlink" Target="https://www.youtube.com/watch?v=OEfY3rQZpNo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4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n_dOVTMffQ&amp;t=451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323850" y="981075"/>
            <a:ext cx="8569325" cy="4608513"/>
          </a:xfrm>
          <a:prstGeom prst="rect">
            <a:avLst/>
          </a:prstGeom>
          <a:solidFill>
            <a:srgbClr val="FF99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1763" y="1347788"/>
            <a:ext cx="6340475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 descr="thammaj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2638" y="1412776"/>
            <a:ext cx="1441450" cy="1441450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50" y="3717032"/>
            <a:ext cx="210502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176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69730"/>
            <a:ext cx="3739679" cy="626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21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1368152"/>
          </a:xfrm>
        </p:spPr>
        <p:txBody>
          <a:bodyPr>
            <a:normAutofit/>
          </a:bodyPr>
          <a:lstStyle/>
          <a:p>
            <a:r>
              <a:rPr lang="th-TH" dirty="0"/>
              <a:t>ขณะที่วิศวกรรมสาขาอื่นจะเกี่ยวกับทักษะเฉพาะทาง วิศวกรรมอุตสาหการจะถูกใช้อย่างกว้างขวางทั้งในงานการผลิตและงานอื่นหลาย ๆ ด้าน ทั้งทางอุตสาหกรรม ตลอดจนงานบริหารการดำเนินการต่าง ๆ เช่น </a:t>
            </a:r>
            <a:endParaRPr lang="th-TH" dirty="0" smtClean="0"/>
          </a:p>
          <a:p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721210" y="2204864"/>
            <a:ext cx="37787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itchFamily="34" charset="0"/>
              <a:buChar char="•"/>
            </a:pPr>
            <a:r>
              <a:rPr lang="th-TH" sz="2400" dirty="0"/>
              <a:t>การจัดการรายได้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h-TH" sz="2400" dirty="0"/>
              <a:t>การจองที่นั่งของสายการบิน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h-TH" sz="2400" dirty="0"/>
              <a:t>การจัดการคิวหรือลำดับการบริการของสวนสนุก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h-TH" sz="2400" dirty="0"/>
              <a:t>การวางระเบียบการปฏิบัติงานในห้องปฏิบัติการที่มีความซับซ้อน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h-TH" sz="2400" dirty="0"/>
              <a:t>การบริหารห่วงโซ่อุปทาน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h-TH" sz="2400" dirty="0"/>
              <a:t>การจัดการคลังพัสดุ </a:t>
            </a:r>
            <a:endParaRPr lang="th-TH" sz="24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th-TH" sz="2400" dirty="0" smtClean="0"/>
              <a:t>การ</a:t>
            </a:r>
            <a:r>
              <a:rPr lang="th-TH" sz="2400" dirty="0"/>
              <a:t>บริหารการขนส่งและการกระจายสินค้า </a:t>
            </a: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endParaRPr lang="th-TH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860032" y="2204864"/>
            <a:ext cx="381642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th-TH" sz="2400" dirty="0"/>
              <a:t>ดำเนินการและตรวจสอบการควบคุมคุณภาพการผลิต </a:t>
            </a:r>
            <a:endParaRPr lang="th-TH" sz="24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th-TH" sz="2400" dirty="0" smtClean="0"/>
              <a:t>การ</a:t>
            </a:r>
            <a:r>
              <a:rPr lang="th-TH" sz="2400" dirty="0"/>
              <a:t>ปรับปรุงประสิทธิภาพหหรือวิธีการปฎิบัติงานในโรงงานเพื่อให้ลดค่าใช้จ่ายที่ไม่จำเป็นและคุณภาพที่สม่ำเสมอของ</a:t>
            </a:r>
            <a:r>
              <a:rPr lang="th-TH" sz="2400" dirty="0" smtClean="0"/>
              <a:t>สินค้า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h-TH" sz="2400" dirty="0" smtClean="0"/>
              <a:t>การศึกษา</a:t>
            </a:r>
            <a:r>
              <a:rPr lang="th-TH" sz="2400" dirty="0"/>
              <a:t>ความเป็นไปได้ของโครงการใหม่ ๆ การวิเคราะห์จุดคุ้มทุน อัตราคืนทุน</a:t>
            </a:r>
          </a:p>
          <a:p>
            <a:pPr marL="457200" indent="-457200">
              <a:buFont typeface="Arial" pitchFamily="34" charset="0"/>
              <a:buChar char="•"/>
            </a:pPr>
            <a:endParaRPr lang="th-TH" dirty="0"/>
          </a:p>
        </p:txBody>
      </p:sp>
      <p:sp>
        <p:nvSpPr>
          <p:cNvPr id="2" name="Rectangle 1"/>
          <p:cNvSpPr/>
          <p:nvPr/>
        </p:nvSpPr>
        <p:spPr>
          <a:xfrm>
            <a:off x="1043608" y="588279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2"/>
              </a:rPr>
              <a:t>https://www.youtube.com/watch?v=L2I_cP1Xek8&amp;t=73s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37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th-TH" b="1" dirty="0" smtClean="0">
                <a:cs typeface="+mn-cs"/>
              </a:rPr>
              <a:t>รู้จักภาควิชาวิศวกรรมอุตสาหการ</a:t>
            </a:r>
            <a:endParaRPr lang="th-TH" b="1" dirty="0">
              <a:cs typeface="+mn-cs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r>
              <a:rPr lang="th-TH" sz="3200" dirty="0" smtClean="0">
                <a:latin typeface="Browallia New" pitchFamily="34" charset="-34"/>
                <a:cs typeface="Browallia New" pitchFamily="34" charset="-34"/>
              </a:rPr>
              <a:t>เริ่มรุ่นที่ 1 พ.ศ. 2533 </a:t>
            </a:r>
          </a:p>
          <a:p>
            <a:pPr marL="0" indent="0" algn="ctr" eaLnBrk="1" hangingPunct="1">
              <a:buNone/>
            </a:pPr>
            <a:endParaRPr lang="th-TH" sz="3200" dirty="0" smtClean="0">
              <a:latin typeface="Browallia New" pitchFamily="34" charset="-34"/>
              <a:cs typeface="Browallia New" pitchFamily="34" charset="-34"/>
            </a:endParaRPr>
          </a:p>
          <a:p>
            <a:pPr eaLnBrk="1" hangingPunct="1"/>
            <a:endParaRPr lang="th-TH" sz="3200" dirty="0" smtClean="0">
              <a:latin typeface="Browallia New" pitchFamily="34" charset="-34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6874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85800" y="260648"/>
            <a:ext cx="7772400" cy="134778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itchFamily="34" charset="-34"/>
                <a:cs typeface="Browallia New" pitchFamily="34" charset="-34"/>
              </a:rPr>
              <a:t>ภาควิชาวิศวกรรมอุตสาหการ</a:t>
            </a:r>
            <a:br>
              <a:rPr kumimoji="0" lang="th-TH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itchFamily="34" charset="-34"/>
                <a:cs typeface="Browallia New" pitchFamily="34" charset="-34"/>
              </a:rPr>
            </a:br>
            <a:r>
              <a:rPr kumimoji="0" lang="th-TH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itchFamily="34" charset="-34"/>
                <a:cs typeface="Browallia New" pitchFamily="34" charset="-34"/>
              </a:rPr>
              <a:t>มหาวิทยาลัยธรรมศาสตร์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187624" y="1916832"/>
            <a:ext cx="7041208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มีความพร้อม....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 ห้องปฏิบัติการ อุปกรณ์ ครุภัณฑ์การศึกษา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 คณาจารย์        ป.เอก 14  ป.โท </a:t>
            </a:r>
            <a:r>
              <a:rPr lang="en-US" sz="3600" dirty="0" smtClean="0">
                <a:latin typeface="Browallia New" pitchFamily="34" charset="-34"/>
                <a:cs typeface="Browallia New" pitchFamily="34" charset="-34"/>
              </a:rPr>
              <a:t>3</a:t>
            </a: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 วิชาการอันทันสมัย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 ความร่วมมือกับภาคอุตสาหกรรม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 ความร่วมมือทางวิชาการจากหน่วยงานทั้งในและต่างประเทศ</a:t>
            </a:r>
          </a:p>
        </p:txBody>
      </p:sp>
      <p:pic>
        <p:nvPicPr>
          <p:cNvPr id="4" name="Picture 4" descr="thammajak_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007" y="1916832"/>
            <a:ext cx="7334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thammajak_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007" y="2924175"/>
            <a:ext cx="7334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thammajak_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007" y="3860800"/>
            <a:ext cx="7334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30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815591" y="991741"/>
            <a:ext cx="8208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9pPr>
          </a:lstStyle>
          <a:p>
            <a:pPr defTabSz="914378" eaLnBrk="1" hangingPunct="1">
              <a:defRPr/>
            </a:pPr>
            <a:r>
              <a:rPr lang="en-US" b="1" kern="0" dirty="0">
                <a:ln w="0">
                  <a:solidFill>
                    <a:srgbClr val="CC0000"/>
                  </a:solidFill>
                </a:ln>
                <a:solidFill>
                  <a:srgbClr val="CC0000"/>
                </a:solidFill>
                <a:latin typeface="Browallia New" pitchFamily="34" charset="-34"/>
                <a:cs typeface="Browallia New" pitchFamily="34" charset="-34"/>
              </a:rPr>
              <a:t>Calibration Lab.</a:t>
            </a:r>
            <a:endParaRPr lang="th-TH" b="1" kern="0" dirty="0">
              <a:ln w="0">
                <a:solidFill>
                  <a:srgbClr val="CC0000"/>
                </a:solidFill>
              </a:ln>
              <a:solidFill>
                <a:srgbClr val="CC000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3" name="Picture 3" descr="mea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928" y="1835696"/>
            <a:ext cx="295275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mea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4521621"/>
            <a:ext cx="2808287" cy="2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meas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1979712"/>
            <a:ext cx="232251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92894"/>
            <a:ext cx="7772400" cy="99898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itchFamily="34" charset="-34"/>
                <a:cs typeface="Browallia New" pitchFamily="34" charset="-34"/>
              </a:rPr>
              <a:t>ห้องปฏิบัติการของภาควิชาฯ</a:t>
            </a:r>
          </a:p>
        </p:txBody>
      </p:sp>
    </p:spTree>
    <p:extLst>
      <p:ext uri="{BB962C8B-B14F-4D97-AF65-F5344CB8AC3E}">
        <p14:creationId xmlns:p14="http://schemas.microsoft.com/office/powerpoint/2010/main" val="24116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84213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9pPr>
          </a:lstStyle>
          <a:p>
            <a:pPr defTabSz="914378" eaLnBrk="1" hangingPunct="1">
              <a:defRPr/>
            </a:pPr>
            <a:r>
              <a:rPr lang="en-US" sz="4800" b="1" kern="0" dirty="0">
                <a:ln w="0">
                  <a:solidFill>
                    <a:srgbClr val="CC0000"/>
                  </a:solidFill>
                </a:ln>
                <a:solidFill>
                  <a:srgbClr val="CC0000"/>
                </a:solidFill>
                <a:latin typeface="Browallia New" pitchFamily="34" charset="-34"/>
                <a:cs typeface="Browallia New" pitchFamily="34" charset="-34"/>
              </a:rPr>
              <a:t>Materials Engineering Lab.</a:t>
            </a:r>
            <a:endParaRPr lang="th-TH" sz="4800" b="1" kern="0" dirty="0">
              <a:ln w="0">
                <a:solidFill>
                  <a:srgbClr val="CC0000"/>
                </a:solidFill>
              </a:ln>
              <a:solidFill>
                <a:srgbClr val="CC000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3" name="Picture 3" descr="ma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6898" y="4222679"/>
            <a:ext cx="2736000" cy="20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mat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3" y="4114679"/>
            <a:ext cx="1700669" cy="22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ma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8322" y="946285"/>
            <a:ext cx="1701354" cy="22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85" y="1562912"/>
            <a:ext cx="2880000" cy="162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01606" y="1544912"/>
            <a:ext cx="2880000" cy="162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914465" y="1565809"/>
            <a:ext cx="2880000" cy="162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85" y="3798088"/>
            <a:ext cx="288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9" y="175073"/>
            <a:ext cx="3888432" cy="949671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Manufacturing Lab.</a:t>
            </a:r>
            <a:endParaRPr lang="th-TH" sz="4800" b="1" dirty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787" y="1254700"/>
            <a:ext cx="2808000" cy="1872000"/>
          </a:xfrm>
          <a:prstGeom prst="rect">
            <a:avLst/>
          </a:prstGeom>
        </p:spPr>
      </p:pic>
      <p:pic>
        <p:nvPicPr>
          <p:cNvPr id="5" name="Picture 7" descr="manu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0938" y="639472"/>
            <a:ext cx="1865421" cy="248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4005064"/>
            <a:ext cx="2808000" cy="187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005064"/>
            <a:ext cx="2808000" cy="187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7107" y="1254700"/>
            <a:ext cx="2808000" cy="187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5049" y="4005064"/>
            <a:ext cx="28080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5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779" y="249566"/>
            <a:ext cx="3636872" cy="920851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Automation Lab</a:t>
            </a:r>
            <a:endParaRPr lang="th-TH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062" y="125760"/>
            <a:ext cx="3429000" cy="228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79" y="1268760"/>
            <a:ext cx="3048000" cy="228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3" y="4437112"/>
            <a:ext cx="3059723" cy="228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7779" y="2381040"/>
            <a:ext cx="3048000" cy="22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79" y="4437112"/>
            <a:ext cx="3051868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3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84213" y="26064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ngsana New" pitchFamily="18" charset="-34"/>
              </a:defRPr>
            </a:lvl9pPr>
          </a:lstStyle>
          <a:p>
            <a:pPr defTabSz="914378" eaLnBrk="1" hangingPunct="1">
              <a:defRPr/>
            </a:pPr>
            <a:r>
              <a:rPr lang="en-US" sz="5400" b="1" kern="0" dirty="0">
                <a:ln w="0">
                  <a:solidFill>
                    <a:srgbClr val="CC0000"/>
                  </a:solidFill>
                </a:ln>
                <a:solidFill>
                  <a:srgbClr val="CC0000"/>
                </a:solidFill>
                <a:latin typeface="Browallia New" pitchFamily="34" charset="-34"/>
                <a:cs typeface="Browallia New" pitchFamily="34" charset="-34"/>
              </a:rPr>
              <a:t>CAD-CAM Lab.</a:t>
            </a:r>
            <a:r>
              <a:rPr lang="th-TH" sz="5400" b="1" kern="0" dirty="0">
                <a:ln w="0">
                  <a:solidFill>
                    <a:srgbClr val="CC0000"/>
                  </a:solidFill>
                </a:ln>
                <a:solidFill>
                  <a:srgbClr val="CC0000"/>
                </a:solidFill>
                <a:latin typeface="Browallia New" pitchFamily="34" charset="-34"/>
                <a:cs typeface="Browallia New" pitchFamily="34" charset="-34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377" y="1196752"/>
            <a:ext cx="7488832" cy="499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3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rmAutofit/>
          </a:bodyPr>
          <a:lstStyle/>
          <a:p>
            <a:r>
              <a:rPr lang="en-US" sz="4000" dirty="0"/>
              <a:t>Website: http://www.iem.engr.tu.ac.th/</a:t>
            </a:r>
            <a:endParaRPr lang="th-TH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5624842" cy="46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8174" y="5661248"/>
            <a:ext cx="2592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สามารถติดต่อ</a:t>
            </a:r>
            <a:r>
              <a:rPr lang="th-TH" dirty="0" smtClean="0"/>
              <a:t>สอบถาม</a:t>
            </a:r>
            <a:r>
              <a:rPr lang="th-TH" dirty="0"/>
              <a:t/>
            </a:r>
            <a:br>
              <a:rPr lang="th-TH" dirty="0"/>
            </a:br>
            <a:r>
              <a:rPr lang="th-TH" dirty="0"/>
              <a:t>ห้องภาคฯ (วศ.</a:t>
            </a:r>
            <a:r>
              <a:rPr lang="en-US" dirty="0"/>
              <a:t>323</a:t>
            </a:r>
            <a:r>
              <a:rPr lang="th-TH" dirty="0"/>
              <a:t>)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1988840"/>
            <a:ext cx="2264457" cy="231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58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56769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068638"/>
            <a:ext cx="4446588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888" y="3429000"/>
            <a:ext cx="4186237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48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 4.0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 smtClean="0"/>
              <a:t>ประเทศไทย 4.0</a:t>
            </a:r>
            <a:endParaRPr lang="th-TH" b="1" dirty="0" smtClean="0">
              <a:hlinkClick r:id="rId2"/>
            </a:endParaRP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www.youtube.com/watch?v=OEfY3rQZpNo</a:t>
            </a:r>
            <a:endParaRPr lang="th-TH" dirty="0" smtClean="0"/>
          </a:p>
          <a:p>
            <a:r>
              <a:rPr lang="en-US" dirty="0" smtClean="0"/>
              <a:t>Industrial 4.0</a:t>
            </a:r>
            <a:endParaRPr lang="th-TH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https://www.youtube.com/watch?v=_MjfUIzYSRQ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4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สำนึกในใจ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พลังงาน</a:t>
            </a:r>
          </a:p>
          <a:p>
            <a:r>
              <a:rPr lang="th-TH" dirty="0" smtClean="0"/>
              <a:t>ภาษา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4084" y="1124744"/>
            <a:ext cx="2401340" cy="2507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4366138" cy="3060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69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050" y="66675"/>
            <a:ext cx="7772400" cy="762000"/>
          </a:xfrm>
          <a:noFill/>
        </p:spPr>
        <p:txBody>
          <a:bodyPr anchor="t">
            <a:normAutofit fontScale="90000"/>
          </a:bodyPr>
          <a:lstStyle/>
          <a:p>
            <a:pPr algn="r" eaLnBrk="1" hangingPunct="1"/>
            <a:r>
              <a:rPr lang="th-TH" altLang="en-US" sz="4800" smtClean="0">
                <a:latin typeface="Angsana New" pitchFamily="18" charset="-34"/>
              </a:rPr>
              <a:t>นิยาม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1175" y="1011238"/>
            <a:ext cx="8229600" cy="2133600"/>
          </a:xfrm>
          <a:noFill/>
        </p:spPr>
        <p:txBody>
          <a:bodyPr lIns="90488" tIns="44450" rIns="90488" bIns="44450"/>
          <a:lstStyle/>
          <a:p>
            <a:pPr eaLnBrk="1" hangingPunct="1">
              <a:buFontTx/>
              <a:buNone/>
            </a:pPr>
            <a:r>
              <a:rPr lang="th-TH" altLang="en-US" sz="2800" b="1" u="sng" smtClean="0">
                <a:latin typeface="Angsana New" pitchFamily="18" charset="-34"/>
              </a:rPr>
              <a:t>ผลิตภัณฑ์</a:t>
            </a:r>
            <a:r>
              <a:rPr lang="th-TH" altLang="en-US" sz="2800" smtClean="0">
                <a:latin typeface="Angsana New" pitchFamily="18" charset="-34"/>
              </a:rPr>
              <a:t> คือ </a:t>
            </a:r>
          </a:p>
          <a:p>
            <a:pPr eaLnBrk="1" hangingPunct="1">
              <a:buFontTx/>
              <a:buNone/>
            </a:pPr>
            <a:r>
              <a:rPr lang="th-TH" altLang="en-US" sz="2800" smtClean="0">
                <a:latin typeface="Angsana New" pitchFamily="18" charset="-34"/>
              </a:rPr>
              <a:t>     ผลผลิต/ผลลัพธ์ ที่ได้จาก </a:t>
            </a:r>
            <a:r>
              <a:rPr lang="th-TH" altLang="en-US" sz="2800" b="1" u="sng" smtClean="0">
                <a:latin typeface="Angsana New" pitchFamily="18" charset="-34"/>
              </a:rPr>
              <a:t>กระบวนการ </a:t>
            </a:r>
            <a:r>
              <a:rPr lang="th-TH" altLang="en-US" sz="2800" smtClean="0">
                <a:latin typeface="Angsana New" pitchFamily="18" charset="-34"/>
              </a:rPr>
              <a:t>(Process) หรือ</a:t>
            </a:r>
            <a:r>
              <a:rPr lang="th-TH" altLang="en-US" sz="2800" b="1" smtClean="0">
                <a:latin typeface="Angsana New" pitchFamily="18" charset="-34"/>
              </a:rPr>
              <a:t>กิจกรรม</a:t>
            </a:r>
            <a:r>
              <a:rPr lang="th-TH" altLang="en-US" sz="2800" smtClean="0">
                <a:latin typeface="Angsana New" pitchFamily="18" charset="-34"/>
              </a:rPr>
              <a:t>(Activity)</a:t>
            </a:r>
          </a:p>
          <a:p>
            <a:pPr eaLnBrk="1" hangingPunct="1">
              <a:buFontTx/>
              <a:buNone/>
            </a:pPr>
            <a:r>
              <a:rPr lang="th-TH" altLang="en-US" sz="2800" b="1" u="sng" smtClean="0">
                <a:latin typeface="Angsana New" pitchFamily="18" charset="-34"/>
              </a:rPr>
              <a:t>การบริการ </a:t>
            </a:r>
            <a:r>
              <a:rPr lang="th-TH" altLang="en-US" sz="2800" smtClean="0">
                <a:latin typeface="Angsana New" pitchFamily="18" charset="-34"/>
              </a:rPr>
              <a:t>คือ</a:t>
            </a:r>
          </a:p>
          <a:p>
            <a:pPr eaLnBrk="1" hangingPunct="1">
              <a:buFontTx/>
              <a:buNone/>
            </a:pPr>
            <a:r>
              <a:rPr lang="th-TH" altLang="en-US" sz="2800" smtClean="0">
                <a:latin typeface="Angsana New" pitchFamily="18" charset="-34"/>
              </a:rPr>
              <a:t>    ผลลัพธ์ที่ได้จาก</a:t>
            </a:r>
            <a:r>
              <a:rPr lang="th-TH" altLang="en-US" sz="2800" b="1" u="sng" smtClean="0">
                <a:latin typeface="Angsana New" pitchFamily="18" charset="-34"/>
              </a:rPr>
              <a:t>การ กระทำ</a:t>
            </a:r>
            <a:r>
              <a:rPr lang="th-TH" altLang="en-US" sz="2800" smtClean="0">
                <a:latin typeface="Angsana New" pitchFamily="18" charset="-34"/>
              </a:rPr>
              <a:t>หรือ</a:t>
            </a:r>
            <a:r>
              <a:rPr lang="th-TH" altLang="en-US" sz="2800" b="1" u="sng" smtClean="0">
                <a:latin typeface="Angsana New" pitchFamily="18" charset="-34"/>
              </a:rPr>
              <a:t>กระบวนการ </a:t>
            </a:r>
            <a:r>
              <a:rPr lang="th-TH" altLang="en-US" sz="2800" smtClean="0">
                <a:latin typeface="Angsana New" pitchFamily="18" charset="-34"/>
              </a:rPr>
              <a:t>ให้บริการขององค์กร ผู้ให้บริการ</a:t>
            </a:r>
            <a:r>
              <a:rPr lang="th-TH" altLang="en-US" sz="2800" smtClean="0">
                <a:solidFill>
                  <a:schemeClr val="bg2"/>
                </a:solidFill>
                <a:latin typeface="Angsana New" pitchFamily="18" charset="-34"/>
              </a:rPr>
              <a:t>    </a:t>
            </a:r>
          </a:p>
        </p:txBody>
      </p:sp>
      <p:sp>
        <p:nvSpPr>
          <p:cNvPr id="581636" name="AutoShape 4"/>
          <p:cNvSpPr>
            <a:spLocks noChangeArrowheads="1"/>
          </p:cNvSpPr>
          <p:nvPr/>
        </p:nvSpPr>
        <p:spPr bwMode="auto">
          <a:xfrm rot="16200000" flipH="1">
            <a:off x="4007644" y="2113756"/>
            <a:ext cx="623888" cy="3044825"/>
          </a:xfrm>
          <a:prstGeom prst="homePlate">
            <a:avLst>
              <a:gd name="adj" fmla="val 33333"/>
            </a:avLst>
          </a:prstGeom>
          <a:solidFill>
            <a:schemeClr val="hlink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lIns="90488" tIns="44450" rIns="90488" bIns="44450" anchor="ctr"/>
          <a:lstStyle/>
          <a:p>
            <a:pPr algn="ctr" eaLnBrk="0" hangingPunct="0">
              <a:defRPr/>
            </a:pPr>
            <a:r>
              <a:rPr lang="th-TH" sz="3200"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</a:rPr>
              <a:t>กระบวนการ</a:t>
            </a:r>
          </a:p>
        </p:txBody>
      </p:sp>
      <p:sp>
        <p:nvSpPr>
          <p:cNvPr id="581637" name="AutoShape 5"/>
          <p:cNvSpPr>
            <a:spLocks noChangeArrowheads="1"/>
          </p:cNvSpPr>
          <p:nvPr/>
        </p:nvSpPr>
        <p:spPr bwMode="auto">
          <a:xfrm rot="16200000">
            <a:off x="4283075" y="1476375"/>
            <a:ext cx="762000" cy="8305800"/>
          </a:xfrm>
          <a:prstGeom prst="homePlate">
            <a:avLst>
              <a:gd name="adj" fmla="val 33333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lIns="90488" tIns="44450" rIns="90488" bIns="44450" anchor="ctr"/>
          <a:lstStyle/>
          <a:p>
            <a:pPr algn="ctr" eaLnBrk="0" hangingPunct="0">
              <a:defRPr/>
            </a:pPr>
            <a:r>
              <a:rPr lang="th-TH" sz="4000">
                <a:effectLst>
                  <a:outerShdw blurRad="38100" dist="38100" dir="2700000" algn="tl">
                    <a:srgbClr val="FFFFFF"/>
                  </a:outerShdw>
                </a:effectLst>
                <a:latin typeface="Angsana New" pitchFamily="18" charset="-34"/>
              </a:rPr>
              <a:t>ระบบคุณภาพ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2716213" y="4010025"/>
            <a:ext cx="3200400" cy="1138238"/>
          </a:xfrm>
          <a:prstGeom prst="rect">
            <a:avLst/>
          </a:prstGeom>
          <a:noFill/>
          <a:ln w="38100" cmpd="dbl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1800">
              <a:solidFill>
                <a:schemeClr val="bg2"/>
              </a:solidFill>
              <a:latin typeface="Angsana New" pitchFamily="18" charset="-34"/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2009775" y="4506913"/>
            <a:ext cx="706438" cy="504825"/>
          </a:xfrm>
          <a:prstGeom prst="homePlate">
            <a:avLst>
              <a:gd name="adj" fmla="val 46646"/>
            </a:avLst>
          </a:prstGeom>
          <a:solidFill>
            <a:srgbClr val="FF99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en-US" altLang="en-US" sz="2200">
                <a:latin typeface="Angsana New" pitchFamily="18" charset="-34"/>
              </a:rPr>
              <a:t>INPUT</a:t>
            </a:r>
            <a:endParaRPr lang="en-US" altLang="en-US" sz="2200" b="0">
              <a:latin typeface="Angsana New" pitchFamily="18" charset="-34"/>
            </a:endParaRPr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6069013" y="4516438"/>
            <a:ext cx="914400" cy="504825"/>
          </a:xfrm>
          <a:prstGeom prst="homePlate">
            <a:avLst>
              <a:gd name="adj" fmla="val 60377"/>
            </a:avLst>
          </a:prstGeom>
          <a:solidFill>
            <a:srgbClr val="FF99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en-US" altLang="en-US" sz="2200">
                <a:latin typeface="Angsana New" pitchFamily="18" charset="-34"/>
              </a:rPr>
              <a:t>OUTPUT</a:t>
            </a:r>
            <a:endParaRPr lang="en-US" altLang="en-US" sz="2200" b="0">
              <a:latin typeface="Angsana New" pitchFamily="18" charset="-34"/>
            </a:endParaRP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2794000" y="4524375"/>
            <a:ext cx="2970213" cy="476250"/>
            <a:chOff x="1201" y="2628"/>
            <a:chExt cx="1871" cy="300"/>
          </a:xfrm>
        </p:grpSpPr>
        <p:sp>
          <p:nvSpPr>
            <p:cNvPr id="3090" name="Oval 10"/>
            <p:cNvSpPr>
              <a:spLocks noChangeArrowheads="1"/>
            </p:cNvSpPr>
            <p:nvPr/>
          </p:nvSpPr>
          <p:spPr bwMode="auto">
            <a:xfrm>
              <a:off x="1201" y="2628"/>
              <a:ext cx="287" cy="287"/>
            </a:xfrm>
            <a:prstGeom prst="ellipse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88" tIns="44450" rIns="90488" bIns="44450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r>
                <a:rPr lang="en-US" altLang="en-US" sz="3200" b="0">
                  <a:solidFill>
                    <a:srgbClr val="F5FE46"/>
                  </a:solidFill>
                  <a:latin typeface="Angsana New" pitchFamily="18" charset="-34"/>
                </a:rPr>
                <a:t> A</a:t>
              </a:r>
            </a:p>
          </p:txBody>
        </p:sp>
        <p:sp>
          <p:nvSpPr>
            <p:cNvPr id="3091" name="Oval 11"/>
            <p:cNvSpPr>
              <a:spLocks noChangeArrowheads="1"/>
            </p:cNvSpPr>
            <p:nvPr/>
          </p:nvSpPr>
          <p:spPr bwMode="auto">
            <a:xfrm>
              <a:off x="1681" y="2640"/>
              <a:ext cx="287" cy="287"/>
            </a:xfrm>
            <a:prstGeom prst="ellipse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88" tIns="44450" rIns="90488" bIns="44450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r>
                <a:rPr lang="en-US" altLang="en-US" sz="3200" b="0">
                  <a:solidFill>
                    <a:srgbClr val="F5FE46"/>
                  </a:solidFill>
                  <a:latin typeface="Angsana New" pitchFamily="18" charset="-34"/>
                </a:rPr>
                <a:t> B</a:t>
              </a:r>
            </a:p>
          </p:txBody>
        </p:sp>
        <p:sp>
          <p:nvSpPr>
            <p:cNvPr id="3092" name="Oval 12"/>
            <p:cNvSpPr>
              <a:spLocks noChangeArrowheads="1"/>
            </p:cNvSpPr>
            <p:nvPr/>
          </p:nvSpPr>
          <p:spPr bwMode="auto">
            <a:xfrm>
              <a:off x="2181" y="2640"/>
              <a:ext cx="315" cy="287"/>
            </a:xfrm>
            <a:prstGeom prst="ellipse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88" tIns="44450" rIns="90488" bIns="44450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r>
                <a:rPr lang="en-US" altLang="en-US" sz="3200" b="0">
                  <a:solidFill>
                    <a:srgbClr val="F5FE46"/>
                  </a:solidFill>
                  <a:latin typeface="Angsana New" pitchFamily="18" charset="-34"/>
                </a:rPr>
                <a:t> C</a:t>
              </a:r>
            </a:p>
          </p:txBody>
        </p:sp>
        <p:sp>
          <p:nvSpPr>
            <p:cNvPr id="3093" name="Oval 13"/>
            <p:cNvSpPr>
              <a:spLocks noChangeArrowheads="1"/>
            </p:cNvSpPr>
            <p:nvPr/>
          </p:nvSpPr>
          <p:spPr bwMode="auto">
            <a:xfrm>
              <a:off x="2739" y="2641"/>
              <a:ext cx="333" cy="287"/>
            </a:xfrm>
            <a:prstGeom prst="ellipse">
              <a:avLst/>
            </a:prstGeom>
            <a:solidFill>
              <a:schemeClr val="hlink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488" tIns="44450" rIns="90488" bIns="44450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r>
                <a:rPr lang="en-US" altLang="en-US" sz="3200" b="0">
                  <a:solidFill>
                    <a:srgbClr val="F5FE46"/>
                  </a:solidFill>
                  <a:latin typeface="Angsana New" pitchFamily="18" charset="-34"/>
                </a:rPr>
                <a:t> D</a:t>
              </a:r>
            </a:p>
          </p:txBody>
        </p:sp>
      </p:grpSp>
      <p:sp>
        <p:nvSpPr>
          <p:cNvPr id="3082" name="AutoShape 14"/>
          <p:cNvSpPr>
            <a:spLocks noChangeArrowheads="1"/>
          </p:cNvSpPr>
          <p:nvPr/>
        </p:nvSpPr>
        <p:spPr bwMode="auto">
          <a:xfrm>
            <a:off x="3278188" y="4646613"/>
            <a:ext cx="171450" cy="255587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accent2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3" name="AutoShape 15"/>
          <p:cNvSpPr>
            <a:spLocks noChangeArrowheads="1"/>
          </p:cNvSpPr>
          <p:nvPr/>
        </p:nvSpPr>
        <p:spPr bwMode="auto">
          <a:xfrm>
            <a:off x="4087813" y="4649788"/>
            <a:ext cx="171450" cy="255587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accent2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4" name="AutoShape 16"/>
          <p:cNvSpPr>
            <a:spLocks noChangeArrowheads="1"/>
          </p:cNvSpPr>
          <p:nvPr/>
        </p:nvSpPr>
        <p:spPr bwMode="auto">
          <a:xfrm>
            <a:off x="4983163" y="4656138"/>
            <a:ext cx="171450" cy="255587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accent2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5" name="AutoShape 17"/>
          <p:cNvSpPr>
            <a:spLocks noChangeArrowheads="1"/>
          </p:cNvSpPr>
          <p:nvPr/>
        </p:nvSpPr>
        <p:spPr bwMode="auto">
          <a:xfrm>
            <a:off x="3173413" y="4162425"/>
            <a:ext cx="1981200" cy="261938"/>
          </a:xfrm>
          <a:prstGeom prst="roundRect">
            <a:avLst>
              <a:gd name="adj" fmla="val 12495"/>
            </a:avLst>
          </a:prstGeom>
          <a:gradFill rotWithShape="0">
            <a:gsLst>
              <a:gs pos="0">
                <a:srgbClr val="007676"/>
              </a:gs>
              <a:gs pos="50000">
                <a:srgbClr val="00FFFF"/>
              </a:gs>
              <a:gs pos="100000">
                <a:srgbClr val="007676"/>
              </a:gs>
            </a:gsLst>
            <a:lin ang="5400000" scaled="1"/>
          </a:gra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400">
                <a:latin typeface="Angsana New" pitchFamily="18" charset="-34"/>
              </a:rPr>
              <a:t>กิจกรรมการผลิต</a:t>
            </a:r>
            <a:endParaRPr lang="th-TH" altLang="en-US" sz="2400">
              <a:solidFill>
                <a:schemeClr val="bg2"/>
              </a:solidFill>
              <a:latin typeface="Angsana New" pitchFamily="18" charset="-34"/>
            </a:endParaRPr>
          </a:p>
        </p:txBody>
      </p:sp>
      <p:sp>
        <p:nvSpPr>
          <p:cNvPr id="3086" name="AutoShape 18"/>
          <p:cNvSpPr>
            <a:spLocks noChangeArrowheads="1"/>
          </p:cNvSpPr>
          <p:nvPr/>
        </p:nvSpPr>
        <p:spPr bwMode="auto">
          <a:xfrm>
            <a:off x="511175" y="4238625"/>
            <a:ext cx="1366838" cy="990600"/>
          </a:xfrm>
          <a:prstGeom prst="roundRect">
            <a:avLst>
              <a:gd name="adj" fmla="val 12495"/>
            </a:avLst>
          </a:prstGeom>
          <a:solidFill>
            <a:srgbClr val="FCFEB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3000">
                <a:latin typeface="Angsana New" pitchFamily="18" charset="-34"/>
              </a:rPr>
              <a:t>วัตถุดิบ</a:t>
            </a:r>
            <a:endParaRPr lang="th-TH" altLang="en-US" sz="3000">
              <a:solidFill>
                <a:schemeClr val="bg2"/>
              </a:solidFill>
              <a:latin typeface="Angsana New" pitchFamily="18" charset="-34"/>
            </a:endParaRPr>
          </a:p>
        </p:txBody>
      </p:sp>
      <p:sp>
        <p:nvSpPr>
          <p:cNvPr id="3087" name="AutoShape 19"/>
          <p:cNvSpPr>
            <a:spLocks noChangeArrowheads="1"/>
          </p:cNvSpPr>
          <p:nvPr/>
        </p:nvSpPr>
        <p:spPr bwMode="auto">
          <a:xfrm>
            <a:off x="7077075" y="4441825"/>
            <a:ext cx="1658938" cy="673100"/>
          </a:xfrm>
          <a:prstGeom prst="roundRect">
            <a:avLst>
              <a:gd name="adj" fmla="val 12495"/>
            </a:avLst>
          </a:prstGeom>
          <a:solidFill>
            <a:srgbClr val="FCFEB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3000">
                <a:latin typeface="Angsana New" pitchFamily="18" charset="-34"/>
              </a:rPr>
              <a:t>ผลิตภัณฑ์</a:t>
            </a:r>
            <a:endParaRPr lang="th-TH" altLang="en-US" sz="3000">
              <a:solidFill>
                <a:schemeClr val="bg2"/>
              </a:solidFill>
              <a:latin typeface="Angsana New" pitchFamily="18" charset="-34"/>
            </a:endParaRPr>
          </a:p>
        </p:txBody>
      </p:sp>
      <p:sp>
        <p:nvSpPr>
          <p:cNvPr id="3088" name="Line 20"/>
          <p:cNvSpPr>
            <a:spLocks noChangeShapeType="1"/>
          </p:cNvSpPr>
          <p:nvPr/>
        </p:nvSpPr>
        <p:spPr bwMode="auto">
          <a:xfrm>
            <a:off x="1557338" y="893763"/>
            <a:ext cx="73866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Rectangle 21"/>
          <p:cNvSpPr>
            <a:spLocks noChangeArrowheads="1"/>
          </p:cNvSpPr>
          <p:nvPr/>
        </p:nvSpPr>
        <p:spPr bwMode="auto">
          <a:xfrm>
            <a:off x="5973763" y="3657600"/>
            <a:ext cx="31702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en-US" b="0">
                <a:solidFill>
                  <a:schemeClr val="tx2"/>
                </a:solidFill>
              </a:rPr>
              <a:t>“</a:t>
            </a:r>
            <a:r>
              <a:rPr lang="th-TH" altLang="en-US" b="0">
                <a:solidFill>
                  <a:schemeClr val="tx2"/>
                </a:solidFill>
              </a:rPr>
              <a:t>สร้างความพึงพอใจของลูกค้า</a:t>
            </a:r>
            <a:r>
              <a:rPr lang="en-US" altLang="en-US" b="0">
                <a:solidFill>
                  <a:schemeClr val="tx2"/>
                </a:solidFill>
              </a:rPr>
              <a:t>”</a:t>
            </a:r>
            <a:endParaRPr lang="th-TH" altLang="en-US" b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17919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79525" y="71438"/>
            <a:ext cx="7772400" cy="819150"/>
          </a:xfrm>
          <a:noFill/>
        </p:spPr>
        <p:txBody>
          <a:bodyPr anchor="t"/>
          <a:lstStyle/>
          <a:p>
            <a:pPr algn="r" eaLnBrk="1" hangingPunct="1"/>
            <a:r>
              <a:rPr lang="th-TH" altLang="en-US" sz="4800" smtClean="0">
                <a:latin typeface="Angsana New" pitchFamily="18" charset="-34"/>
              </a:rPr>
              <a:t>กระบวนการผลิตและการบริการ</a:t>
            </a:r>
          </a:p>
        </p:txBody>
      </p:sp>
      <p:sp>
        <p:nvSpPr>
          <p:cNvPr id="4099" name="Oval 3"/>
          <p:cNvSpPr>
            <a:spLocks noChangeArrowheads="1"/>
          </p:cNvSpPr>
          <p:nvPr/>
        </p:nvSpPr>
        <p:spPr bwMode="auto">
          <a:xfrm>
            <a:off x="193675" y="3246438"/>
            <a:ext cx="1016000" cy="1020762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500" b="0">
                <a:solidFill>
                  <a:schemeClr val="bg2"/>
                </a:solidFill>
                <a:latin typeface="Angsana New" pitchFamily="18" charset="-34"/>
              </a:rPr>
              <a:t>วัตถุดิบ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822450" y="3060700"/>
            <a:ext cx="5346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500">
                <a:latin typeface="Cordia New" pitchFamily="34" charset="-34"/>
              </a:rPr>
              <a:t>กระบวนการดำเนินงานขององค์การ</a:t>
            </a:r>
            <a:endParaRPr lang="th-TH" altLang="en-US" sz="2500">
              <a:solidFill>
                <a:schemeClr val="bg2"/>
              </a:solidFill>
              <a:latin typeface="Cordia New" pitchFamily="34" charset="-34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830388" y="3060700"/>
            <a:ext cx="5337175" cy="1373188"/>
          </a:xfrm>
          <a:prstGeom prst="rect">
            <a:avLst/>
          </a:prstGeom>
          <a:noFill/>
          <a:ln w="57150" cmpd="thinThick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1979613" y="3444875"/>
            <a:ext cx="630237" cy="592138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7812088" y="3246438"/>
            <a:ext cx="1139825" cy="1039812"/>
          </a:xfrm>
          <a:prstGeom prst="ellipse">
            <a:avLst/>
          </a:prstGeom>
          <a:solidFill>
            <a:srgbClr val="FFCC00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500" b="0">
                <a:solidFill>
                  <a:schemeClr val="bg2"/>
                </a:solidFill>
                <a:latin typeface="Cordia New" pitchFamily="34" charset="-34"/>
              </a:rPr>
              <a:t>สินค้า/บริการ</a:t>
            </a:r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789238" y="3446463"/>
            <a:ext cx="630237" cy="59213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6416675" y="3448050"/>
            <a:ext cx="630238" cy="592138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6" name="Oval 10"/>
          <p:cNvSpPr>
            <a:spLocks noChangeArrowheads="1"/>
          </p:cNvSpPr>
          <p:nvPr/>
        </p:nvSpPr>
        <p:spPr bwMode="auto">
          <a:xfrm>
            <a:off x="5516563" y="3451225"/>
            <a:ext cx="630237" cy="592138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7" name="Oval 11"/>
          <p:cNvSpPr>
            <a:spLocks noChangeArrowheads="1"/>
          </p:cNvSpPr>
          <p:nvPr/>
        </p:nvSpPr>
        <p:spPr bwMode="auto">
          <a:xfrm>
            <a:off x="4583113" y="3468688"/>
            <a:ext cx="630237" cy="59213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8" name="Oval 12"/>
          <p:cNvSpPr>
            <a:spLocks noChangeArrowheads="1"/>
          </p:cNvSpPr>
          <p:nvPr/>
        </p:nvSpPr>
        <p:spPr bwMode="auto">
          <a:xfrm>
            <a:off x="3683000" y="3454400"/>
            <a:ext cx="630238" cy="592138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1236663" y="3511550"/>
            <a:ext cx="582612" cy="422275"/>
          </a:xfrm>
          <a:prstGeom prst="rightArrow">
            <a:avLst>
              <a:gd name="adj1" fmla="val 75000"/>
              <a:gd name="adj2" fmla="val 68991"/>
            </a:avLst>
          </a:prstGeom>
          <a:solidFill>
            <a:srgbClr val="FAFD00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7681913" y="2736850"/>
            <a:ext cx="1273175" cy="406400"/>
          </a:xfrm>
          <a:prstGeom prst="rect">
            <a:avLst/>
          </a:prstGeom>
          <a:gradFill rotWithShape="0">
            <a:gsLst>
              <a:gs pos="0">
                <a:srgbClr val="007676"/>
              </a:gs>
              <a:gs pos="50000">
                <a:srgbClr val="00FFFF"/>
              </a:gs>
              <a:gs pos="100000">
                <a:srgbClr val="007676"/>
              </a:gs>
            </a:gsLst>
            <a:lin ang="5400000" scaled="1"/>
          </a:gra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en-US" altLang="en-US" sz="2500" b="0">
                <a:latin typeface="Angsana New" pitchFamily="18" charset="-34"/>
              </a:rPr>
              <a:t>OUTPUT</a:t>
            </a:r>
            <a:endParaRPr lang="en-US" altLang="en-US" sz="2500" b="0">
              <a:solidFill>
                <a:schemeClr val="bg2"/>
              </a:solidFill>
              <a:latin typeface="Angsana New" pitchFamily="18" charset="-34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2719388" y="3998913"/>
            <a:ext cx="782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000">
                <a:latin typeface="Angsana New" pitchFamily="18" charset="-34"/>
              </a:rPr>
              <a:t>กิจกรรม</a:t>
            </a:r>
            <a:r>
              <a:rPr lang="th-TH" altLang="en-US" sz="2000">
                <a:solidFill>
                  <a:schemeClr val="bg2"/>
                </a:solidFill>
                <a:latin typeface="Angsana New" pitchFamily="18" charset="-34"/>
              </a:rPr>
              <a:t> </a:t>
            </a:r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7062788" y="3784600"/>
            <a:ext cx="1047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V="1">
            <a:off x="2609850" y="3740150"/>
            <a:ext cx="179388" cy="444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3436938" y="3740150"/>
            <a:ext cx="2540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>
            <a:off x="4322763" y="3740150"/>
            <a:ext cx="271462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5240338" y="3740150"/>
            <a:ext cx="271462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6176963" y="3740150"/>
            <a:ext cx="238125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166688" y="2722563"/>
            <a:ext cx="1273175" cy="406400"/>
          </a:xfrm>
          <a:prstGeom prst="rect">
            <a:avLst/>
          </a:prstGeom>
          <a:gradFill rotWithShape="0">
            <a:gsLst>
              <a:gs pos="0">
                <a:srgbClr val="007676"/>
              </a:gs>
              <a:gs pos="50000">
                <a:srgbClr val="00FFFF"/>
              </a:gs>
              <a:gs pos="100000">
                <a:srgbClr val="007676"/>
              </a:gs>
            </a:gsLst>
            <a:lin ang="5400000" scaled="1"/>
          </a:gra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en-US" altLang="en-US" sz="2500" b="0">
                <a:latin typeface="Angsana New" pitchFamily="18" charset="-34"/>
              </a:rPr>
              <a:t>INPUT</a:t>
            </a:r>
            <a:endParaRPr lang="en-US" altLang="en-US" sz="2500" b="0">
              <a:solidFill>
                <a:schemeClr val="bg2"/>
              </a:solidFill>
              <a:latin typeface="Angsana New" pitchFamily="18" charset="-34"/>
            </a:endParaRPr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4494213" y="4013200"/>
            <a:ext cx="782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000">
                <a:latin typeface="Angsana New" pitchFamily="18" charset="-34"/>
              </a:rPr>
              <a:t>กิจกรรม</a:t>
            </a:r>
            <a:r>
              <a:rPr lang="th-TH" altLang="en-US" sz="2000">
                <a:solidFill>
                  <a:schemeClr val="bg2"/>
                </a:solidFill>
                <a:latin typeface="Angsana New" pitchFamily="18" charset="-34"/>
              </a:rPr>
              <a:t> </a:t>
            </a:r>
          </a:p>
        </p:txBody>
      </p:sp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5484813" y="4013200"/>
            <a:ext cx="782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000">
                <a:latin typeface="Angsana New" pitchFamily="18" charset="-34"/>
              </a:rPr>
              <a:t>กิจกรรม</a:t>
            </a:r>
            <a:r>
              <a:rPr lang="th-TH" altLang="en-US" sz="2000">
                <a:solidFill>
                  <a:schemeClr val="bg2"/>
                </a:solidFill>
                <a:latin typeface="Angsana New" pitchFamily="18" charset="-34"/>
              </a:rPr>
              <a:t> </a:t>
            </a: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6323013" y="4013200"/>
            <a:ext cx="782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000">
                <a:latin typeface="Angsana New" pitchFamily="18" charset="-34"/>
              </a:rPr>
              <a:t>กิจกรรม </a:t>
            </a: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3656013" y="4013200"/>
            <a:ext cx="782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000">
                <a:latin typeface="Angsana New" pitchFamily="18" charset="-34"/>
              </a:rPr>
              <a:t>กิจกรรม</a:t>
            </a:r>
            <a:r>
              <a:rPr lang="th-TH" altLang="en-US" sz="2000">
                <a:solidFill>
                  <a:schemeClr val="bg2"/>
                </a:solidFill>
                <a:latin typeface="Angsana New" pitchFamily="18" charset="-34"/>
              </a:rPr>
              <a:t> </a:t>
            </a: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1924050" y="4013200"/>
            <a:ext cx="78263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2000">
                <a:latin typeface="Angsana New" pitchFamily="18" charset="-34"/>
              </a:rPr>
              <a:t>กิจกรรม</a:t>
            </a:r>
            <a:r>
              <a:rPr lang="th-TH" altLang="en-US" sz="2000">
                <a:solidFill>
                  <a:schemeClr val="bg2"/>
                </a:solidFill>
                <a:latin typeface="Angsana New" pitchFamily="18" charset="-34"/>
              </a:rPr>
              <a:t> 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543050" y="1619250"/>
            <a:ext cx="3200400" cy="1377950"/>
            <a:chOff x="1053" y="1020"/>
            <a:chExt cx="2184" cy="868"/>
          </a:xfrm>
        </p:grpSpPr>
        <p:sp>
          <p:nvSpPr>
            <p:cNvPr id="4140" name="Line 29"/>
            <p:cNvSpPr>
              <a:spLocks noChangeShapeType="1"/>
            </p:cNvSpPr>
            <p:nvPr/>
          </p:nvSpPr>
          <p:spPr bwMode="auto">
            <a:xfrm rot="839447">
              <a:off x="1936" y="1694"/>
              <a:ext cx="406" cy="19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AutoShape 30"/>
            <p:cNvSpPr>
              <a:spLocks noChangeArrowheads="1"/>
            </p:cNvSpPr>
            <p:nvPr/>
          </p:nvSpPr>
          <p:spPr bwMode="auto">
            <a:xfrm>
              <a:off x="1053" y="1020"/>
              <a:ext cx="2184" cy="636"/>
            </a:xfrm>
            <a:prstGeom prst="parallelogram">
              <a:avLst>
                <a:gd name="adj" fmla="val 41732"/>
              </a:avLst>
            </a:prstGeom>
            <a:solidFill>
              <a:schemeClr val="bg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42" name="Text Box 31"/>
            <p:cNvSpPr txBox="1">
              <a:spLocks noChangeArrowheads="1"/>
            </p:cNvSpPr>
            <p:nvPr/>
          </p:nvSpPr>
          <p:spPr bwMode="auto">
            <a:xfrm>
              <a:off x="1440" y="1117"/>
              <a:ext cx="1404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 sz="5400">
                  <a:latin typeface="Angsana New" pitchFamily="18" charset="-34"/>
                </a:rPr>
                <a:t>M</a:t>
              </a:r>
              <a:r>
                <a:rPr lang="th-TH" altLang="en-US" sz="3200">
                  <a:latin typeface="Angsana New" pitchFamily="18" charset="-34"/>
                </a:rPr>
                <a:t>ACHINE</a:t>
              </a:r>
            </a:p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>
                  <a:latin typeface="Angsana New" pitchFamily="18" charset="-34"/>
                </a:rPr>
                <a:t>เครื่องจักรกล</a:t>
              </a:r>
              <a:endParaRPr lang="th-TH" altLang="en-US" sz="3200">
                <a:latin typeface="Angsana New" pitchFamily="18" charset="-34"/>
              </a:endParaRP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4648200" y="1600200"/>
            <a:ext cx="3571875" cy="1393825"/>
            <a:chOff x="3172" y="1008"/>
            <a:chExt cx="2438" cy="878"/>
          </a:xfrm>
        </p:grpSpPr>
        <p:sp>
          <p:nvSpPr>
            <p:cNvPr id="4137" name="Line 33"/>
            <p:cNvSpPr>
              <a:spLocks noChangeShapeType="1"/>
            </p:cNvSpPr>
            <p:nvPr/>
          </p:nvSpPr>
          <p:spPr bwMode="auto">
            <a:xfrm rot="1330493">
              <a:off x="3825" y="1692"/>
              <a:ext cx="400" cy="19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AutoShape 34"/>
            <p:cNvSpPr>
              <a:spLocks noChangeArrowheads="1"/>
            </p:cNvSpPr>
            <p:nvPr/>
          </p:nvSpPr>
          <p:spPr bwMode="auto">
            <a:xfrm>
              <a:off x="3172" y="1008"/>
              <a:ext cx="2438" cy="624"/>
            </a:xfrm>
            <a:prstGeom prst="parallelogram">
              <a:avLst>
                <a:gd name="adj" fmla="val 97676"/>
              </a:avLst>
            </a:prstGeom>
            <a:solidFill>
              <a:schemeClr val="bg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39" name="Text Box 35"/>
            <p:cNvSpPr txBox="1">
              <a:spLocks noChangeArrowheads="1"/>
            </p:cNvSpPr>
            <p:nvPr/>
          </p:nvSpPr>
          <p:spPr bwMode="auto">
            <a:xfrm>
              <a:off x="3582" y="1115"/>
              <a:ext cx="1774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 sz="5400">
                  <a:latin typeface="Angsana New" pitchFamily="18" charset="-34"/>
                </a:rPr>
                <a:t>M</a:t>
              </a:r>
              <a:r>
                <a:rPr lang="th-TH" altLang="en-US" sz="3200">
                  <a:latin typeface="Angsana New" pitchFamily="18" charset="-34"/>
                </a:rPr>
                <a:t>ANAGEMENT</a:t>
              </a:r>
            </a:p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>
                  <a:latin typeface="Angsana New" pitchFamily="18" charset="-34"/>
                </a:rPr>
                <a:t>การบริหารงาน</a:t>
              </a:r>
              <a:endParaRPr lang="th-TH" altLang="en-US" sz="3200">
                <a:latin typeface="Angsana New" pitchFamily="18" charset="-34"/>
              </a:endParaRP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614363" y="4489450"/>
            <a:ext cx="3200400" cy="1482725"/>
            <a:chOff x="419" y="2828"/>
            <a:chExt cx="2184" cy="934"/>
          </a:xfrm>
        </p:grpSpPr>
        <p:sp>
          <p:nvSpPr>
            <p:cNvPr id="4134" name="Line 37"/>
            <p:cNvSpPr>
              <a:spLocks noChangeShapeType="1"/>
            </p:cNvSpPr>
            <p:nvPr/>
          </p:nvSpPr>
          <p:spPr bwMode="auto">
            <a:xfrm flipV="1">
              <a:off x="1573" y="2828"/>
              <a:ext cx="293" cy="30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AutoShape 38"/>
            <p:cNvSpPr>
              <a:spLocks noChangeArrowheads="1"/>
            </p:cNvSpPr>
            <p:nvPr/>
          </p:nvSpPr>
          <p:spPr bwMode="auto">
            <a:xfrm>
              <a:off x="419" y="3126"/>
              <a:ext cx="2184" cy="636"/>
            </a:xfrm>
            <a:prstGeom prst="parallelogram">
              <a:avLst>
                <a:gd name="adj" fmla="val 85849"/>
              </a:avLst>
            </a:prstGeom>
            <a:solidFill>
              <a:schemeClr val="bg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36" name="Text Box 39"/>
            <p:cNvSpPr txBox="1">
              <a:spLocks noChangeArrowheads="1"/>
            </p:cNvSpPr>
            <p:nvPr/>
          </p:nvSpPr>
          <p:spPr bwMode="auto">
            <a:xfrm>
              <a:off x="806" y="3237"/>
              <a:ext cx="1404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 sz="5400">
                  <a:latin typeface="Angsana New" pitchFamily="18" charset="-34"/>
                </a:rPr>
                <a:t>M</a:t>
              </a:r>
              <a:r>
                <a:rPr lang="th-TH" altLang="en-US" sz="3200">
                  <a:latin typeface="Angsana New" pitchFamily="18" charset="-34"/>
                </a:rPr>
                <a:t>AN</a:t>
              </a:r>
            </a:p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>
                  <a:latin typeface="Angsana New" pitchFamily="18" charset="-34"/>
                </a:rPr>
                <a:t>พนักงาน</a:t>
              </a:r>
              <a:endParaRPr lang="th-TH" altLang="en-US" sz="3200">
                <a:latin typeface="Angsana New" pitchFamily="18" charset="-34"/>
              </a:endParaRPr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3886200" y="4438650"/>
            <a:ext cx="3200400" cy="1581150"/>
            <a:chOff x="2652" y="2796"/>
            <a:chExt cx="2184" cy="996"/>
          </a:xfrm>
        </p:grpSpPr>
        <p:sp>
          <p:nvSpPr>
            <p:cNvPr id="4131" name="Line 41"/>
            <p:cNvSpPr>
              <a:spLocks noChangeShapeType="1"/>
            </p:cNvSpPr>
            <p:nvPr/>
          </p:nvSpPr>
          <p:spPr bwMode="auto">
            <a:xfrm flipV="1">
              <a:off x="3757" y="2796"/>
              <a:ext cx="314" cy="38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AutoShape 42"/>
            <p:cNvSpPr>
              <a:spLocks noChangeArrowheads="1"/>
            </p:cNvSpPr>
            <p:nvPr/>
          </p:nvSpPr>
          <p:spPr bwMode="auto">
            <a:xfrm>
              <a:off x="2652" y="3156"/>
              <a:ext cx="2184" cy="636"/>
            </a:xfrm>
            <a:prstGeom prst="parallelogram">
              <a:avLst>
                <a:gd name="adj" fmla="val 85849"/>
              </a:avLst>
            </a:prstGeom>
            <a:solidFill>
              <a:schemeClr val="bg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33" name="Text Box 43"/>
            <p:cNvSpPr txBox="1">
              <a:spLocks noChangeArrowheads="1"/>
            </p:cNvSpPr>
            <p:nvPr/>
          </p:nvSpPr>
          <p:spPr bwMode="auto">
            <a:xfrm>
              <a:off x="3039" y="3267"/>
              <a:ext cx="1404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 sz="5400">
                  <a:latin typeface="Angsana New" pitchFamily="18" charset="-34"/>
                </a:rPr>
                <a:t>M</a:t>
              </a:r>
              <a:r>
                <a:rPr lang="th-TH" altLang="en-US" sz="3200">
                  <a:latin typeface="Angsana New" pitchFamily="18" charset="-34"/>
                </a:rPr>
                <a:t>ETHODS</a:t>
              </a:r>
            </a:p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th-TH" altLang="en-US">
                  <a:latin typeface="Angsana New" pitchFamily="18" charset="-34"/>
                </a:rPr>
                <a:t>วิธีการผลิต</a:t>
              </a:r>
              <a:endParaRPr lang="th-TH" altLang="en-US" sz="3200">
                <a:latin typeface="Angsana New" pitchFamily="18" charset="-34"/>
              </a:endParaRPr>
            </a:p>
          </p:txBody>
        </p:sp>
      </p:grpSp>
      <p:sp>
        <p:nvSpPr>
          <p:cNvPr id="4128" name="AutoShape 44"/>
          <p:cNvSpPr>
            <a:spLocks noChangeArrowheads="1"/>
          </p:cNvSpPr>
          <p:nvPr/>
        </p:nvSpPr>
        <p:spPr bwMode="auto">
          <a:xfrm>
            <a:off x="7196138" y="3538538"/>
            <a:ext cx="582612" cy="422275"/>
          </a:xfrm>
          <a:prstGeom prst="rightArrow">
            <a:avLst>
              <a:gd name="adj1" fmla="val 75000"/>
              <a:gd name="adj2" fmla="val 68991"/>
            </a:avLst>
          </a:prstGeom>
          <a:solidFill>
            <a:srgbClr val="FAFD00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29" name="Text Box 45"/>
          <p:cNvSpPr txBox="1">
            <a:spLocks noChangeArrowheads="1"/>
          </p:cNvSpPr>
          <p:nvPr/>
        </p:nvSpPr>
        <p:spPr bwMode="auto">
          <a:xfrm>
            <a:off x="0" y="4343400"/>
            <a:ext cx="1600200" cy="531813"/>
          </a:xfrm>
          <a:prstGeom prst="rect">
            <a:avLst/>
          </a:prstGeom>
          <a:solidFill>
            <a:srgbClr val="FF996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latin typeface="Angsana New" pitchFamily="18" charset="-34"/>
              </a:rPr>
              <a:t>Materials</a:t>
            </a:r>
            <a:endParaRPr lang="en-US" altLang="en-US">
              <a:solidFill>
                <a:schemeClr val="bg2"/>
              </a:solidFill>
              <a:latin typeface="Angsana New" pitchFamily="18" charset="-34"/>
            </a:endParaRPr>
          </a:p>
        </p:txBody>
      </p:sp>
      <p:sp>
        <p:nvSpPr>
          <p:cNvPr id="4130" name="Line 46"/>
          <p:cNvSpPr>
            <a:spLocks noChangeShapeType="1"/>
          </p:cNvSpPr>
          <p:nvPr/>
        </p:nvSpPr>
        <p:spPr bwMode="auto">
          <a:xfrm>
            <a:off x="1557338" y="893763"/>
            <a:ext cx="73866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652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0813" cy="9525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altLang="en-US" b="1" smtClean="0">
                <a:solidFill>
                  <a:srgbClr val="FF0000"/>
                </a:solidFill>
                <a:latin typeface="Angsana New" pitchFamily="18" charset="-34"/>
              </a:rPr>
              <a:t>เป้าหมายของการบริหารการผลิต/ดำเนินงาน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24475" cy="4525963"/>
          </a:xfrm>
        </p:spPr>
        <p:txBody>
          <a:bodyPr/>
          <a:lstStyle/>
          <a:p>
            <a:pPr marL="609600" indent="-609600" defTabSz="836613" eaLnBrk="1" hangingPunct="1">
              <a:buFontTx/>
              <a:buNone/>
            </a:pPr>
            <a:r>
              <a:rPr lang="th-TH" altLang="en-US" sz="3600" b="1" smtClean="0">
                <a:solidFill>
                  <a:srgbClr val="A50021"/>
                </a:solidFill>
                <a:latin typeface="Angsana New" pitchFamily="18" charset="-34"/>
              </a:rPr>
              <a:t>1)     </a:t>
            </a:r>
            <a:r>
              <a:rPr lang="th-TH" altLang="en-US" sz="3600" b="1" smtClean="0">
                <a:solidFill>
                  <a:schemeClr val="accent2"/>
                </a:solidFill>
                <a:latin typeface="Angsana New" pitchFamily="18" charset="-34"/>
              </a:rPr>
              <a:t>คุณภาพที่ดี</a:t>
            </a:r>
          </a:p>
          <a:p>
            <a:pPr marL="609600" indent="-609600" defTabSz="836613" eaLnBrk="1" hangingPunct="1">
              <a:buFontTx/>
              <a:buNone/>
            </a:pPr>
            <a:r>
              <a:rPr lang="th-TH" altLang="en-US" sz="3600" b="1" smtClean="0">
                <a:solidFill>
                  <a:srgbClr val="A50021"/>
                </a:solidFill>
                <a:latin typeface="Angsana New" pitchFamily="18" charset="-34"/>
              </a:rPr>
              <a:t>-	วัตถุดิบ เครื่องจักร แรงงาน</a:t>
            </a:r>
          </a:p>
          <a:p>
            <a:pPr marL="609600" indent="-609600" defTabSz="836613" eaLnBrk="1" hangingPunct="1">
              <a:buFontTx/>
              <a:buNone/>
            </a:pPr>
            <a:r>
              <a:rPr lang="th-TH" altLang="en-US" sz="3600" b="1" smtClean="0">
                <a:solidFill>
                  <a:srgbClr val="FF0066"/>
                </a:solidFill>
                <a:latin typeface="Angsana New" pitchFamily="18" charset="-34"/>
              </a:rPr>
              <a:t>2)	</a:t>
            </a:r>
            <a:r>
              <a:rPr lang="th-TH" altLang="en-US" sz="3600" b="1" smtClean="0">
                <a:solidFill>
                  <a:srgbClr val="A50021"/>
                </a:solidFill>
                <a:latin typeface="Angsana New" pitchFamily="18" charset="-34"/>
              </a:rPr>
              <a:t>ต้นทุนที่เหมาะสม</a:t>
            </a:r>
          </a:p>
          <a:p>
            <a:pPr marL="609600" indent="-609600" defTabSz="836613" eaLnBrk="1" hangingPunct="1">
              <a:buFontTx/>
              <a:buNone/>
            </a:pPr>
            <a:r>
              <a:rPr lang="th-TH" altLang="en-US" sz="3600" b="1" smtClean="0">
                <a:solidFill>
                  <a:schemeClr val="accent2"/>
                </a:solidFill>
                <a:latin typeface="Angsana New" pitchFamily="18" charset="-34"/>
              </a:rPr>
              <a:t>3)     </a:t>
            </a:r>
            <a:r>
              <a:rPr lang="th-TH" altLang="en-US" sz="3600" b="1" smtClean="0">
                <a:solidFill>
                  <a:srgbClr val="FF0066"/>
                </a:solidFill>
                <a:latin typeface="Angsana New" pitchFamily="18" charset="-34"/>
              </a:rPr>
              <a:t>ปริมาณที่พอเพียง</a:t>
            </a:r>
          </a:p>
        </p:txBody>
      </p:sp>
      <p:graphicFrame>
        <p:nvGraphicFramePr>
          <p:cNvPr id="5124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5943600" y="2438400"/>
          <a:ext cx="237807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lip" r:id="rId3" imgW="3981412" imgH="4667098" progId="MS_ClipArt_Gallery.5">
                  <p:embed/>
                </p:oleObj>
              </mc:Choice>
              <mc:Fallback>
                <p:oleObj name="Clip" r:id="rId3" imgW="3981412" imgH="4667098" progId="MS_ClipArt_Gallery.5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438400"/>
                        <a:ext cx="2378075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317" name="Rectangle 5"/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th-TH" sz="44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257871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505075" y="66675"/>
            <a:ext cx="65341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r" eaLnBrk="1" hangingPunct="1"/>
            <a:r>
              <a:rPr lang="th-TH" altLang="en-US" sz="4800" b="0">
                <a:latin typeface="Angsana New" pitchFamily="18" charset="-34"/>
              </a:rPr>
              <a:t>องค์ประกอบของการเพิ่มผลผลิต</a:t>
            </a: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1557338" y="893763"/>
            <a:ext cx="73866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 rot="-5400000">
            <a:off x="3806826" y="-1692275"/>
            <a:ext cx="1498600" cy="8175625"/>
          </a:xfrm>
          <a:prstGeom prst="rightArrow">
            <a:avLst>
              <a:gd name="adj1" fmla="val 92333"/>
              <a:gd name="adj2" fmla="val 53500"/>
            </a:avLst>
          </a:prstGeom>
          <a:solidFill>
            <a:srgbClr val="CCFF33"/>
          </a:solidFill>
          <a:ln w="19050">
            <a:solidFill>
              <a:srgbClr val="000014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1000125" y="2484438"/>
            <a:ext cx="1663700" cy="603250"/>
          </a:xfrm>
          <a:prstGeom prst="ellipse">
            <a:avLst/>
          </a:prstGeom>
          <a:solidFill>
            <a:srgbClr val="FF3300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en-US" sz="3600">
              <a:solidFill>
                <a:schemeClr val="bg1"/>
              </a:solidFill>
              <a:latin typeface="Angsana New" pitchFamily="18" charset="-34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266825" y="4519613"/>
            <a:ext cx="70104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en-US" altLang="en-US" sz="3200">
                <a:solidFill>
                  <a:srgbClr val="FF3300"/>
                </a:solidFill>
                <a:latin typeface="Monotype Corsiva" pitchFamily="66" charset="0"/>
                <a:cs typeface="Arial" charset="0"/>
              </a:rPr>
              <a:t>Q   </a:t>
            </a:r>
            <a:r>
              <a:rPr lang="th-TH" altLang="en-US" sz="3200">
                <a:solidFill>
                  <a:srgbClr val="FF3300"/>
                </a:solidFill>
                <a:latin typeface="Monotype Corsiva" pitchFamily="66" charset="0"/>
              </a:rPr>
              <a:t>    </a:t>
            </a:r>
            <a:r>
              <a:rPr lang="en-US" altLang="en-US" sz="3200">
                <a:solidFill>
                  <a:srgbClr val="FF3300"/>
                </a:solidFill>
                <a:latin typeface="Monotype Corsiva" pitchFamily="66" charset="0"/>
                <a:cs typeface="Arial" charset="0"/>
              </a:rPr>
              <a:t>C  </a:t>
            </a:r>
            <a:r>
              <a:rPr lang="th-TH" altLang="en-US" sz="3200">
                <a:solidFill>
                  <a:srgbClr val="FF3300"/>
                </a:solidFill>
                <a:latin typeface="Monotype Corsiva" pitchFamily="66" charset="0"/>
              </a:rPr>
              <a:t>      </a:t>
            </a:r>
            <a:r>
              <a:rPr lang="en-US" altLang="en-US" sz="3200">
                <a:solidFill>
                  <a:srgbClr val="FF3300"/>
                </a:solidFill>
                <a:latin typeface="Monotype Corsiva" pitchFamily="66" charset="0"/>
                <a:cs typeface="Arial" charset="0"/>
              </a:rPr>
              <a:t>D</a:t>
            </a:r>
            <a:r>
              <a:rPr lang="en-US" altLang="en-US" sz="3200">
                <a:solidFill>
                  <a:srgbClr val="000014"/>
                </a:solidFill>
                <a:latin typeface="Monotype Corsiva" pitchFamily="66" charset="0"/>
                <a:cs typeface="Arial" charset="0"/>
              </a:rPr>
              <a:t>   </a:t>
            </a:r>
            <a:r>
              <a:rPr lang="th-TH" altLang="en-US" sz="3200">
                <a:solidFill>
                  <a:srgbClr val="000014"/>
                </a:solidFill>
                <a:latin typeface="Monotype Corsiva" pitchFamily="66" charset="0"/>
              </a:rPr>
              <a:t>   </a:t>
            </a:r>
            <a:r>
              <a:rPr lang="en-US" altLang="en-US" sz="3200">
                <a:solidFill>
                  <a:srgbClr val="000014"/>
                </a:solidFill>
                <a:latin typeface="Monotype Corsiva" pitchFamily="66" charset="0"/>
                <a:cs typeface="Arial" charset="0"/>
              </a:rPr>
              <a:t>  </a:t>
            </a:r>
            <a:r>
              <a:rPr lang="th-TH" altLang="en-US" sz="3200">
                <a:solidFill>
                  <a:srgbClr val="000014"/>
                </a:solidFill>
                <a:latin typeface="Monotype Corsiva" pitchFamily="66" charset="0"/>
              </a:rPr>
              <a:t> </a:t>
            </a:r>
            <a:r>
              <a:rPr lang="en-US" altLang="en-US" sz="3200">
                <a:solidFill>
                  <a:srgbClr val="000099"/>
                </a:solidFill>
                <a:latin typeface="Monotype Corsiva" pitchFamily="66" charset="0"/>
                <a:cs typeface="Arial" charset="0"/>
              </a:rPr>
              <a:t>S   </a:t>
            </a:r>
            <a:r>
              <a:rPr lang="th-TH" altLang="en-US" sz="3200">
                <a:solidFill>
                  <a:srgbClr val="000099"/>
                </a:solidFill>
                <a:latin typeface="Monotype Corsiva" pitchFamily="66" charset="0"/>
              </a:rPr>
              <a:t>  </a:t>
            </a:r>
            <a:r>
              <a:rPr lang="en-US" altLang="en-US" sz="3200">
                <a:solidFill>
                  <a:srgbClr val="000099"/>
                </a:solidFill>
                <a:latin typeface="Monotype Corsiva" pitchFamily="66" charset="0"/>
                <a:cs typeface="Arial" charset="0"/>
              </a:rPr>
              <a:t>   </a:t>
            </a:r>
            <a:r>
              <a:rPr lang="th-TH" altLang="en-US" sz="3200">
                <a:solidFill>
                  <a:srgbClr val="000099"/>
                </a:solidFill>
                <a:latin typeface="Monotype Corsiva" pitchFamily="66" charset="0"/>
              </a:rPr>
              <a:t> </a:t>
            </a:r>
            <a:r>
              <a:rPr lang="en-US" altLang="en-US" sz="3200">
                <a:solidFill>
                  <a:srgbClr val="000099"/>
                </a:solidFill>
                <a:latin typeface="Monotype Corsiva" pitchFamily="66" charset="0"/>
                <a:cs typeface="Arial" charset="0"/>
              </a:rPr>
              <a:t>M</a:t>
            </a:r>
            <a:r>
              <a:rPr lang="en-US" altLang="en-US" sz="3200">
                <a:solidFill>
                  <a:srgbClr val="000014"/>
                </a:solidFill>
                <a:latin typeface="Monotype Corsiva" pitchFamily="66" charset="0"/>
                <a:cs typeface="Arial" charset="0"/>
              </a:rPr>
              <a:t>   </a:t>
            </a:r>
            <a:r>
              <a:rPr lang="th-TH" altLang="en-US" sz="3200">
                <a:solidFill>
                  <a:srgbClr val="000014"/>
                </a:solidFill>
                <a:latin typeface="Monotype Corsiva" pitchFamily="66" charset="0"/>
              </a:rPr>
              <a:t>      </a:t>
            </a:r>
            <a:r>
              <a:rPr lang="en-US" altLang="en-US" sz="3200">
                <a:solidFill>
                  <a:srgbClr val="000014"/>
                </a:solidFill>
                <a:latin typeface="Monotype Corsiva" pitchFamily="66" charset="0"/>
                <a:cs typeface="Arial" charset="0"/>
              </a:rPr>
              <a:t> </a:t>
            </a:r>
            <a:r>
              <a:rPr lang="en-US" altLang="en-US" sz="3200">
                <a:solidFill>
                  <a:srgbClr val="008000"/>
                </a:solidFill>
                <a:latin typeface="Monotype Corsiva" pitchFamily="66" charset="0"/>
                <a:cs typeface="Arial" charset="0"/>
              </a:rPr>
              <a:t>E</a:t>
            </a:r>
            <a:r>
              <a:rPr lang="th-TH" altLang="en-US" sz="3200">
                <a:solidFill>
                  <a:srgbClr val="008000"/>
                </a:solidFill>
                <a:latin typeface="Monotype Corsiva" pitchFamily="66" charset="0"/>
              </a:rPr>
              <a:t>      </a:t>
            </a:r>
            <a:r>
              <a:rPr lang="en-US" altLang="en-US" sz="3200">
                <a:solidFill>
                  <a:srgbClr val="008000"/>
                </a:solidFill>
                <a:latin typeface="Monotype Corsiva" pitchFamily="66" charset="0"/>
                <a:cs typeface="Arial" charset="0"/>
              </a:rPr>
              <a:t>     E 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155700" y="5110163"/>
            <a:ext cx="7778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FF3300"/>
                </a:solidFill>
                <a:latin typeface="Angsana New" pitchFamily="18" charset="-34"/>
              </a:rPr>
              <a:t>คุณภาพ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FF3300"/>
                </a:solidFill>
                <a:latin typeface="Angsana New" pitchFamily="18" charset="-34"/>
              </a:rPr>
              <a:t>Quality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938338" y="5116513"/>
            <a:ext cx="6667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FF3300"/>
                </a:solidFill>
                <a:latin typeface="Angsana New" pitchFamily="18" charset="-34"/>
              </a:rPr>
              <a:t>ต้นทุน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FF3300"/>
                </a:solidFill>
                <a:latin typeface="Angsana New" pitchFamily="18" charset="-34"/>
              </a:rPr>
              <a:t>Cost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662238" y="5113338"/>
            <a:ext cx="1020762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FF3300"/>
                </a:solidFill>
                <a:latin typeface="Angsana New" pitchFamily="18" charset="-34"/>
              </a:rPr>
              <a:t>การส่งมอบ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FF3300"/>
                </a:solidFill>
                <a:latin typeface="Angsana New" pitchFamily="18" charset="-34"/>
              </a:rPr>
              <a:t>Delivery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3648075" y="5111750"/>
            <a:ext cx="1270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0099"/>
                </a:solidFill>
                <a:latin typeface="Angsana New" pitchFamily="18" charset="-34"/>
              </a:rPr>
              <a:t>ความปลอดภัย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0099"/>
                </a:solidFill>
                <a:latin typeface="Angsana New" pitchFamily="18" charset="-34"/>
              </a:rPr>
              <a:t>Safety</a:t>
            </a: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4921250" y="5105400"/>
            <a:ext cx="11461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0099"/>
                </a:solidFill>
                <a:latin typeface="Angsana New" pitchFamily="18" charset="-34"/>
              </a:rPr>
              <a:t>ขวัญ,กำลังใจ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0099"/>
                </a:solidFill>
                <a:latin typeface="Angsana New" pitchFamily="18" charset="-34"/>
              </a:rPr>
              <a:t>Morale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5994400" y="5095875"/>
            <a:ext cx="12207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8000"/>
                </a:solidFill>
                <a:latin typeface="Angsana New" pitchFamily="18" charset="-34"/>
              </a:rPr>
              <a:t>สิ่งแวดล้อม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8000"/>
                </a:solidFill>
                <a:latin typeface="Angsana New" pitchFamily="18" charset="-34"/>
              </a:rPr>
              <a:t>Environment</a:t>
            </a:r>
          </a:p>
        </p:txBody>
      </p:sp>
      <p:grpSp>
        <p:nvGrpSpPr>
          <p:cNvPr id="6157" name="Group 13"/>
          <p:cNvGrpSpPr>
            <a:grpSpLocks/>
          </p:cNvGrpSpPr>
          <p:nvPr/>
        </p:nvGrpSpPr>
        <p:grpSpPr bwMode="auto">
          <a:xfrm>
            <a:off x="5584825" y="3260725"/>
            <a:ext cx="2994025" cy="1287463"/>
            <a:chOff x="3484" y="1833"/>
            <a:chExt cx="1252" cy="811"/>
          </a:xfrm>
        </p:grpSpPr>
        <p:sp>
          <p:nvSpPr>
            <p:cNvPr id="6171" name="Freeform 14"/>
            <p:cNvSpPr>
              <a:spLocks/>
            </p:cNvSpPr>
            <p:nvPr/>
          </p:nvSpPr>
          <p:spPr bwMode="auto">
            <a:xfrm>
              <a:off x="4136" y="1962"/>
              <a:ext cx="600" cy="77"/>
            </a:xfrm>
            <a:custGeom>
              <a:avLst/>
              <a:gdLst>
                <a:gd name="T0" fmla="*/ 0 w 600"/>
                <a:gd name="T1" fmla="*/ 0 h 77"/>
                <a:gd name="T2" fmla="*/ 599 w 600"/>
                <a:gd name="T3" fmla="*/ 0 h 77"/>
                <a:gd name="T4" fmla="*/ 599 w 600"/>
                <a:gd name="T5" fmla="*/ 76 h 77"/>
                <a:gd name="T6" fmla="*/ 0 w 600"/>
                <a:gd name="T7" fmla="*/ 76 h 77"/>
                <a:gd name="T8" fmla="*/ 0 w 600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0"/>
                <a:gd name="T16" fmla="*/ 0 h 77"/>
                <a:gd name="T17" fmla="*/ 600 w 600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0" h="77">
                  <a:moveTo>
                    <a:pt x="0" y="0"/>
                  </a:moveTo>
                  <a:lnTo>
                    <a:pt x="599" y="0"/>
                  </a:lnTo>
                  <a:lnTo>
                    <a:pt x="599" y="76"/>
                  </a:lnTo>
                  <a:lnTo>
                    <a:pt x="0" y="76"/>
                  </a:lnTo>
                  <a:lnTo>
                    <a:pt x="0" y="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Freeform 15"/>
            <p:cNvSpPr>
              <a:spLocks/>
            </p:cNvSpPr>
            <p:nvPr/>
          </p:nvSpPr>
          <p:spPr bwMode="auto">
            <a:xfrm>
              <a:off x="3484" y="1833"/>
              <a:ext cx="1252" cy="508"/>
            </a:xfrm>
            <a:custGeom>
              <a:avLst/>
              <a:gdLst>
                <a:gd name="T0" fmla="*/ 0 w 1252"/>
                <a:gd name="T1" fmla="*/ 507 h 508"/>
                <a:gd name="T2" fmla="*/ 948 w 1252"/>
                <a:gd name="T3" fmla="*/ 507 h 508"/>
                <a:gd name="T4" fmla="*/ 1122 w 1252"/>
                <a:gd name="T5" fmla="*/ 127 h 508"/>
                <a:gd name="T6" fmla="*/ 1251 w 1252"/>
                <a:gd name="T7" fmla="*/ 127 h 508"/>
                <a:gd name="T8" fmla="*/ 1035 w 1252"/>
                <a:gd name="T9" fmla="*/ 0 h 508"/>
                <a:gd name="T10" fmla="*/ 647 w 1252"/>
                <a:gd name="T11" fmla="*/ 127 h 508"/>
                <a:gd name="T12" fmla="*/ 821 w 1252"/>
                <a:gd name="T13" fmla="*/ 127 h 508"/>
                <a:gd name="T14" fmla="*/ 0 w 1252"/>
                <a:gd name="T15" fmla="*/ 507 h 5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52"/>
                <a:gd name="T25" fmla="*/ 0 h 508"/>
                <a:gd name="T26" fmla="*/ 1252 w 1252"/>
                <a:gd name="T27" fmla="*/ 508 h 5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52" h="508">
                  <a:moveTo>
                    <a:pt x="0" y="507"/>
                  </a:moveTo>
                  <a:lnTo>
                    <a:pt x="948" y="507"/>
                  </a:lnTo>
                  <a:lnTo>
                    <a:pt x="1122" y="127"/>
                  </a:lnTo>
                  <a:lnTo>
                    <a:pt x="1251" y="127"/>
                  </a:lnTo>
                  <a:lnTo>
                    <a:pt x="1035" y="0"/>
                  </a:lnTo>
                  <a:lnTo>
                    <a:pt x="647" y="127"/>
                  </a:lnTo>
                  <a:lnTo>
                    <a:pt x="821" y="127"/>
                  </a:lnTo>
                  <a:lnTo>
                    <a:pt x="0" y="507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Freeform 16"/>
            <p:cNvSpPr>
              <a:spLocks/>
            </p:cNvSpPr>
            <p:nvPr/>
          </p:nvSpPr>
          <p:spPr bwMode="auto">
            <a:xfrm>
              <a:off x="4440" y="1962"/>
              <a:ext cx="166" cy="682"/>
            </a:xfrm>
            <a:custGeom>
              <a:avLst/>
              <a:gdLst>
                <a:gd name="T0" fmla="*/ 0 w 166"/>
                <a:gd name="T1" fmla="*/ 383 h 682"/>
                <a:gd name="T2" fmla="*/ 0 w 166"/>
                <a:gd name="T3" fmla="*/ 681 h 682"/>
                <a:gd name="T4" fmla="*/ 165 w 166"/>
                <a:gd name="T5" fmla="*/ 0 h 682"/>
                <a:gd name="T6" fmla="*/ 0 w 166"/>
                <a:gd name="T7" fmla="*/ 383 h 68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6"/>
                <a:gd name="T13" fmla="*/ 0 h 682"/>
                <a:gd name="T14" fmla="*/ 166 w 166"/>
                <a:gd name="T15" fmla="*/ 682 h 68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6" h="682">
                  <a:moveTo>
                    <a:pt x="0" y="383"/>
                  </a:moveTo>
                  <a:lnTo>
                    <a:pt x="0" y="681"/>
                  </a:lnTo>
                  <a:lnTo>
                    <a:pt x="165" y="0"/>
                  </a:lnTo>
                  <a:lnTo>
                    <a:pt x="0" y="383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Freeform 17"/>
            <p:cNvSpPr>
              <a:spLocks/>
            </p:cNvSpPr>
            <p:nvPr/>
          </p:nvSpPr>
          <p:spPr bwMode="auto">
            <a:xfrm>
              <a:off x="3484" y="2350"/>
              <a:ext cx="947" cy="294"/>
            </a:xfrm>
            <a:custGeom>
              <a:avLst/>
              <a:gdLst>
                <a:gd name="T0" fmla="*/ 946 w 947"/>
                <a:gd name="T1" fmla="*/ 0 h 294"/>
                <a:gd name="T2" fmla="*/ 946 w 947"/>
                <a:gd name="T3" fmla="*/ 293 h 294"/>
                <a:gd name="T4" fmla="*/ 0 w 947"/>
                <a:gd name="T5" fmla="*/ 293 h 294"/>
                <a:gd name="T6" fmla="*/ 0 w 947"/>
                <a:gd name="T7" fmla="*/ 0 h 294"/>
                <a:gd name="T8" fmla="*/ 946 w 947"/>
                <a:gd name="T9" fmla="*/ 0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47"/>
                <a:gd name="T16" fmla="*/ 0 h 294"/>
                <a:gd name="T17" fmla="*/ 947 w 94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47" h="294">
                  <a:moveTo>
                    <a:pt x="946" y="0"/>
                  </a:moveTo>
                  <a:lnTo>
                    <a:pt x="946" y="293"/>
                  </a:lnTo>
                  <a:lnTo>
                    <a:pt x="0" y="293"/>
                  </a:lnTo>
                  <a:lnTo>
                    <a:pt x="0" y="0"/>
                  </a:lnTo>
                  <a:lnTo>
                    <a:pt x="946" y="0"/>
                  </a:lnTo>
                </a:path>
              </a:pathLst>
            </a:custGeom>
            <a:solidFill>
              <a:srgbClr val="0080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8" name="Group 18"/>
          <p:cNvGrpSpPr>
            <a:grpSpLocks/>
          </p:cNvGrpSpPr>
          <p:nvPr/>
        </p:nvGrpSpPr>
        <p:grpSpPr bwMode="auto">
          <a:xfrm>
            <a:off x="3495675" y="3260725"/>
            <a:ext cx="2024063" cy="1287463"/>
            <a:chOff x="2520" y="1833"/>
            <a:chExt cx="903" cy="811"/>
          </a:xfrm>
        </p:grpSpPr>
        <p:sp>
          <p:nvSpPr>
            <p:cNvPr id="6168" name="Freeform 19"/>
            <p:cNvSpPr>
              <a:spLocks/>
            </p:cNvSpPr>
            <p:nvPr/>
          </p:nvSpPr>
          <p:spPr bwMode="auto">
            <a:xfrm>
              <a:off x="2694" y="1962"/>
              <a:ext cx="598" cy="77"/>
            </a:xfrm>
            <a:custGeom>
              <a:avLst/>
              <a:gdLst>
                <a:gd name="T0" fmla="*/ 0 w 598"/>
                <a:gd name="T1" fmla="*/ 0 h 77"/>
                <a:gd name="T2" fmla="*/ 597 w 598"/>
                <a:gd name="T3" fmla="*/ 0 h 77"/>
                <a:gd name="T4" fmla="*/ 597 w 598"/>
                <a:gd name="T5" fmla="*/ 76 h 77"/>
                <a:gd name="T6" fmla="*/ 0 w 598"/>
                <a:gd name="T7" fmla="*/ 76 h 77"/>
                <a:gd name="T8" fmla="*/ 0 w 598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8"/>
                <a:gd name="T16" fmla="*/ 0 h 77"/>
                <a:gd name="T17" fmla="*/ 598 w 598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8" h="77">
                  <a:moveTo>
                    <a:pt x="0" y="0"/>
                  </a:moveTo>
                  <a:lnTo>
                    <a:pt x="597" y="0"/>
                  </a:lnTo>
                  <a:lnTo>
                    <a:pt x="597" y="76"/>
                  </a:lnTo>
                  <a:lnTo>
                    <a:pt x="0" y="76"/>
                  </a:lnTo>
                  <a:lnTo>
                    <a:pt x="0" y="0"/>
                  </a:lnTo>
                </a:path>
              </a:pathLst>
            </a:custGeom>
            <a:solidFill>
              <a:srgbClr val="0066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Freeform 20"/>
            <p:cNvSpPr>
              <a:spLocks/>
            </p:cNvSpPr>
            <p:nvPr/>
          </p:nvSpPr>
          <p:spPr bwMode="auto">
            <a:xfrm>
              <a:off x="2520" y="2350"/>
              <a:ext cx="903" cy="294"/>
            </a:xfrm>
            <a:custGeom>
              <a:avLst/>
              <a:gdLst>
                <a:gd name="T0" fmla="*/ 0 w 903"/>
                <a:gd name="T1" fmla="*/ 0 h 294"/>
                <a:gd name="T2" fmla="*/ 902 w 903"/>
                <a:gd name="T3" fmla="*/ 0 h 294"/>
                <a:gd name="T4" fmla="*/ 902 w 903"/>
                <a:gd name="T5" fmla="*/ 293 h 294"/>
                <a:gd name="T6" fmla="*/ 0 w 903"/>
                <a:gd name="T7" fmla="*/ 293 h 294"/>
                <a:gd name="T8" fmla="*/ 0 w 903"/>
                <a:gd name="T9" fmla="*/ 0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3"/>
                <a:gd name="T16" fmla="*/ 0 h 294"/>
                <a:gd name="T17" fmla="*/ 903 w 903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3" h="294">
                  <a:moveTo>
                    <a:pt x="0" y="0"/>
                  </a:moveTo>
                  <a:lnTo>
                    <a:pt x="902" y="0"/>
                  </a:lnTo>
                  <a:lnTo>
                    <a:pt x="902" y="293"/>
                  </a:lnTo>
                  <a:lnTo>
                    <a:pt x="0" y="293"/>
                  </a:lnTo>
                  <a:lnTo>
                    <a:pt x="0" y="0"/>
                  </a:lnTo>
                </a:path>
              </a:pathLst>
            </a:custGeom>
            <a:solidFill>
              <a:srgbClr val="0066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Freeform 21"/>
            <p:cNvSpPr>
              <a:spLocks/>
            </p:cNvSpPr>
            <p:nvPr/>
          </p:nvSpPr>
          <p:spPr bwMode="auto">
            <a:xfrm>
              <a:off x="2520" y="1833"/>
              <a:ext cx="903" cy="508"/>
            </a:xfrm>
            <a:custGeom>
              <a:avLst/>
              <a:gdLst>
                <a:gd name="T0" fmla="*/ 0 w 903"/>
                <a:gd name="T1" fmla="*/ 507 h 508"/>
                <a:gd name="T2" fmla="*/ 902 w 903"/>
                <a:gd name="T3" fmla="*/ 507 h 508"/>
                <a:gd name="T4" fmla="*/ 602 w 903"/>
                <a:gd name="T5" fmla="*/ 127 h 508"/>
                <a:gd name="T6" fmla="*/ 772 w 903"/>
                <a:gd name="T7" fmla="*/ 127 h 508"/>
                <a:gd name="T8" fmla="*/ 472 w 903"/>
                <a:gd name="T9" fmla="*/ 0 h 508"/>
                <a:gd name="T10" fmla="*/ 172 w 903"/>
                <a:gd name="T11" fmla="*/ 127 h 508"/>
                <a:gd name="T12" fmla="*/ 344 w 903"/>
                <a:gd name="T13" fmla="*/ 127 h 508"/>
                <a:gd name="T14" fmla="*/ 0 w 903"/>
                <a:gd name="T15" fmla="*/ 507 h 5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03"/>
                <a:gd name="T25" fmla="*/ 0 h 508"/>
                <a:gd name="T26" fmla="*/ 903 w 903"/>
                <a:gd name="T27" fmla="*/ 508 h 5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03" h="508">
                  <a:moveTo>
                    <a:pt x="0" y="507"/>
                  </a:moveTo>
                  <a:lnTo>
                    <a:pt x="902" y="507"/>
                  </a:lnTo>
                  <a:lnTo>
                    <a:pt x="602" y="127"/>
                  </a:lnTo>
                  <a:lnTo>
                    <a:pt x="772" y="127"/>
                  </a:lnTo>
                  <a:lnTo>
                    <a:pt x="472" y="0"/>
                  </a:lnTo>
                  <a:lnTo>
                    <a:pt x="172" y="127"/>
                  </a:lnTo>
                  <a:lnTo>
                    <a:pt x="344" y="127"/>
                  </a:lnTo>
                  <a:lnTo>
                    <a:pt x="0" y="507"/>
                  </a:lnTo>
                </a:path>
              </a:pathLst>
            </a:custGeom>
            <a:solidFill>
              <a:srgbClr val="0066FF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9" name="Group 22"/>
          <p:cNvGrpSpPr>
            <a:grpSpLocks/>
          </p:cNvGrpSpPr>
          <p:nvPr/>
        </p:nvGrpSpPr>
        <p:grpSpPr bwMode="auto">
          <a:xfrm>
            <a:off x="600075" y="3271838"/>
            <a:ext cx="2827338" cy="1290637"/>
            <a:chOff x="1206" y="1833"/>
            <a:chExt cx="1255" cy="813"/>
          </a:xfrm>
        </p:grpSpPr>
        <p:sp>
          <p:nvSpPr>
            <p:cNvPr id="6164" name="Freeform 23"/>
            <p:cNvSpPr>
              <a:spLocks/>
            </p:cNvSpPr>
            <p:nvPr/>
          </p:nvSpPr>
          <p:spPr bwMode="auto">
            <a:xfrm>
              <a:off x="1206" y="1962"/>
              <a:ext cx="601" cy="77"/>
            </a:xfrm>
            <a:custGeom>
              <a:avLst/>
              <a:gdLst>
                <a:gd name="T0" fmla="*/ 600 w 601"/>
                <a:gd name="T1" fmla="*/ 0 h 77"/>
                <a:gd name="T2" fmla="*/ 0 w 601"/>
                <a:gd name="T3" fmla="*/ 0 h 77"/>
                <a:gd name="T4" fmla="*/ 0 w 601"/>
                <a:gd name="T5" fmla="*/ 76 h 77"/>
                <a:gd name="T6" fmla="*/ 600 w 601"/>
                <a:gd name="T7" fmla="*/ 76 h 77"/>
                <a:gd name="T8" fmla="*/ 600 w 601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1"/>
                <a:gd name="T16" fmla="*/ 0 h 77"/>
                <a:gd name="T17" fmla="*/ 601 w 601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1" h="77">
                  <a:moveTo>
                    <a:pt x="600" y="0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600" y="76"/>
                  </a:lnTo>
                  <a:lnTo>
                    <a:pt x="600" y="0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Freeform 24"/>
            <p:cNvSpPr>
              <a:spLocks/>
            </p:cNvSpPr>
            <p:nvPr/>
          </p:nvSpPr>
          <p:spPr bwMode="auto">
            <a:xfrm>
              <a:off x="1206" y="1833"/>
              <a:ext cx="1253" cy="508"/>
            </a:xfrm>
            <a:custGeom>
              <a:avLst/>
              <a:gdLst>
                <a:gd name="T0" fmla="*/ 1252 w 1253"/>
                <a:gd name="T1" fmla="*/ 507 h 508"/>
                <a:gd name="T2" fmla="*/ 304 w 1253"/>
                <a:gd name="T3" fmla="*/ 507 h 508"/>
                <a:gd name="T4" fmla="*/ 130 w 1253"/>
                <a:gd name="T5" fmla="*/ 127 h 508"/>
                <a:gd name="T6" fmla="*/ 0 w 1253"/>
                <a:gd name="T7" fmla="*/ 127 h 508"/>
                <a:gd name="T8" fmla="*/ 217 w 1253"/>
                <a:gd name="T9" fmla="*/ 0 h 508"/>
                <a:gd name="T10" fmla="*/ 605 w 1253"/>
                <a:gd name="T11" fmla="*/ 127 h 508"/>
                <a:gd name="T12" fmla="*/ 431 w 1253"/>
                <a:gd name="T13" fmla="*/ 127 h 508"/>
                <a:gd name="T14" fmla="*/ 1252 w 1253"/>
                <a:gd name="T15" fmla="*/ 507 h 5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53"/>
                <a:gd name="T25" fmla="*/ 0 h 508"/>
                <a:gd name="T26" fmla="*/ 1253 w 1253"/>
                <a:gd name="T27" fmla="*/ 508 h 5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53" h="508">
                  <a:moveTo>
                    <a:pt x="1252" y="507"/>
                  </a:moveTo>
                  <a:lnTo>
                    <a:pt x="304" y="507"/>
                  </a:lnTo>
                  <a:lnTo>
                    <a:pt x="130" y="127"/>
                  </a:lnTo>
                  <a:lnTo>
                    <a:pt x="0" y="127"/>
                  </a:lnTo>
                  <a:lnTo>
                    <a:pt x="217" y="0"/>
                  </a:lnTo>
                  <a:lnTo>
                    <a:pt x="605" y="127"/>
                  </a:lnTo>
                  <a:lnTo>
                    <a:pt x="431" y="127"/>
                  </a:lnTo>
                  <a:lnTo>
                    <a:pt x="1252" y="507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Freeform 25"/>
            <p:cNvSpPr>
              <a:spLocks/>
            </p:cNvSpPr>
            <p:nvPr/>
          </p:nvSpPr>
          <p:spPr bwMode="auto">
            <a:xfrm>
              <a:off x="1337" y="1962"/>
              <a:ext cx="166" cy="682"/>
            </a:xfrm>
            <a:custGeom>
              <a:avLst/>
              <a:gdLst>
                <a:gd name="T0" fmla="*/ 165 w 166"/>
                <a:gd name="T1" fmla="*/ 383 h 682"/>
                <a:gd name="T2" fmla="*/ 165 w 166"/>
                <a:gd name="T3" fmla="*/ 681 h 682"/>
                <a:gd name="T4" fmla="*/ 0 w 166"/>
                <a:gd name="T5" fmla="*/ 0 h 682"/>
                <a:gd name="T6" fmla="*/ 165 w 166"/>
                <a:gd name="T7" fmla="*/ 383 h 68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6"/>
                <a:gd name="T13" fmla="*/ 0 h 682"/>
                <a:gd name="T14" fmla="*/ 166 w 166"/>
                <a:gd name="T15" fmla="*/ 682 h 68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6" h="682">
                  <a:moveTo>
                    <a:pt x="165" y="383"/>
                  </a:moveTo>
                  <a:lnTo>
                    <a:pt x="165" y="681"/>
                  </a:lnTo>
                  <a:lnTo>
                    <a:pt x="0" y="0"/>
                  </a:lnTo>
                  <a:lnTo>
                    <a:pt x="165" y="383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Rectangle 26"/>
            <p:cNvSpPr>
              <a:spLocks noChangeArrowheads="1"/>
            </p:cNvSpPr>
            <p:nvPr/>
          </p:nvSpPr>
          <p:spPr bwMode="auto">
            <a:xfrm>
              <a:off x="1511" y="2350"/>
              <a:ext cx="950" cy="296"/>
            </a:xfrm>
            <a:prstGeom prst="rect">
              <a:avLst/>
            </a:prstGeom>
            <a:solidFill>
              <a:srgbClr val="FF33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6160" name="Rectangle 27"/>
          <p:cNvSpPr>
            <a:spLocks noChangeArrowheads="1"/>
          </p:cNvSpPr>
          <p:nvPr/>
        </p:nvSpPr>
        <p:spPr bwMode="auto">
          <a:xfrm>
            <a:off x="1081088" y="2560638"/>
            <a:ext cx="13620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sz="3200" b="0">
                <a:solidFill>
                  <a:schemeClr val="bg2"/>
                </a:solidFill>
                <a:latin typeface="Angsana New" pitchFamily="18" charset="-34"/>
              </a:rPr>
              <a:t>  </a:t>
            </a:r>
            <a:r>
              <a:rPr lang="th-TH" altLang="en-US" sz="3200" b="0">
                <a:solidFill>
                  <a:schemeClr val="bg1"/>
                </a:solidFill>
                <a:latin typeface="Angsana New" pitchFamily="18" charset="-34"/>
              </a:rPr>
              <a:t>เพื่อลูกค้า</a:t>
            </a:r>
          </a:p>
        </p:txBody>
      </p:sp>
      <p:sp>
        <p:nvSpPr>
          <p:cNvPr id="6161" name="Rectangle 28"/>
          <p:cNvSpPr>
            <a:spLocks noChangeArrowheads="1"/>
          </p:cNvSpPr>
          <p:nvPr/>
        </p:nvSpPr>
        <p:spPr bwMode="auto">
          <a:xfrm>
            <a:off x="7124700" y="5102225"/>
            <a:ext cx="11287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8000"/>
                </a:solidFill>
                <a:latin typeface="Angsana New" pitchFamily="18" charset="-34"/>
              </a:rPr>
              <a:t>จรรยาบรรณ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solidFill>
                  <a:srgbClr val="008000"/>
                </a:solidFill>
                <a:latin typeface="Angsana New" pitchFamily="18" charset="-34"/>
              </a:rPr>
              <a:t>Ethics</a:t>
            </a:r>
          </a:p>
        </p:txBody>
      </p:sp>
      <p:sp>
        <p:nvSpPr>
          <p:cNvPr id="6162" name="Oval 29"/>
          <p:cNvSpPr>
            <a:spLocks noChangeArrowheads="1"/>
          </p:cNvSpPr>
          <p:nvPr/>
        </p:nvSpPr>
        <p:spPr bwMode="auto">
          <a:xfrm>
            <a:off x="3657600" y="2484438"/>
            <a:ext cx="1663700" cy="596900"/>
          </a:xfrm>
          <a:prstGeom prst="ellipse">
            <a:avLst/>
          </a:prstGeom>
          <a:solidFill>
            <a:srgbClr val="0066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3200" b="0">
                <a:solidFill>
                  <a:schemeClr val="bg1"/>
                </a:solidFill>
                <a:latin typeface="Angsana New" pitchFamily="18" charset="-34"/>
              </a:rPr>
              <a:t>เพื่อพนักงาน</a:t>
            </a:r>
          </a:p>
        </p:txBody>
      </p:sp>
      <p:sp>
        <p:nvSpPr>
          <p:cNvPr id="6163" name="Oval 30"/>
          <p:cNvSpPr>
            <a:spLocks noChangeArrowheads="1"/>
          </p:cNvSpPr>
          <p:nvPr/>
        </p:nvSpPr>
        <p:spPr bwMode="auto">
          <a:xfrm>
            <a:off x="6315075" y="2484438"/>
            <a:ext cx="1663700" cy="596900"/>
          </a:xfrm>
          <a:prstGeom prst="ellipse">
            <a:avLst/>
          </a:prstGeom>
          <a:solidFill>
            <a:srgbClr val="008000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3200" b="0">
                <a:solidFill>
                  <a:schemeClr val="bg1"/>
                </a:solidFill>
                <a:latin typeface="Angsana New" pitchFamily="18" charset="-34"/>
              </a:rPr>
              <a:t>เพื่อสังคม</a:t>
            </a:r>
          </a:p>
        </p:txBody>
      </p:sp>
    </p:spTree>
    <p:extLst>
      <p:ext uri="{BB962C8B-B14F-4D97-AF65-F5344CB8AC3E}">
        <p14:creationId xmlns:p14="http://schemas.microsoft.com/office/powerpoint/2010/main" val="4249433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16" name="Group 52"/>
          <p:cNvGraphicFramePr>
            <a:graphicFrameLocks noGrp="1"/>
          </p:cNvGraphicFramePr>
          <p:nvPr/>
        </p:nvGraphicFramePr>
        <p:xfrm>
          <a:off x="468313" y="1719263"/>
          <a:ext cx="8351837" cy="4278319"/>
        </p:xfrm>
        <a:graphic>
          <a:graphicData uri="http://schemas.openxmlformats.org/drawingml/2006/table">
            <a:tbl>
              <a:tblPr/>
              <a:tblGrid>
                <a:gridCol w="1741487"/>
                <a:gridCol w="3124200"/>
                <a:gridCol w="3486150"/>
              </a:tblGrid>
              <a:tr h="5181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ปัจจัย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อดีต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ปัจจุบัน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</a:tr>
              <a:tr h="1030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วงจรชีวิตผลิตภัณฑ์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ยาว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สั้น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8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นวัตกรรม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น้อยมาก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ต่อเนื่องกัน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การแข่งขัน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ศัตรู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รุนแรง- พันธมิตร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ตลาด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คาดเดาได้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ไม่มีความแน่นอน – ระดับโลก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คุณภาพ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มีก็ดี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ต้องทำให้ได้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00" name="Rectangle 13"/>
          <p:cNvSpPr>
            <a:spLocks noChangeArrowheads="1"/>
          </p:cNvSpPr>
          <p:nvPr/>
        </p:nvSpPr>
        <p:spPr bwMode="auto">
          <a:xfrm>
            <a:off x="914400" y="762000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altLang="en-US" sz="4400">
                <a:solidFill>
                  <a:schemeClr val="tx2"/>
                </a:solidFill>
              </a:rPr>
              <a:t>การบริหารการผลิตและปฏิบัติการ</a:t>
            </a:r>
          </a:p>
        </p:txBody>
      </p:sp>
    </p:spTree>
    <p:extLst>
      <p:ext uri="{BB962C8B-B14F-4D97-AF65-F5344CB8AC3E}">
        <p14:creationId xmlns:p14="http://schemas.microsoft.com/office/powerpoint/2010/main" val="3768021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4094" name="Group 46"/>
          <p:cNvGraphicFramePr>
            <a:graphicFrameLocks noGrp="1"/>
          </p:cNvGraphicFramePr>
          <p:nvPr/>
        </p:nvGraphicFramePr>
        <p:xfrm>
          <a:off x="468313" y="1719263"/>
          <a:ext cx="8351837" cy="4791075"/>
        </p:xfrm>
        <a:graphic>
          <a:graphicData uri="http://schemas.openxmlformats.org/drawingml/2006/table">
            <a:tbl>
              <a:tblPr/>
              <a:tblGrid>
                <a:gridCol w="1741487"/>
                <a:gridCol w="3124200"/>
                <a:gridCol w="3486150"/>
              </a:tblGrid>
              <a:tr h="518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ปัจจัย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อดีต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ปัจจุบัน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</a:tr>
              <a:tr h="15423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การผลิต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Mass production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สินค้าคงคลัง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การผลิตเป็นแบบตายตัว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Customized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JIT – </a:t>
                      </a: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ผู้ขาย เหมือนหุ้นส่วน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การผลิตแบบยืดหยุ่น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องค์กร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ขนาดใหญ่ –ผลิตเองหมด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มีระเบียบแบบแผน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มีขนาดเล็กลง- จ้างช่วง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ทำงานรวดเร็วกระชับ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12" name="Rectangle 32"/>
          <p:cNvSpPr>
            <a:spLocks noChangeArrowheads="1"/>
          </p:cNvSpPr>
          <p:nvPr/>
        </p:nvSpPr>
        <p:spPr bwMode="auto">
          <a:xfrm>
            <a:off x="914400" y="762000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altLang="en-US" sz="4400">
                <a:solidFill>
                  <a:schemeClr val="tx2"/>
                </a:solidFill>
              </a:rPr>
              <a:t>การบริหารการผลิตและปฏิบัติการ -ต่อ</a:t>
            </a:r>
          </a:p>
        </p:txBody>
      </p:sp>
    </p:spTree>
    <p:extLst>
      <p:ext uri="{BB962C8B-B14F-4D97-AF65-F5344CB8AC3E}">
        <p14:creationId xmlns:p14="http://schemas.microsoft.com/office/powerpoint/2010/main" val="445553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657225" y="1143000"/>
            <a:ext cx="3363913" cy="5154613"/>
            <a:chOff x="449" y="720"/>
            <a:chExt cx="2295" cy="3247"/>
          </a:xfrm>
        </p:grpSpPr>
        <p:sp>
          <p:nvSpPr>
            <p:cNvPr id="12310" name="Rectangle 3"/>
            <p:cNvSpPr>
              <a:spLocks noChangeArrowheads="1"/>
            </p:cNvSpPr>
            <p:nvPr/>
          </p:nvSpPr>
          <p:spPr bwMode="auto">
            <a:xfrm>
              <a:off x="676" y="1864"/>
              <a:ext cx="497" cy="1420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1" name="Rectangle 4"/>
            <p:cNvSpPr>
              <a:spLocks noChangeArrowheads="1"/>
            </p:cNvSpPr>
            <p:nvPr/>
          </p:nvSpPr>
          <p:spPr bwMode="auto">
            <a:xfrm>
              <a:off x="1792" y="1864"/>
              <a:ext cx="496" cy="1420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2" name="Rectangle 5"/>
            <p:cNvSpPr>
              <a:spLocks noChangeArrowheads="1"/>
            </p:cNvSpPr>
            <p:nvPr/>
          </p:nvSpPr>
          <p:spPr bwMode="auto">
            <a:xfrm>
              <a:off x="1792" y="1300"/>
              <a:ext cx="496" cy="556"/>
            </a:xfrm>
            <a:prstGeom prst="rect">
              <a:avLst/>
            </a:prstGeom>
            <a:solidFill>
              <a:srgbClr val="99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3" name="Rectangle 6"/>
            <p:cNvSpPr>
              <a:spLocks noChangeArrowheads="1"/>
            </p:cNvSpPr>
            <p:nvPr/>
          </p:nvSpPr>
          <p:spPr bwMode="auto">
            <a:xfrm>
              <a:off x="676" y="1606"/>
              <a:ext cx="497" cy="250"/>
            </a:xfrm>
            <a:prstGeom prst="rect">
              <a:avLst/>
            </a:prstGeom>
            <a:solidFill>
              <a:srgbClr val="99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4" name="Line 7"/>
            <p:cNvSpPr>
              <a:spLocks noChangeShapeType="1"/>
            </p:cNvSpPr>
            <p:nvPr/>
          </p:nvSpPr>
          <p:spPr bwMode="auto">
            <a:xfrm flipV="1">
              <a:off x="1204" y="1304"/>
              <a:ext cx="545" cy="2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5" name="Line 8"/>
            <p:cNvSpPr>
              <a:spLocks noChangeShapeType="1"/>
            </p:cNvSpPr>
            <p:nvPr/>
          </p:nvSpPr>
          <p:spPr bwMode="auto">
            <a:xfrm>
              <a:off x="1216" y="1860"/>
              <a:ext cx="53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6" name="Rectangle 9"/>
            <p:cNvSpPr>
              <a:spLocks noChangeArrowheads="1"/>
            </p:cNvSpPr>
            <p:nvPr/>
          </p:nvSpPr>
          <p:spPr bwMode="auto">
            <a:xfrm>
              <a:off x="780" y="720"/>
              <a:ext cx="1461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 sz="3600" u="sng">
                  <a:latin typeface="Bodoni MT Poster Compressed" pitchFamily="18" charset="0"/>
                </a:rPr>
                <a:t>การขึ้นราคาขาย</a:t>
              </a:r>
            </a:p>
          </p:txBody>
        </p:sp>
        <p:sp>
          <p:nvSpPr>
            <p:cNvPr id="12317" name="Rectangle 10"/>
            <p:cNvSpPr>
              <a:spLocks noChangeArrowheads="1"/>
            </p:cNvSpPr>
            <p:nvPr/>
          </p:nvSpPr>
          <p:spPr bwMode="auto">
            <a:xfrm>
              <a:off x="744" y="1602"/>
              <a:ext cx="480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Angsana New" pitchFamily="18" charset="-34"/>
                </a:rPr>
                <a:t>กำไร </a:t>
              </a:r>
            </a:p>
          </p:txBody>
        </p:sp>
        <p:sp>
          <p:nvSpPr>
            <p:cNvPr id="12318" name="Rectangle 11"/>
            <p:cNvSpPr>
              <a:spLocks noChangeArrowheads="1"/>
            </p:cNvSpPr>
            <p:nvPr/>
          </p:nvSpPr>
          <p:spPr bwMode="auto">
            <a:xfrm rot="-1620000">
              <a:off x="994" y="1212"/>
              <a:ext cx="74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Angsana New" pitchFamily="18" charset="-34"/>
                </a:rPr>
                <a:t>ราคาขาย </a:t>
              </a:r>
            </a:p>
          </p:txBody>
        </p:sp>
        <p:sp>
          <p:nvSpPr>
            <p:cNvPr id="12319" name="Rectangle 12"/>
            <p:cNvSpPr>
              <a:spLocks noChangeArrowheads="1"/>
            </p:cNvSpPr>
            <p:nvPr/>
          </p:nvSpPr>
          <p:spPr bwMode="auto">
            <a:xfrm>
              <a:off x="1259" y="1842"/>
              <a:ext cx="59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Angsana New" pitchFamily="18" charset="-34"/>
                </a:rPr>
                <a:t>ต้นทุน </a:t>
              </a:r>
            </a:p>
          </p:txBody>
        </p:sp>
        <p:sp>
          <p:nvSpPr>
            <p:cNvPr id="12320" name="Rectangle 13"/>
            <p:cNvSpPr>
              <a:spLocks noChangeArrowheads="1"/>
            </p:cNvSpPr>
            <p:nvPr/>
          </p:nvSpPr>
          <p:spPr bwMode="auto">
            <a:xfrm>
              <a:off x="1814" y="1494"/>
              <a:ext cx="481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Angsana New" pitchFamily="18" charset="-34"/>
                </a:rPr>
                <a:t>กำไร </a:t>
              </a:r>
            </a:p>
          </p:txBody>
        </p:sp>
        <p:sp>
          <p:nvSpPr>
            <p:cNvPr id="12321" name="Line 14"/>
            <p:cNvSpPr>
              <a:spLocks noChangeShapeType="1"/>
            </p:cNvSpPr>
            <p:nvPr/>
          </p:nvSpPr>
          <p:spPr bwMode="auto">
            <a:xfrm>
              <a:off x="449" y="3288"/>
              <a:ext cx="213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2" name="Rectangle 15"/>
            <p:cNvSpPr>
              <a:spLocks noChangeArrowheads="1"/>
            </p:cNvSpPr>
            <p:nvPr/>
          </p:nvSpPr>
          <p:spPr bwMode="auto">
            <a:xfrm>
              <a:off x="489" y="3604"/>
              <a:ext cx="2080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 sz="3200">
                  <a:latin typeface="Angsana New" pitchFamily="18" charset="-34"/>
                </a:rPr>
                <a:t>ราคาขาย =  ต้นทุน + กำไร</a:t>
              </a:r>
            </a:p>
          </p:txBody>
        </p:sp>
        <p:sp>
          <p:nvSpPr>
            <p:cNvPr id="12323" name="Rectangle 16"/>
            <p:cNvSpPr>
              <a:spLocks noChangeArrowheads="1"/>
            </p:cNvSpPr>
            <p:nvPr/>
          </p:nvSpPr>
          <p:spPr bwMode="auto">
            <a:xfrm>
              <a:off x="728" y="3251"/>
              <a:ext cx="1546" cy="37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>
                  <a:latin typeface="Times New Roman" pitchFamily="18" charset="0"/>
                  <a:cs typeface="BrowalliaUPC" pitchFamily="34" charset="-34"/>
                </a:rPr>
                <a:t> </a:t>
              </a:r>
              <a:r>
                <a:rPr lang="en-US" altLang="en-US" sz="3200">
                  <a:latin typeface="Angsana New" pitchFamily="18" charset="-34"/>
                </a:rPr>
                <a:t>Cost-based price </a:t>
              </a:r>
            </a:p>
          </p:txBody>
        </p:sp>
        <p:sp>
          <p:nvSpPr>
            <p:cNvPr id="501777" name="Rectangle 17"/>
            <p:cNvSpPr>
              <a:spLocks noChangeArrowheads="1"/>
            </p:cNvSpPr>
            <p:nvPr/>
          </p:nvSpPr>
          <p:spPr bwMode="auto">
            <a:xfrm>
              <a:off x="2543" y="3518"/>
              <a:ext cx="201" cy="4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defRPr/>
              </a:pPr>
              <a:r>
                <a:rPr lang="en-US" sz="36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BrowalliaUPC" pitchFamily="34" charset="-34"/>
                </a:rPr>
                <a:t> 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314825" y="1143000"/>
            <a:ext cx="3330575" cy="5154613"/>
            <a:chOff x="2718" y="720"/>
            <a:chExt cx="2097" cy="3247"/>
          </a:xfrm>
        </p:grpSpPr>
        <p:sp>
          <p:nvSpPr>
            <p:cNvPr id="12295" name="Rectangle 19"/>
            <p:cNvSpPr>
              <a:spLocks noChangeArrowheads="1"/>
            </p:cNvSpPr>
            <p:nvPr/>
          </p:nvSpPr>
          <p:spPr bwMode="auto">
            <a:xfrm>
              <a:off x="2983" y="1864"/>
              <a:ext cx="458" cy="1420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296" name="Rectangle 20"/>
            <p:cNvSpPr>
              <a:spLocks noChangeArrowheads="1"/>
            </p:cNvSpPr>
            <p:nvPr/>
          </p:nvSpPr>
          <p:spPr bwMode="auto">
            <a:xfrm>
              <a:off x="2983" y="1606"/>
              <a:ext cx="458" cy="250"/>
            </a:xfrm>
            <a:prstGeom prst="rect">
              <a:avLst/>
            </a:prstGeom>
            <a:solidFill>
              <a:srgbClr val="99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297" name="Rectangle 21"/>
            <p:cNvSpPr>
              <a:spLocks noChangeArrowheads="1"/>
            </p:cNvSpPr>
            <p:nvPr/>
          </p:nvSpPr>
          <p:spPr bwMode="auto">
            <a:xfrm>
              <a:off x="4047" y="2152"/>
              <a:ext cx="458" cy="113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298" name="Rectangle 22"/>
            <p:cNvSpPr>
              <a:spLocks noChangeArrowheads="1"/>
            </p:cNvSpPr>
            <p:nvPr/>
          </p:nvSpPr>
          <p:spPr bwMode="auto">
            <a:xfrm>
              <a:off x="4047" y="1606"/>
              <a:ext cx="458" cy="538"/>
            </a:xfrm>
            <a:prstGeom prst="rect">
              <a:avLst/>
            </a:prstGeom>
            <a:solidFill>
              <a:srgbClr val="99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299" name="Line 23"/>
            <p:cNvSpPr>
              <a:spLocks noChangeShapeType="1"/>
            </p:cNvSpPr>
            <p:nvPr/>
          </p:nvSpPr>
          <p:spPr bwMode="auto">
            <a:xfrm>
              <a:off x="3460" y="1864"/>
              <a:ext cx="557" cy="2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0" name="Line 24"/>
            <p:cNvSpPr>
              <a:spLocks noChangeShapeType="1"/>
            </p:cNvSpPr>
            <p:nvPr/>
          </p:nvSpPr>
          <p:spPr bwMode="auto">
            <a:xfrm>
              <a:off x="3471" y="1596"/>
              <a:ext cx="53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1" name="Rectangle 25"/>
            <p:cNvSpPr>
              <a:spLocks noChangeArrowheads="1"/>
            </p:cNvSpPr>
            <p:nvPr/>
          </p:nvSpPr>
          <p:spPr bwMode="auto">
            <a:xfrm>
              <a:off x="2994" y="720"/>
              <a:ext cx="1147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algn="ctr"/>
              <a:r>
                <a:rPr lang="th-TH" altLang="en-US" sz="3600" u="sng">
                  <a:latin typeface="Times New Roman" pitchFamily="18" charset="0"/>
                </a:rPr>
                <a:t>การลดต้นทุน</a:t>
              </a:r>
            </a:p>
          </p:txBody>
        </p:sp>
        <p:sp>
          <p:nvSpPr>
            <p:cNvPr id="12302" name="Rectangle 26"/>
            <p:cNvSpPr>
              <a:spLocks noChangeArrowheads="1"/>
            </p:cNvSpPr>
            <p:nvPr/>
          </p:nvSpPr>
          <p:spPr bwMode="auto">
            <a:xfrm rot="1260000">
              <a:off x="3512" y="1991"/>
              <a:ext cx="550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Angsana New" pitchFamily="18" charset="-34"/>
                </a:rPr>
                <a:t>ต้นทุน </a:t>
              </a:r>
            </a:p>
          </p:txBody>
        </p:sp>
        <p:sp>
          <p:nvSpPr>
            <p:cNvPr id="12303" name="Rectangle 27"/>
            <p:cNvSpPr>
              <a:spLocks noChangeArrowheads="1"/>
            </p:cNvSpPr>
            <p:nvPr/>
          </p:nvSpPr>
          <p:spPr bwMode="auto">
            <a:xfrm>
              <a:off x="3466" y="1338"/>
              <a:ext cx="706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Bodoni MT Poster Compressed" pitchFamily="18" charset="0"/>
                </a:rPr>
                <a:t>ราคาขาย</a:t>
              </a:r>
              <a:r>
                <a:rPr lang="th-TH" altLang="en-US">
                  <a:latin typeface="Times New Roman" pitchFamily="18" charset="0"/>
                  <a:cs typeface="BrowalliaUPC" pitchFamily="34" charset="-34"/>
                </a:rPr>
                <a:t> </a:t>
              </a:r>
            </a:p>
          </p:txBody>
        </p:sp>
        <p:sp>
          <p:nvSpPr>
            <p:cNvPr id="12304" name="Rectangle 28"/>
            <p:cNvSpPr>
              <a:spLocks noChangeArrowheads="1"/>
            </p:cNvSpPr>
            <p:nvPr/>
          </p:nvSpPr>
          <p:spPr bwMode="auto">
            <a:xfrm>
              <a:off x="3045" y="1602"/>
              <a:ext cx="444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Angsana New" pitchFamily="18" charset="-34"/>
                </a:rPr>
                <a:t>กำไร </a:t>
              </a:r>
            </a:p>
          </p:txBody>
        </p:sp>
        <p:sp>
          <p:nvSpPr>
            <p:cNvPr id="12305" name="Rectangle 29"/>
            <p:cNvSpPr>
              <a:spLocks noChangeArrowheads="1"/>
            </p:cNvSpPr>
            <p:nvPr/>
          </p:nvSpPr>
          <p:spPr bwMode="auto">
            <a:xfrm>
              <a:off x="4067" y="1770"/>
              <a:ext cx="444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>
                  <a:latin typeface="Angsana New" pitchFamily="18" charset="-34"/>
                </a:rPr>
                <a:t>กำไร </a:t>
              </a:r>
            </a:p>
          </p:txBody>
        </p:sp>
        <p:sp>
          <p:nvSpPr>
            <p:cNvPr id="12306" name="Line 30"/>
            <p:cNvSpPr>
              <a:spLocks noChangeShapeType="1"/>
            </p:cNvSpPr>
            <p:nvPr/>
          </p:nvSpPr>
          <p:spPr bwMode="auto">
            <a:xfrm>
              <a:off x="2718" y="3288"/>
              <a:ext cx="209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7" name="Rectangle 31"/>
            <p:cNvSpPr>
              <a:spLocks noChangeArrowheads="1"/>
            </p:cNvSpPr>
            <p:nvPr/>
          </p:nvSpPr>
          <p:spPr bwMode="auto">
            <a:xfrm>
              <a:off x="2880" y="3604"/>
              <a:ext cx="1879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th-TH" altLang="en-US" sz="3200">
                  <a:latin typeface="Angsana New" pitchFamily="18" charset="-34"/>
                </a:rPr>
                <a:t>กำไร = ราคาขาย  - ต้นทุน</a:t>
              </a:r>
            </a:p>
          </p:txBody>
        </p:sp>
        <p:sp>
          <p:nvSpPr>
            <p:cNvPr id="12308" name="Rectangle 32"/>
            <p:cNvSpPr>
              <a:spLocks noChangeArrowheads="1"/>
            </p:cNvSpPr>
            <p:nvPr/>
          </p:nvSpPr>
          <p:spPr bwMode="auto">
            <a:xfrm>
              <a:off x="2928" y="3251"/>
              <a:ext cx="1642" cy="37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r>
                <a:rPr lang="en-US" altLang="en-US">
                  <a:latin typeface="Times New Roman" pitchFamily="18" charset="0"/>
                  <a:cs typeface="BrowalliaUPC" pitchFamily="34" charset="-34"/>
                </a:rPr>
                <a:t> </a:t>
              </a:r>
              <a:r>
                <a:rPr lang="en-US" altLang="en-US" sz="3200">
                  <a:latin typeface="Angsana New" pitchFamily="18" charset="-34"/>
                </a:rPr>
                <a:t>Market-based price </a:t>
              </a:r>
            </a:p>
          </p:txBody>
        </p:sp>
        <p:sp>
          <p:nvSpPr>
            <p:cNvPr id="12309" name="AutoShape 33"/>
            <p:cNvSpPr>
              <a:spLocks noChangeArrowheads="1"/>
            </p:cNvSpPr>
            <p:nvPr/>
          </p:nvSpPr>
          <p:spPr bwMode="auto">
            <a:xfrm>
              <a:off x="4601" y="1936"/>
              <a:ext cx="81" cy="196"/>
            </a:xfrm>
            <a:prstGeom prst="rightArrow">
              <a:avLst>
                <a:gd name="adj1" fmla="val 75000"/>
                <a:gd name="adj2" fmla="val 5000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charset="0"/>
                  <a:cs typeface="Angsana New" pitchFamily="18" charset="-34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01794" name="Rectangle 34"/>
          <p:cNvSpPr>
            <a:spLocks noChangeArrowheads="1"/>
          </p:cNvSpPr>
          <p:nvPr/>
        </p:nvSpPr>
        <p:spPr bwMode="auto">
          <a:xfrm>
            <a:off x="7519988" y="2646363"/>
            <a:ext cx="1304925" cy="1016000"/>
          </a:xfrm>
          <a:prstGeom prst="rect">
            <a:avLst/>
          </a:prstGeom>
          <a:solidFill>
            <a:srgbClr val="99CC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CCFF"/>
            </a:extrusionClr>
          </a:sp3d>
        </p:spPr>
        <p:txBody>
          <a:bodyPr wrap="none" lIns="90488" tIns="44450" rIns="90488" bIns="44450">
            <a:spAutoFit/>
            <a:flatTx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 sz="3200" u="sng">
                <a:latin typeface="Times New Roman" pitchFamily="18" charset="0"/>
                <a:cs typeface="BrowalliaUPC" pitchFamily="34" charset="-34"/>
              </a:rPr>
              <a:t>ลด</a:t>
            </a:r>
            <a:endParaRPr lang="th-TH" altLang="en-US">
              <a:latin typeface="Times New Roman" pitchFamily="18" charset="0"/>
              <a:cs typeface="BrowalliaUPC" pitchFamily="34" charset="-34"/>
            </a:endParaRPr>
          </a:p>
          <a:p>
            <a:pPr algn="ctr"/>
            <a:r>
              <a:rPr lang="th-TH" altLang="en-US">
                <a:latin typeface="Times New Roman" pitchFamily="18" charset="0"/>
                <a:cs typeface="BrowalliaUPC" pitchFamily="34" charset="-34"/>
              </a:rPr>
              <a:t>ต้นทุน </a:t>
            </a:r>
            <a:r>
              <a:rPr lang="en-US" altLang="en-US">
                <a:latin typeface="Times New Roman" pitchFamily="18" charset="0"/>
                <a:cs typeface="BrowalliaUPC" pitchFamily="34" charset="-34"/>
              </a:rPr>
              <a:t>!!!</a:t>
            </a:r>
            <a:r>
              <a:rPr lang="th-TH" altLang="en-US">
                <a:latin typeface="Times New Roman" pitchFamily="18" charset="0"/>
                <a:cs typeface="BrowalliaUPC" pitchFamily="34" charset="-34"/>
              </a:rPr>
              <a:t> </a:t>
            </a:r>
          </a:p>
        </p:txBody>
      </p:sp>
      <p:sp>
        <p:nvSpPr>
          <p:cNvPr id="12293" name="Rectangle 35"/>
          <p:cNvSpPr>
            <a:spLocks noGrp="1" noChangeArrowheads="1"/>
          </p:cNvSpPr>
          <p:nvPr>
            <p:ph type="title"/>
          </p:nvPr>
        </p:nvSpPr>
        <p:spPr>
          <a:xfrm>
            <a:off x="6142038" y="66675"/>
            <a:ext cx="2909887" cy="760413"/>
          </a:xfrm>
          <a:noFill/>
        </p:spPr>
        <p:txBody>
          <a:bodyPr anchor="t">
            <a:normAutofit fontScale="90000"/>
          </a:bodyPr>
          <a:lstStyle/>
          <a:p>
            <a:pPr algn="r" eaLnBrk="1" hangingPunct="1"/>
            <a:r>
              <a:rPr lang="th-TH" altLang="en-US" sz="4800" smtClean="0">
                <a:latin typeface="Angsana New" pitchFamily="18" charset="-34"/>
              </a:rPr>
              <a:t>วิธีการเพิ่มกำไร</a:t>
            </a:r>
          </a:p>
        </p:txBody>
      </p:sp>
      <p:sp>
        <p:nvSpPr>
          <p:cNvPr id="12294" name="Line 36"/>
          <p:cNvSpPr>
            <a:spLocks noChangeShapeType="1"/>
          </p:cNvSpPr>
          <p:nvPr/>
        </p:nvSpPr>
        <p:spPr bwMode="auto">
          <a:xfrm>
            <a:off x="1557338" y="893763"/>
            <a:ext cx="73866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6169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01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01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4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57200"/>
            <a:ext cx="914400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altLang="en-US" sz="4800" smtClean="0">
                <a:solidFill>
                  <a:schemeClr val="hlink"/>
                </a:solidFill>
              </a:rPr>
              <a:t>ความพึงพอใจของลูกค้า</a:t>
            </a:r>
            <a:r>
              <a:rPr lang="th-TH" altLang="en-US" sz="3600" smtClean="0">
                <a:solidFill>
                  <a:schemeClr val="hlink"/>
                </a:solidFill>
              </a:rPr>
              <a:t>(</a:t>
            </a:r>
            <a:r>
              <a:rPr lang="en-US" altLang="en-US" sz="3600" smtClean="0">
                <a:solidFill>
                  <a:schemeClr val="hlink"/>
                </a:solidFill>
              </a:rPr>
              <a:t>Satisfaction</a:t>
            </a:r>
            <a:r>
              <a:rPr lang="th-TH" altLang="en-US" sz="3600" smtClean="0">
                <a:solidFill>
                  <a:schemeClr val="hlink"/>
                </a:solidFill>
              </a:rPr>
              <a:t>)</a:t>
            </a:r>
            <a:endParaRPr lang="th-TH" altLang="en-US" sz="2000" smtClean="0">
              <a:solidFill>
                <a:srgbClr val="660066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85800" y="1828800"/>
            <a:ext cx="7920038" cy="594995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th-TH" altLang="en-US" sz="3000" smtClean="0">
                <a:solidFill>
                  <a:srgbClr val="FF00FF"/>
                </a:solidFill>
              </a:rPr>
              <a:t>ความพึงพอใจในการรับบริการ</a:t>
            </a:r>
            <a:r>
              <a:rPr lang="en-US" altLang="en-US" sz="3000" smtClean="0">
                <a:solidFill>
                  <a:srgbClr val="FF00FF"/>
                </a:solidFill>
              </a:rPr>
              <a:t> =</a:t>
            </a:r>
            <a:r>
              <a:rPr lang="th-TH" altLang="en-US" sz="3000" smtClean="0">
                <a:solidFill>
                  <a:srgbClr val="FF00FF"/>
                </a:solidFill>
              </a:rPr>
              <a:t> การยอมรับ(หลังรับบริการ)  </a:t>
            </a:r>
            <a:r>
              <a:rPr lang="en-US" altLang="en-US" sz="3000" smtClean="0">
                <a:solidFill>
                  <a:srgbClr val="FF00FF"/>
                </a:solidFill>
              </a:rPr>
              <a:t> - </a:t>
            </a:r>
            <a:r>
              <a:rPr lang="th-TH" altLang="en-US" sz="3000" smtClean="0">
                <a:solidFill>
                  <a:srgbClr val="FF00FF"/>
                </a:solidFill>
              </a:rPr>
              <a:t>สิ่งคาดหวัง(ก่อนรับบริการ)</a:t>
            </a:r>
          </a:p>
          <a:p>
            <a:pPr marL="0" indent="0" algn="ctr" eaLnBrk="1" hangingPunct="1">
              <a:buFontTx/>
              <a:buNone/>
            </a:pPr>
            <a:endParaRPr lang="th-TH" altLang="en-US" sz="3000" smtClean="0">
              <a:solidFill>
                <a:srgbClr val="FF00FF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th-TH" altLang="en-US" sz="3000" smtClean="0"/>
              <a:t>หากการยอมรับมากกว่าสิ่งคาดหวัง ก็พอใจ (</a:t>
            </a:r>
            <a:r>
              <a:rPr lang="en-US" altLang="en-US" sz="3000" smtClean="0"/>
              <a:t>+</a:t>
            </a:r>
            <a:r>
              <a:rPr lang="th-TH" altLang="en-US" sz="3000" smtClean="0"/>
              <a:t>)</a:t>
            </a:r>
          </a:p>
          <a:p>
            <a:pPr marL="0" indent="0" algn="ctr" eaLnBrk="1" hangingPunct="1">
              <a:buFontTx/>
              <a:buNone/>
            </a:pPr>
            <a:r>
              <a:rPr lang="th-TH" altLang="en-US" sz="3000" smtClean="0"/>
              <a:t>หากการยอมรับน้อยกว่าสิ่งคาดหวัง ก็จะไม่พอใจ (</a:t>
            </a:r>
            <a:r>
              <a:rPr lang="en-US" altLang="en-US" sz="3000" smtClean="0"/>
              <a:t>-</a:t>
            </a:r>
            <a:r>
              <a:rPr lang="th-TH" altLang="en-US" sz="3000" smtClean="0"/>
              <a:t>)</a:t>
            </a:r>
          </a:p>
          <a:p>
            <a:pPr marL="0" indent="0" algn="ctr" eaLnBrk="1" hangingPunct="1">
              <a:buFontTx/>
              <a:buNone/>
            </a:pPr>
            <a:r>
              <a:rPr lang="th-TH" altLang="en-US" sz="3000" smtClean="0"/>
              <a:t>หากการยอมรับเท่ากับสิ่งคาดหวัง ก็เฉยๆ (</a:t>
            </a:r>
            <a:r>
              <a:rPr lang="en-US" altLang="en-US" sz="3000" smtClean="0"/>
              <a:t>0</a:t>
            </a:r>
            <a:r>
              <a:rPr lang="th-TH" altLang="en-US" sz="3000" smtClean="0"/>
              <a:t>)</a:t>
            </a:r>
          </a:p>
          <a:p>
            <a:pPr marL="0" indent="0" algn="ctr" eaLnBrk="1" hangingPunct="1">
              <a:buFontTx/>
              <a:buNone/>
            </a:pPr>
            <a:r>
              <a:rPr lang="th-TH" altLang="en-US" sz="300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090808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8" y="742950"/>
            <a:ext cx="8199437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49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4343400" y="1143000"/>
            <a:ext cx="0" cy="50292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 type="stealth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1627188" y="3730625"/>
            <a:ext cx="5662612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Arc 4"/>
          <p:cNvSpPr>
            <a:spLocks/>
          </p:cNvSpPr>
          <p:nvPr/>
        </p:nvSpPr>
        <p:spPr bwMode="auto">
          <a:xfrm>
            <a:off x="1752600" y="987425"/>
            <a:ext cx="4165600" cy="2489200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599" y="13"/>
                </a:moveTo>
                <a:cubicBezTo>
                  <a:pt x="21592" y="11937"/>
                  <a:pt x="11923" y="21599"/>
                  <a:pt x="0" y="21600"/>
                </a:cubicBezTo>
              </a:path>
              <a:path w="21600" h="21600" stroke="0" extrusionOk="0">
                <a:moveTo>
                  <a:pt x="21599" y="13"/>
                </a:moveTo>
                <a:cubicBezTo>
                  <a:pt x="21592" y="11937"/>
                  <a:pt x="11923" y="21599"/>
                  <a:pt x="0" y="21600"/>
                </a:cubicBezTo>
                <a:lnTo>
                  <a:pt x="0" y="0"/>
                </a:lnTo>
                <a:lnTo>
                  <a:pt x="21599" y="13"/>
                </a:lnTo>
                <a:close/>
              </a:path>
            </a:pathLst>
          </a:custGeom>
          <a:noFill/>
          <a:ln w="76200" cap="rnd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Arc 5"/>
          <p:cNvSpPr>
            <a:spLocks/>
          </p:cNvSpPr>
          <p:nvPr/>
        </p:nvSpPr>
        <p:spPr bwMode="auto">
          <a:xfrm>
            <a:off x="2466975" y="3987800"/>
            <a:ext cx="4470400" cy="2413000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21572"/>
                </a:moveTo>
                <a:cubicBezTo>
                  <a:pt x="15" y="9656"/>
                  <a:pt x="9676" y="4"/>
                  <a:pt x="21592" y="0"/>
                </a:cubicBezTo>
              </a:path>
              <a:path w="21600" h="21600" stroke="0" extrusionOk="0">
                <a:moveTo>
                  <a:pt x="0" y="21572"/>
                </a:moveTo>
                <a:cubicBezTo>
                  <a:pt x="15" y="9656"/>
                  <a:pt x="9676" y="4"/>
                  <a:pt x="21592" y="0"/>
                </a:cubicBezTo>
                <a:lnTo>
                  <a:pt x="21600" y="21600"/>
                </a:lnTo>
                <a:lnTo>
                  <a:pt x="0" y="21572"/>
                </a:lnTo>
                <a:close/>
              </a:path>
            </a:pathLst>
          </a:custGeom>
          <a:noFill/>
          <a:ln w="76200" cap="rnd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4886325" y="4114800"/>
            <a:ext cx="1966913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>
                <a:latin typeface="JasmineUPC" pitchFamily="18" charset="-34"/>
              </a:rPr>
              <a:t>คุณภาพที่ต้องมี</a:t>
            </a:r>
          </a:p>
          <a:p>
            <a:pPr algn="ctr"/>
            <a:r>
              <a:rPr lang="en-US" altLang="en-US">
                <a:latin typeface="JasmineUPC" pitchFamily="18" charset="-34"/>
              </a:rPr>
              <a:t>Must-be</a:t>
            </a:r>
            <a:r>
              <a:rPr lang="th-TH" altLang="en-US">
                <a:latin typeface="JasmineUPC" pitchFamily="18" charset="-34"/>
              </a:rPr>
              <a:t> Quality</a:t>
            </a:r>
            <a:endParaRPr lang="th-TH" altLang="en-US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066800" y="2362200"/>
            <a:ext cx="28829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algn="ctr"/>
            <a:r>
              <a:rPr lang="th-TH" altLang="en-US">
                <a:latin typeface="JasmineUPC" pitchFamily="18" charset="-34"/>
              </a:rPr>
              <a:t>คุณภาพที่ประทับใจ</a:t>
            </a:r>
          </a:p>
          <a:p>
            <a:pPr algn="ctr"/>
            <a:r>
              <a:rPr lang="th-TH" altLang="en-US">
                <a:latin typeface="JasmineUPC" pitchFamily="18" charset="-34"/>
              </a:rPr>
              <a:t>Attractive Quality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3276600" y="609600"/>
            <a:ext cx="17176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 sz="3200">
                <a:latin typeface="JasmineUPC" pitchFamily="18" charset="-34"/>
              </a:rPr>
              <a:t>ความพึงพอใจ</a:t>
            </a:r>
            <a:endParaRPr lang="th-TH" altLang="en-US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7315200" y="3370263"/>
            <a:ext cx="150177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r>
              <a:rPr lang="th-TH" altLang="en-US">
                <a:latin typeface="JasmineUPC" pitchFamily="18" charset="-34"/>
              </a:rPr>
              <a:t>ระดับคุณภาพ</a:t>
            </a:r>
          </a:p>
        </p:txBody>
      </p:sp>
      <p:graphicFrame>
        <p:nvGraphicFramePr>
          <p:cNvPr id="14346" name="Object 10">
            <a:hlinkClick r:id="" action="ppaction://ole?verb=0"/>
          </p:cNvPr>
          <p:cNvGraphicFramePr>
            <a:graphicFrameLocks/>
          </p:cNvGraphicFramePr>
          <p:nvPr/>
        </p:nvGraphicFramePr>
        <p:xfrm>
          <a:off x="6781800" y="609600"/>
          <a:ext cx="1841500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Microsoft Drawing" r:id="rId3" imgW="1841500" imgH="2111375" progId="MSDraw">
                  <p:embed/>
                </p:oleObj>
              </mc:Choice>
              <mc:Fallback>
                <p:oleObj name="Microsoft Drawing" r:id="rId3" imgW="1841500" imgH="2111375" progId="MSDraw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609600"/>
                        <a:ext cx="1841500" cy="21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6172200" y="5546725"/>
            <a:ext cx="261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tx2"/>
                </a:solidFill>
                <a:latin typeface="Times New Roman" pitchFamily="18" charset="0"/>
              </a:rPr>
              <a:t>Noriaki </a:t>
            </a:r>
            <a:r>
              <a:rPr lang="th-TH" altLang="en-US" sz="2000">
                <a:solidFill>
                  <a:schemeClr val="tx2"/>
                </a:solidFill>
                <a:latin typeface="Times New Roman" pitchFamily="18" charset="0"/>
              </a:rPr>
              <a:t>Kano</a:t>
            </a:r>
          </a:p>
          <a:p>
            <a:pPr eaLnBrk="1" hangingPunct="1"/>
            <a:r>
              <a:rPr lang="th-TH" altLang="en-US" sz="2000">
                <a:solidFill>
                  <a:schemeClr val="tx2"/>
                </a:solidFill>
                <a:latin typeface="Times New Roman" pitchFamily="18" charset="0"/>
              </a:rPr>
              <a:t>Hinshitsu (Quality) 1984</a:t>
            </a:r>
            <a:endParaRPr lang="th-TH" altLang="en-US" sz="2400" b="0">
              <a:solidFill>
                <a:schemeClr val="tx2"/>
              </a:solidFill>
              <a:latin typeface="BrowalliaUPC" pitchFamily="34" charset="-34"/>
            </a:endParaRP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4038600" y="3581400"/>
            <a:ext cx="319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en-US" sz="3200">
                <a:solidFill>
                  <a:schemeClr val="tx2"/>
                </a:solidFill>
                <a:latin typeface="BrowalliaUPC" pitchFamily="34" charset="-34"/>
              </a:rPr>
              <a:t>0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1600200" y="3436938"/>
            <a:ext cx="3698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en-US" sz="4400">
                <a:solidFill>
                  <a:schemeClr val="tx2"/>
                </a:solidFill>
                <a:latin typeface="Times New Roman" pitchFamily="18" charset="0"/>
              </a:rPr>
              <a:t>-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6794500" y="3549650"/>
            <a:ext cx="44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en-US" sz="3600">
                <a:solidFill>
                  <a:schemeClr val="tx2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973513" y="5562600"/>
            <a:ext cx="3698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en-US" sz="4400">
                <a:solidFill>
                  <a:schemeClr val="tx2"/>
                </a:solidFill>
                <a:latin typeface="Times New Roman" pitchFamily="18" charset="0"/>
              </a:rPr>
              <a:t>-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3898900" y="1187450"/>
            <a:ext cx="44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en-US" sz="3600">
                <a:solidFill>
                  <a:schemeClr val="tx2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V="1">
            <a:off x="1143000" y="1981200"/>
            <a:ext cx="6172200" cy="3657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86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8" y="549275"/>
            <a:ext cx="4421187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068638"/>
            <a:ext cx="5138738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3284538"/>
            <a:ext cx="4770437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27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76388" cy="814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26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6065"/>
            <a:ext cx="9178583" cy="55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99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980727"/>
            <a:ext cx="6840760" cy="526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65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en-US" b="1" i="1" smtClean="0"/>
              <a:t>วิศวกรรมอุตสาหการ</a:t>
            </a:r>
            <a:r>
              <a:rPr lang="th-TH" altLang="en-US" i="1" smtClean="0"/>
              <a:t> </a:t>
            </a:r>
            <a:r>
              <a:rPr lang="th-TH" altLang="en-US" sz="3200" i="1" smtClean="0"/>
              <a:t>(Industrial Engineering)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h-TH" altLang="en-US" dirty="0" smtClean="0"/>
              <a:t>   งานของวิศวกรอุตสาหการครอบคลุมตั้งแต่การจัดการทรัพยากรมนุษย์ การจัดการระบบข้อมูล การควบคุมการใช้พลังงาน กระบวนการผลิต วัสดุและเครื่องจักรที่ใช้ในการผลิต วิศวกรอุตสาหการต้องคำนึงถึงการออกแบบโรงงาน ปัจจัยจากมนุษย์ที่มีผลต่อกระบวนการผลิต การบริหารและควบคุมคุณภาพของผลผลิต ไปจนถึงการวางแผนเพื่อให้ได้สถานที่ตั้งของโรงงานใหม่ที่เหมาะสมที่สุดทั้งในแง่ปัจจัยการผลิต การขนส่งและแรงงาน เป็นต้น</a:t>
            </a:r>
            <a:endParaRPr lang="en-US" altLang="en-US" dirty="0" smtClean="0"/>
          </a:p>
          <a:p>
            <a:pPr>
              <a:buNone/>
            </a:pPr>
            <a:r>
              <a:rPr lang="en-US" altLang="en-US" sz="2000" dirty="0">
                <a:hlinkClick r:id="rId2"/>
              </a:rPr>
              <a:t>https://</a:t>
            </a:r>
            <a:r>
              <a:rPr lang="en-US" altLang="en-US" sz="2000" dirty="0" smtClean="0">
                <a:hlinkClick r:id="rId2"/>
              </a:rPr>
              <a:t>www.youtube.com/watch?v=in_dOVTMffQ&amp;t=451s</a:t>
            </a:r>
            <a:endParaRPr lang="en-US" altLang="en-US" sz="2000" dirty="0" smtClean="0"/>
          </a:p>
          <a:p>
            <a:pPr>
              <a:buNone/>
            </a:pPr>
            <a:endParaRPr lang="th-TH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442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ประวัติศาสตร์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848" y="1935480"/>
            <a:ext cx="5482952" cy="4389120"/>
          </a:xfrm>
        </p:spPr>
        <p:txBody>
          <a:bodyPr/>
          <a:lstStyle/>
          <a:p>
            <a:r>
              <a:rPr lang="th-TH" dirty="0" smtClean="0"/>
              <a:t>ถ้าย้อนกลับไปยัง ค.ศ. 1325 </a:t>
            </a:r>
            <a:r>
              <a:rPr lang="en-US" dirty="0" smtClean="0"/>
              <a:t>Engineer </a:t>
            </a:r>
            <a:r>
              <a:rPr lang="th-TH" dirty="0" smtClean="0"/>
              <a:t>มาจากคำว่า </a:t>
            </a:r>
            <a:r>
              <a:rPr lang="en-US" dirty="0" err="1" smtClean="0"/>
              <a:t>engine’er</a:t>
            </a:r>
            <a:r>
              <a:rPr lang="en-US" dirty="0" smtClean="0"/>
              <a:t> </a:t>
            </a:r>
            <a:r>
              <a:rPr lang="th-TH" dirty="0" smtClean="0"/>
              <a:t>มีความหมายว่า ผู้ใช้งานเครื่องจักร ซึ่งเดิมหมายถึง ผู้สร้างเครื่องจักรสำหรับใช้งานเพื่อการทหาร ดังนั้นเดิมที วิศวกรคือ ผู้ที่ทำงานเกี่ยวกับอาวุธยุธโธปกรณ์ในกองทัพนั่นเอง</a:t>
            </a:r>
          </a:p>
          <a:p>
            <a:r>
              <a:rPr lang="th-TH" dirty="0" smtClean="0"/>
              <a:t>คำว่า </a:t>
            </a:r>
            <a:r>
              <a:rPr lang="en-US" dirty="0" smtClean="0"/>
              <a:t>engine </a:t>
            </a:r>
            <a:r>
              <a:rPr lang="th-TH" dirty="0" smtClean="0"/>
              <a:t>มีความหมายที่เก่าแก่ว่านั้นอีกคือมาจากคำว่า </a:t>
            </a:r>
            <a:r>
              <a:rPr lang="en-US" dirty="0" err="1" smtClean="0"/>
              <a:t>ingenium</a:t>
            </a:r>
            <a:r>
              <a:rPr lang="en-US" dirty="0" smtClean="0"/>
              <a:t> </a:t>
            </a:r>
            <a:r>
              <a:rPr lang="th-TH" dirty="0" smtClean="0"/>
              <a:t>ในภาษาละติน ซึ่งแปลว่า ความสามารถที่มีมาโดยกำเนิด โดยเฉพาะหมายถึง ความสามารถทางปัญญา เช่นความฉลาดในการประดิษฐ์ </a:t>
            </a:r>
          </a:p>
          <a:p>
            <a:endParaRPr lang="th-T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844825"/>
            <a:ext cx="2731566" cy="413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67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580</TotalTime>
  <Words>861</Words>
  <Application>Microsoft Office PowerPoint</Application>
  <PresentationFormat>On-screen Show (4:3)</PresentationFormat>
  <Paragraphs>184</Paragraphs>
  <Slides>30</Slides>
  <Notes>2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Flow</vt:lpstr>
      <vt:lpstr>Clip</vt:lpstr>
      <vt:lpstr>Microsoft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วิศวกรรมอุตสาหการ (Industrial Engineering)</vt:lpstr>
      <vt:lpstr>ประวัติศาสตร์</vt:lpstr>
      <vt:lpstr>PowerPoint Presentation</vt:lpstr>
      <vt:lpstr>PowerPoint Presentation</vt:lpstr>
      <vt:lpstr>รู้จักภาควิชาวิศวกรรมอุตสาหการ</vt:lpstr>
      <vt:lpstr>PowerPoint Presentation</vt:lpstr>
      <vt:lpstr>PowerPoint Presentation</vt:lpstr>
      <vt:lpstr>PowerPoint Presentation</vt:lpstr>
      <vt:lpstr>Manufacturing Lab.</vt:lpstr>
      <vt:lpstr>Automation Lab</vt:lpstr>
      <vt:lpstr>PowerPoint Presentation</vt:lpstr>
      <vt:lpstr>Website: http://www.iem.engr.tu.ac.th/</vt:lpstr>
      <vt:lpstr>IE 4.0</vt:lpstr>
      <vt:lpstr>สำนึกในใจ</vt:lpstr>
      <vt:lpstr>นิยาม</vt:lpstr>
      <vt:lpstr>กระบวนการผลิตและการบริการ</vt:lpstr>
      <vt:lpstr>เป้าหมายของการบริหารการผลิต/ดำเนินงาน</vt:lpstr>
      <vt:lpstr>PowerPoint Presentation</vt:lpstr>
      <vt:lpstr>PowerPoint Presentation</vt:lpstr>
      <vt:lpstr>PowerPoint Presentation</vt:lpstr>
      <vt:lpstr>วิธีการเพิ่มกำไร</vt:lpstr>
      <vt:lpstr>ความพึงพอใจของลูกค้า(Satisfaction)</vt:lpstr>
      <vt:lpstr>PowerPoint Presentation</vt:lpstr>
    </vt:vector>
  </TitlesOfParts>
  <Company>Faculty of Engineering 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การปฐมนิเทศนักศึกษาชั้นปีที่ 3</dc:title>
  <dc:creator>pusama</dc:creator>
  <cp:lastModifiedBy>Apiwat Muttamara</cp:lastModifiedBy>
  <cp:revision>64</cp:revision>
  <cp:lastPrinted>2017-04-10T03:49:50Z</cp:lastPrinted>
  <dcterms:created xsi:type="dcterms:W3CDTF">2009-04-27T07:30:52Z</dcterms:created>
  <dcterms:modified xsi:type="dcterms:W3CDTF">2017-04-28T07:51:14Z</dcterms:modified>
</cp:coreProperties>
</file>