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08" r:id="rId2"/>
    <p:sldId id="309" r:id="rId3"/>
    <p:sldId id="256" r:id="rId4"/>
    <p:sldId id="257" r:id="rId5"/>
    <p:sldId id="311" r:id="rId6"/>
    <p:sldId id="310" r:id="rId7"/>
    <p:sldId id="312" r:id="rId8"/>
    <p:sldId id="313" r:id="rId9"/>
    <p:sldId id="323" r:id="rId10"/>
    <p:sldId id="324" r:id="rId11"/>
    <p:sldId id="325" r:id="rId12"/>
    <p:sldId id="315" r:id="rId13"/>
    <p:sldId id="316" r:id="rId14"/>
    <p:sldId id="318" r:id="rId15"/>
    <p:sldId id="317" r:id="rId16"/>
    <p:sldId id="319" r:id="rId17"/>
    <p:sldId id="322" r:id="rId18"/>
    <p:sldId id="326" r:id="rId19"/>
    <p:sldId id="327" r:id="rId20"/>
    <p:sldId id="262" r:id="rId21"/>
    <p:sldId id="263" r:id="rId22"/>
    <p:sldId id="264" r:id="rId23"/>
    <p:sldId id="265" r:id="rId24"/>
    <p:sldId id="303" r:id="rId25"/>
    <p:sldId id="306" r:id="rId26"/>
    <p:sldId id="342" r:id="rId27"/>
    <p:sldId id="307" r:id="rId28"/>
    <p:sldId id="304" r:id="rId29"/>
    <p:sldId id="343" r:id="rId30"/>
    <p:sldId id="267" r:id="rId31"/>
    <p:sldId id="273" r:id="rId32"/>
    <p:sldId id="275" r:id="rId33"/>
    <p:sldId id="276" r:id="rId34"/>
    <p:sldId id="274" r:id="rId35"/>
    <p:sldId id="268" r:id="rId36"/>
    <p:sldId id="344" r:id="rId37"/>
    <p:sldId id="271" r:id="rId38"/>
    <p:sldId id="278" r:id="rId39"/>
    <p:sldId id="279" r:id="rId40"/>
    <p:sldId id="281" r:id="rId41"/>
    <p:sldId id="282" r:id="rId42"/>
    <p:sldId id="301" r:id="rId43"/>
    <p:sldId id="331" r:id="rId44"/>
    <p:sldId id="300" r:id="rId45"/>
    <p:sldId id="272" r:id="rId46"/>
    <p:sldId id="285" r:id="rId47"/>
    <p:sldId id="286" r:id="rId48"/>
    <p:sldId id="287" r:id="rId49"/>
    <p:sldId id="284" r:id="rId50"/>
    <p:sldId id="288" r:id="rId51"/>
    <p:sldId id="289" r:id="rId52"/>
    <p:sldId id="340" r:id="rId53"/>
    <p:sldId id="290" r:id="rId54"/>
    <p:sldId id="321" r:id="rId55"/>
    <p:sldId id="332" r:id="rId56"/>
    <p:sldId id="333" r:id="rId57"/>
    <p:sldId id="334" r:id="rId58"/>
    <p:sldId id="291" r:id="rId59"/>
    <p:sldId id="292" r:id="rId60"/>
    <p:sldId id="293" r:id="rId61"/>
    <p:sldId id="336" r:id="rId62"/>
    <p:sldId id="329" r:id="rId63"/>
    <p:sldId id="294" r:id="rId64"/>
    <p:sldId id="298" r:id="rId65"/>
    <p:sldId id="320" r:id="rId66"/>
    <p:sldId id="295" r:id="rId67"/>
    <p:sldId id="330" r:id="rId68"/>
    <p:sldId id="296" r:id="rId69"/>
    <p:sldId id="299" r:id="rId70"/>
    <p:sldId id="297" r:id="rId71"/>
    <p:sldId id="338" r:id="rId72"/>
  </p:sldIdLst>
  <p:sldSz cx="9144000" cy="6858000" type="screen4x3"/>
  <p:notesSz cx="6799263" cy="99298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a:srgbClr val="A8EDF6"/>
    <a:srgbClr val="FFFF99"/>
    <a:srgbClr val="C6E6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3750" autoAdjust="0"/>
  </p:normalViewPr>
  <p:slideViewPr>
    <p:cSldViewPr>
      <p:cViewPr>
        <p:scale>
          <a:sx n="75" d="100"/>
          <a:sy n="75" d="100"/>
        </p:scale>
        <p:origin x="-978"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defRPr sz="1200"/>
            </a:lvl1pPr>
          </a:lstStyle>
          <a:p>
            <a:pPr>
              <a:defRPr/>
            </a:pPr>
            <a:endParaRPr lang="th-TH"/>
          </a:p>
        </p:txBody>
      </p:sp>
      <p:sp>
        <p:nvSpPr>
          <p:cNvPr id="22630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lgn="r">
              <a:defRPr sz="1200"/>
            </a:lvl1pPr>
          </a:lstStyle>
          <a:p>
            <a:pPr>
              <a:defRPr/>
            </a:pPr>
            <a:endParaRPr lang="th-TH"/>
          </a:p>
        </p:txBody>
      </p:sp>
      <p:sp>
        <p:nvSpPr>
          <p:cNvPr id="226308"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defRPr sz="1200"/>
            </a:lvl1pPr>
          </a:lstStyle>
          <a:p>
            <a:pPr>
              <a:defRPr/>
            </a:pPr>
            <a:endParaRPr lang="th-TH"/>
          </a:p>
        </p:txBody>
      </p:sp>
      <p:sp>
        <p:nvSpPr>
          <p:cNvPr id="226309"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lgn="r">
              <a:defRPr sz="1200"/>
            </a:lvl1pPr>
          </a:lstStyle>
          <a:p>
            <a:pPr>
              <a:defRPr/>
            </a:pPr>
            <a:fld id="{ED720F25-1329-4C8A-BABF-374F6F0A7587}" type="slidenum">
              <a:rPr lang="en-US"/>
              <a:pPr>
                <a:defRPr/>
              </a:pPr>
              <a:t>‹#›</a:t>
            </a:fld>
            <a:endParaRPr lang="th-TH"/>
          </a:p>
        </p:txBody>
      </p:sp>
    </p:spTree>
    <p:extLst>
      <p:ext uri="{BB962C8B-B14F-4D97-AF65-F5344CB8AC3E}">
        <p14:creationId xmlns:p14="http://schemas.microsoft.com/office/powerpoint/2010/main" val="30449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defRPr sz="1200"/>
            </a:lvl1pPr>
          </a:lstStyle>
          <a:p>
            <a:pPr>
              <a:defRPr/>
            </a:pPr>
            <a:endParaRPr lang="th-TH"/>
          </a:p>
        </p:txBody>
      </p:sp>
      <p:sp>
        <p:nvSpPr>
          <p:cNvPr id="2662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lgn="r">
              <a:defRPr sz="1200"/>
            </a:lvl1pPr>
          </a:lstStyle>
          <a:p>
            <a:pPr>
              <a:defRPr/>
            </a:pPr>
            <a:endParaRPr lang="th-TH"/>
          </a:p>
        </p:txBody>
      </p:sp>
      <p:sp>
        <p:nvSpPr>
          <p:cNvPr id="74756" name="Rectangle 4"/>
          <p:cNvSpPr>
            <a:spLocks noGrp="1" noRot="1" noChangeAspect="1" noChangeArrowheads="1" noTextEdit="1"/>
          </p:cNvSpPr>
          <p:nvPr>
            <p:ph type="sldImg" idx="2"/>
          </p:nvPr>
        </p:nvSpPr>
        <p:spPr bwMode="auto">
          <a:xfrm>
            <a:off x="919163" y="746125"/>
            <a:ext cx="4962525" cy="372268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450" y="4718050"/>
            <a:ext cx="5440363" cy="4467225"/>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2663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defRPr sz="1200"/>
            </a:lvl1pPr>
          </a:lstStyle>
          <a:p>
            <a:pPr>
              <a:defRPr/>
            </a:pPr>
            <a:endParaRPr lang="th-TH"/>
          </a:p>
        </p:txBody>
      </p:sp>
      <p:sp>
        <p:nvSpPr>
          <p:cNvPr id="2663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lgn="r">
              <a:defRPr sz="1200"/>
            </a:lvl1pPr>
          </a:lstStyle>
          <a:p>
            <a:pPr>
              <a:defRPr/>
            </a:pPr>
            <a:fld id="{1AE2A6DD-508D-407D-9E57-3DD6770CDB52}" type="slidenum">
              <a:rPr lang="en-US"/>
              <a:pPr>
                <a:defRPr/>
              </a:pPr>
              <a:t>‹#›</a:t>
            </a:fld>
            <a:endParaRPr lang="th-TH"/>
          </a:p>
        </p:txBody>
      </p:sp>
    </p:spTree>
    <p:extLst>
      <p:ext uri="{BB962C8B-B14F-4D97-AF65-F5344CB8AC3E}">
        <p14:creationId xmlns:p14="http://schemas.microsoft.com/office/powerpoint/2010/main" val="2224122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1pPr>
    <a:lvl2pPr marL="4572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2pPr>
    <a:lvl3pPr marL="9144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3pPr>
    <a:lvl4pPr marL="13716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4pPr>
    <a:lvl5pPr marL="18288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15AA23E-B2AC-4A3D-9F7B-436B66E034D3}" type="slidenum">
              <a:rPr lang="en-US" smtClean="0"/>
              <a:pPr/>
              <a:t>11</a:t>
            </a:fld>
            <a:endParaRPr lang="th-TH"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lnSpc>
                <a:spcPct val="90000"/>
              </a:lnSpc>
            </a:pPr>
            <a:r>
              <a:rPr lang="th-TH" sz="1400" smtClean="0"/>
              <a:t>The tool used in a lathe is known as a single point cutting tool. It has one cutting edge or point whereas a drill has two cutting edges and a file has numerous points or teeth. </a:t>
            </a:r>
          </a:p>
          <a:p>
            <a:pPr eaLnBrk="1" hangingPunct="1">
              <a:lnSpc>
                <a:spcPct val="90000"/>
              </a:lnSpc>
            </a:pPr>
            <a:r>
              <a:rPr lang="th-TH" sz="1400" smtClean="0"/>
              <a:t>The lathe tool shears the metal rather than cuts as will be seen later and it can only do so if there is relative motion between the tool and the workpiece. For example, the work is rotating and the tool is moved into its path such that it forms an obstruction and shearing takes place. Of course the amount of movement is of paramount importance - too much at once could for instance result in breakage of the tool. The type and design of the tools selected will depend on the job in hand, the machining operation selected and the material to be cut. The correct tool especially the various face angles are essential if the operation is to be done in a cost-effective (i.e. productive) way. The tools used in a lathe are various, some of which are shown in figure 3.</a:t>
            </a:r>
          </a:p>
          <a:p>
            <a:pPr eaLnBrk="1" hangingPunct="1">
              <a:lnSpc>
                <a:spcPct val="90000"/>
              </a:lnSpc>
            </a:pPr>
            <a:r>
              <a:rPr lang="th-TH" sz="1400" smtClean="0"/>
              <a:t>The range of cutting tool types is extensive and a few examples only are shown in this handout. Nonetheless you should take every opportunity to look deeper into the types of tools available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527B083-71FA-49D8-9CAC-965F0D3AA3CC}" type="slidenum">
              <a:rPr lang="en-US" smtClean="0"/>
              <a:pPr/>
              <a:t>32</a:t>
            </a:fld>
            <a:endParaRPr lang="th-TH"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th-TH" b="1" smtClean="0"/>
              <a:t>Continuous Chip with Builtup Edge</a:t>
            </a:r>
            <a:r>
              <a:rPr lang="th-TH"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D6051B9-FD2B-4A6B-8538-8F452239D622}" type="slidenum">
              <a:rPr lang="en-US" smtClean="0"/>
              <a:pPr/>
              <a:t>33</a:t>
            </a:fld>
            <a:endParaRPr lang="th-TH"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th-TH" b="1" smtClean="0"/>
              <a:t>Chip Breaker </a:t>
            </a:r>
            <a:endParaRPr lang="th-TH" smtClean="0"/>
          </a:p>
          <a:p>
            <a:pPr eaLnBrk="1" hangingPunct="1"/>
            <a:r>
              <a:rPr lang="th-TH" smtClean="0"/>
              <a:t>A chip breaker is used to break the continuous chip into sections so that the chips cannot tangle around the cutting tool. The simplest form of chip breaker is made by grinding a groove on the tool face a few millimeters behind the cutting edge.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1D0CF24-868C-4D3A-B032-D77EF658A0C9}" type="slidenum">
              <a:rPr lang="en-US" smtClean="0"/>
              <a:pPr/>
              <a:t>34</a:t>
            </a:fld>
            <a:endParaRPr lang="th-TH"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lnSpc>
                <a:spcPct val="90000"/>
              </a:lnSpc>
            </a:pPr>
            <a:r>
              <a:rPr lang="th-TH" sz="1600" smtClean="0"/>
              <a:t>10. Cutting Speed &amp; Feed As you proceed to the process of metal cutting, the relative `speed' of work piece rotation and `feed' rates of the cutting tool coupled to the material to be cut must be given your serious attention. This relationship is of paramount importance if items are to be manufactured in a cost-effective way in the minimum time, in accordance with the laid down specifications for quality of surface finish and accuracy. You, as a potential supervisory / management level engineer, must take particular note of these important parameters and ensure that you gain a fundamental understanding of factors involved</a:t>
            </a:r>
          </a:p>
          <a:p>
            <a:pPr eaLnBrk="1" hangingPunct="1">
              <a:lnSpc>
                <a:spcPct val="90000"/>
              </a:lnSpc>
            </a:pPr>
            <a:r>
              <a:rPr lang="th-TH" sz="1600" smtClean="0"/>
              <a:t>All materials have an optimum Cutting Speed and it is defined as the speed at which a point on the surface of the work passes the cutting edge or point of the tool and is normally given in meters/min. To calculate the spindle Speed required, </a:t>
            </a:r>
          </a:p>
          <a:p>
            <a:pPr eaLnBrk="1" hangingPunct="1">
              <a:lnSpc>
                <a:spcPct val="90000"/>
              </a:lnSpc>
            </a:pPr>
            <a:endParaRPr lang="th-TH" sz="16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063DB68-CE91-4888-B110-F12B0DDDF43D}" type="slidenum">
              <a:rPr lang="en-US" smtClean="0"/>
              <a:pPr/>
              <a:t>35</a:t>
            </a:fld>
            <a:endParaRPr lang="th-TH"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lnSpc>
                <a:spcPct val="90000"/>
              </a:lnSpc>
            </a:pPr>
            <a:r>
              <a:rPr lang="th-TH" smtClean="0"/>
              <a:t>All materials have an optimum Cutting Speed and it is defined as the speed at which a point on the surface of the work passes the cutting edge or point of the tool and is normally given in meters/min. To calculate the spindle Speed required, </a:t>
            </a:r>
          </a:p>
          <a:p>
            <a:pPr eaLnBrk="1" hangingPunct="1">
              <a:lnSpc>
                <a:spcPct val="90000"/>
              </a:lnSpc>
            </a:pPr>
            <a:r>
              <a:rPr lang="th-TH" smtClean="0"/>
              <a:t> </a:t>
            </a:r>
          </a:p>
          <a:p>
            <a:pPr eaLnBrk="1" hangingPunct="1">
              <a:lnSpc>
                <a:spcPct val="90000"/>
              </a:lnSpc>
            </a:pPr>
            <a:r>
              <a:rPr lang="th-TH" smtClean="0"/>
              <a:t>Where: </a:t>
            </a:r>
            <a:br>
              <a:rPr lang="th-TH" smtClean="0"/>
            </a:br>
            <a:r>
              <a:rPr lang="th-TH" smtClean="0"/>
              <a:t>N = Spindle Speed (RPM)</a:t>
            </a:r>
            <a:br>
              <a:rPr lang="th-TH" smtClean="0"/>
            </a:br>
            <a:r>
              <a:rPr lang="th-TH" smtClean="0"/>
              <a:t>CS = Cutting Speed of Metal (m/min)</a:t>
            </a:r>
            <a:br>
              <a:rPr lang="th-TH" smtClean="0"/>
            </a:br>
            <a:r>
              <a:rPr lang="th-TH" smtClean="0"/>
              <a:t>d = Diameter of Workpiece</a:t>
            </a:r>
          </a:p>
          <a:p>
            <a:pPr eaLnBrk="1" hangingPunct="1">
              <a:lnSpc>
                <a:spcPct val="90000"/>
              </a:lnSpc>
            </a:pPr>
            <a:r>
              <a:rPr lang="th-TH" smtClean="0"/>
              <a:t>Table 2 shows the cutting speed recommended for some common metals. It may be possible to exceed these speeds for light finishing cuts. For heavy cuts they should be reduced.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DAB6524-D9A3-4CB8-AE76-F899F8934006}" type="slidenum">
              <a:rPr lang="en-US" smtClean="0"/>
              <a:pPr/>
              <a:t>38</a:t>
            </a:fld>
            <a:endParaRPr lang="th-TH"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lnSpc>
                <a:spcPct val="80000"/>
              </a:lnSpc>
            </a:pPr>
            <a:r>
              <a:rPr lang="th-TH" sz="1200" smtClean="0"/>
              <a:t>Most of the milling machine are constructed of ¡¥column and knee¡¦ structure and they are classified into two main types namely Horizontal Milling Machine and Vertical Milling Machine. The name Horizontal or Vertical is given to the machine by virtue of its spindle axis. Horizontal machines can be further classified into Plain Horizontal and Universal Milling Machine. The main difference between the two is that the table of an Universal Milling Machine can be set at an angle for helical milling while the table of a Plain Horizontal Milling Machine is not.</a:t>
            </a:r>
          </a:p>
          <a:p>
            <a:pPr eaLnBrk="1" hangingPunct="1">
              <a:lnSpc>
                <a:spcPct val="80000"/>
              </a:lnSpc>
            </a:pPr>
            <a:endParaRPr lang="th-TH" sz="1200" smtClean="0"/>
          </a:p>
          <a:p>
            <a:pPr eaLnBrk="1" hangingPunct="1">
              <a:lnSpc>
                <a:spcPct val="80000"/>
              </a:lnSpc>
            </a:pPr>
            <a:r>
              <a:rPr lang="th-TH" sz="1200" b="1" smtClean="0"/>
              <a:t>Vertical Milling Machine </a:t>
            </a:r>
            <a:endParaRPr lang="th-TH" sz="1200" smtClean="0"/>
          </a:p>
          <a:p>
            <a:pPr eaLnBrk="1" hangingPunct="1">
              <a:lnSpc>
                <a:spcPct val="80000"/>
              </a:lnSpc>
            </a:pPr>
            <a:r>
              <a:rPr lang="th-TH" sz="1200" smtClean="0"/>
              <a:t>Figure 3 shows a vertical milling machine which is of similar construction to a horizontal milling machine except that the spindle is mounted in the vertical position. </a:t>
            </a:r>
          </a:p>
          <a:p>
            <a:pPr eaLnBrk="1" hangingPunct="1">
              <a:lnSpc>
                <a:spcPct val="80000"/>
              </a:lnSpc>
            </a:pPr>
            <a:r>
              <a:rPr lang="th-TH" sz="1200" smtClean="0"/>
              <a:t>Its additional features are :-</a:t>
            </a:r>
            <a:endParaRPr lang="th-TH" sz="1200" b="1" smtClean="0"/>
          </a:p>
          <a:p>
            <a:pPr eaLnBrk="1" hangingPunct="1">
              <a:lnSpc>
                <a:spcPct val="80000"/>
              </a:lnSpc>
            </a:pPr>
            <a:r>
              <a:rPr lang="th-TH" sz="1200" b="1" smtClean="0"/>
              <a:t>a. Milling head</a:t>
            </a:r>
            <a:r>
              <a:rPr lang="th-TH" sz="1200" smtClean="0"/>
              <a:t/>
            </a:r>
            <a:br>
              <a:rPr lang="th-TH" sz="1200" smtClean="0"/>
            </a:br>
            <a:r>
              <a:rPr lang="th-TH" sz="1200" smtClean="0"/>
              <a:t>The milling head consisting the spindle, the motor, and the feed control unit is mounted on a swivel base such that it can be set at any angle to the table. </a:t>
            </a:r>
            <a:endParaRPr lang="th-TH" sz="1200" b="1" smtClean="0"/>
          </a:p>
          <a:p>
            <a:pPr eaLnBrk="1" hangingPunct="1">
              <a:lnSpc>
                <a:spcPct val="80000"/>
              </a:lnSpc>
            </a:pPr>
            <a:r>
              <a:rPr lang="th-TH" sz="1200" b="1" smtClean="0"/>
              <a:t>b. Ram</a:t>
            </a:r>
            <a:r>
              <a:rPr lang="th-TH" sz="1200" smtClean="0"/>
              <a:t/>
            </a:r>
            <a:br>
              <a:rPr lang="th-TH" sz="1200" smtClean="0"/>
            </a:br>
            <a:r>
              <a:rPr lang="th-TH" sz="1200" smtClean="0"/>
              <a:t>The ram on which the milling head is attached can be positioned forward and backward along the slideway on the top of the column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8C8217B-7A7A-45D3-81D7-6842EC856E89}" type="slidenum">
              <a:rPr lang="en-US" smtClean="0"/>
              <a:pPr/>
              <a:t>40</a:t>
            </a:fld>
            <a:endParaRPr lang="th-TH"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th-TH" sz="1600" b="1" smtClean="0"/>
              <a:t>Cutting tools for Vertical Milling</a:t>
            </a:r>
            <a:r>
              <a:rPr lang="th-TH" sz="1600" smtClean="0"/>
              <a:t> </a:t>
            </a:r>
            <a:r>
              <a:rPr lang="th-TH" sz="1600" b="1" smtClean="0"/>
              <a:t>a. End Mills</a:t>
            </a:r>
            <a:r>
              <a:rPr lang="th-TH" sz="1600" smtClean="0"/>
              <a:t/>
            </a:r>
            <a:br>
              <a:rPr lang="th-TH" sz="1600" smtClean="0"/>
            </a:br>
            <a:r>
              <a:rPr lang="th-TH" sz="1600" smtClean="0"/>
              <a:t>Commonly used for facing, slotting and profile milling.  </a:t>
            </a:r>
            <a:br>
              <a:rPr lang="th-TH" sz="1600" smtClean="0"/>
            </a:br>
            <a:r>
              <a:rPr lang="th-TH" sz="1600" b="1" smtClean="0"/>
              <a:t>Figure 7. End Mill</a:t>
            </a:r>
            <a:r>
              <a:rPr lang="th-TH" sz="1600" smtClean="0"/>
              <a:t> </a:t>
            </a:r>
          </a:p>
          <a:p>
            <a:pPr eaLnBrk="1" hangingPunct="1"/>
            <a:r>
              <a:rPr lang="th-TH" sz="1600" b="1" smtClean="0"/>
              <a:t>b. Rough Cut End Mills</a:t>
            </a:r>
            <a:r>
              <a:rPr lang="th-TH" sz="1600" smtClean="0"/>
              <a:t/>
            </a:r>
            <a:br>
              <a:rPr lang="th-TH" sz="1600" smtClean="0"/>
            </a:br>
            <a:r>
              <a:rPr lang="th-TH" sz="1600" smtClean="0"/>
              <a:t>For rapid metal removal.</a:t>
            </a:r>
          </a:p>
          <a:p>
            <a:pPr eaLnBrk="1" hangingPunct="1"/>
            <a:r>
              <a:rPr lang="th-TH" sz="1600" smtClean="0"/>
              <a:t> </a:t>
            </a:r>
            <a:br>
              <a:rPr lang="th-TH" sz="1600" smtClean="0"/>
            </a:br>
            <a:r>
              <a:rPr lang="th-TH" sz="1600" b="1" smtClean="0"/>
              <a:t>Figure 8. Rough Cut End Mill</a:t>
            </a:r>
            <a:r>
              <a:rPr lang="th-TH" sz="1600" smtClean="0"/>
              <a:t> </a:t>
            </a:r>
          </a:p>
          <a:p>
            <a:pPr eaLnBrk="1" hangingPunct="1"/>
            <a:r>
              <a:rPr lang="th-TH" sz="1600" b="1" smtClean="0"/>
              <a:t>c. Slot Drills </a:t>
            </a:r>
            <a:r>
              <a:rPr lang="th-TH" sz="1600" smtClean="0"/>
              <a:t/>
            </a:r>
            <a:br>
              <a:rPr lang="th-TH" sz="1600" smtClean="0"/>
            </a:br>
            <a:r>
              <a:rPr lang="th-TH" sz="1600" smtClean="0"/>
              <a:t>For producing pockets without drilling a hole before hand. </a:t>
            </a:r>
          </a:p>
          <a:p>
            <a:pPr eaLnBrk="1" hangingPunct="1"/>
            <a:r>
              <a:rPr lang="th-TH" sz="1600" smtClean="0"/>
              <a:t> </a:t>
            </a:r>
            <a:br>
              <a:rPr lang="th-TH" sz="1600" smtClean="0"/>
            </a:br>
            <a:r>
              <a:rPr lang="th-TH" sz="1600" b="1" smtClean="0"/>
              <a:t>Figure 9. Slot Drill</a:t>
            </a:r>
            <a:r>
              <a:rPr lang="th-TH" sz="1600" smtClean="0"/>
              <a:t> </a:t>
            </a:r>
          </a:p>
          <a:p>
            <a:pPr eaLnBrk="1" hangingPunct="1"/>
            <a:r>
              <a:rPr lang="th-TH" sz="1600" b="1" smtClean="0"/>
              <a:t>d. Face Milling Cutters</a:t>
            </a:r>
            <a:r>
              <a:rPr lang="th-TH" sz="1600" smtClean="0"/>
              <a:t/>
            </a:r>
            <a:br>
              <a:rPr lang="th-TH" sz="1600" smtClean="0"/>
            </a:br>
            <a:r>
              <a:rPr lang="th-TH" sz="1600" smtClean="0"/>
              <a:t>For heavy cutting.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C169B8F-E0CE-42C3-A0E7-43568BC9F931}" type="slidenum">
              <a:rPr lang="en-US" smtClean="0"/>
              <a:pPr/>
              <a:t>48</a:t>
            </a:fld>
            <a:endParaRPr lang="th-TH"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th-TH" smtClean="0"/>
              <a:t>The deeper the cut the faster will be the production rate. Yet, it still depends on the strength of the cutter and the material to be cut.</a:t>
            </a:r>
          </a:p>
          <a:p>
            <a:pPr eaLnBrk="1" hangingPunct="1"/>
            <a:endParaRPr lang="th-T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FE86E3-2F4B-41EE-8511-AA8AEB359378}" type="slidenum">
              <a:rPr lang="en-US" smtClean="0"/>
              <a:pPr/>
              <a:t>49</a:t>
            </a:fld>
            <a:endParaRPr lang="th-TH"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lnSpc>
                <a:spcPct val="90000"/>
              </a:lnSpc>
            </a:pPr>
            <a:r>
              <a:rPr lang="th-TH" b="1" smtClean="0"/>
              <a:t>Up Cut Milling</a:t>
            </a:r>
            <a:r>
              <a:rPr lang="th-TH" smtClean="0"/>
              <a:t>In up cut milling, the cutter rotates in a direction opposite to the table feed as illustrated in figure 14. It is conventionally used in most milling operations because the backlash between the leadscrew and the nut of the machine table can be eliminated.  </a:t>
            </a:r>
            <a:br>
              <a:rPr lang="th-TH" smtClean="0"/>
            </a:br>
            <a:r>
              <a:rPr lang="th-TH" b="1" smtClean="0"/>
              <a:t>Figure 14. Up Cut Milling</a:t>
            </a:r>
            <a:r>
              <a:rPr lang="th-TH" smtClean="0"/>
              <a:t>   </a:t>
            </a:r>
          </a:p>
          <a:p>
            <a:pPr eaLnBrk="1" hangingPunct="1">
              <a:lnSpc>
                <a:spcPct val="90000"/>
              </a:lnSpc>
            </a:pPr>
            <a:r>
              <a:rPr lang="th-TH" b="1" smtClean="0"/>
              <a:t>b. Down Cut Milling</a:t>
            </a:r>
            <a:endParaRPr lang="th-TH" smtClean="0"/>
          </a:p>
          <a:p>
            <a:pPr eaLnBrk="1" hangingPunct="1">
              <a:lnSpc>
                <a:spcPct val="90000"/>
              </a:lnSpc>
            </a:pPr>
            <a:r>
              <a:rPr lang="th-TH" smtClean="0"/>
              <a:t>In down cut milling, the cutter rotates in the same direction as the table feed as illustrated in figure 15. This method is also known as and can only be used on machines equipped with a backlash eliminator or on a CNC milling machine. This method, when properly treated, will require less power in feeding the table and give a better surface finish on the workpiece.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BE414B0-3966-4869-9EE6-200B0D65BE93}" type="slidenum">
              <a:rPr lang="en-US" smtClean="0"/>
              <a:pPr/>
              <a:t>51</a:t>
            </a:fld>
            <a:endParaRPr lang="th-TH"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th-T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42F54AD-F3D2-4C2F-84F2-61C9AEFED2A2}" type="slidenum">
              <a:rPr lang="en-US" smtClean="0"/>
              <a:pPr/>
              <a:t>52</a:t>
            </a:fld>
            <a:endParaRPr lang="th-TH"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lnSpc>
                <a:spcPct val="80000"/>
              </a:lnSpc>
            </a:pPr>
            <a:r>
              <a:rPr lang="th-TH" sz="1600" smtClean="0"/>
              <a:t>Introduction Milling machine is one of the most versatile conventional machine tools with a wide range of metal cutting capability. Many complicated operations such as indexing, gang milling, and straddle milling etc. can be carried out on a milling machine. </a:t>
            </a:r>
          </a:p>
          <a:p>
            <a:pPr eaLnBrk="1" hangingPunct="1">
              <a:lnSpc>
                <a:spcPct val="80000"/>
              </a:lnSpc>
            </a:pPr>
            <a:r>
              <a:rPr lang="th-TH" sz="1600" smtClean="0"/>
              <a:t>This training module is intended to give you a good appreciation on the type of milling machines and the various types of milling processes. Emphasis is placed on its industrial applications, operations, and the selection of appropriate cutting tools.</a:t>
            </a:r>
          </a:p>
          <a:p>
            <a:pPr eaLnBrk="1" hangingPunct="1">
              <a:lnSpc>
                <a:spcPct val="80000"/>
              </a:lnSpc>
            </a:pPr>
            <a:r>
              <a:rPr lang="th-TH" sz="1600" smtClean="0"/>
              <a:t>On completion of this module, you will acquire some of these techniques from the training exercises as illustrated in figure 1. However, to gain maximum benefit, you are strongly advised to make yourself familiar with the following notes before undertaking the training activities, and to have a good interaction between yourself and the staff in charge of your training. Assessment of your training will be based on a combination of your skill and attitude in getting the work done.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E4E4B07-156C-493C-A5A2-76537C6222CB}" type="slidenum">
              <a:rPr lang="en-US" smtClean="0"/>
              <a:pPr/>
              <a:t>20</a:t>
            </a:fld>
            <a:endParaRPr lang="th-TH"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lnSpc>
                <a:spcPct val="90000"/>
              </a:lnSpc>
            </a:pPr>
            <a:r>
              <a:rPr lang="th-TH" smtClean="0"/>
              <a:t>The usual conception of cutting suggests clearing the substance apart with a thin knife or wedge. When metal is cut the action is rather different and although the tool will always be wedge shaped in the cutting area and the cutting edge should always be sharp the wedge angle will be far too great for it to be considered knife shaped. Consequently a shearing action takes place when the work moves against the tool. Figure 4 shows a tool being moved against a fixed work piece. When the cut is in progress the chip presses heavily on the top face of the tool and continuous shearing takes place across the shear plane AB. Although the Figure shows a tool working in the horizontal plane with the workpiece stationary, the same action takes place with the work piece revolving and the tool stationary.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5D8BF83-E66C-4430-AFE4-979D6CA6D60A}" type="slidenum">
              <a:rPr lang="en-US" smtClean="0"/>
              <a:pPr/>
              <a:t>55</a:t>
            </a:fld>
            <a:endParaRPr lang="th-TH"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th-TH" smtClean="0"/>
              <a:t>Milling is a metal removal process by means of using a rotating cutter having one or more cutting teeth as illustrated in figure 13. </a:t>
            </a:r>
          </a:p>
          <a:p>
            <a:pPr eaLnBrk="1" hangingPunct="1"/>
            <a:r>
              <a:rPr lang="th-TH" smtClean="0"/>
              <a:t>Cutting action is carried out by feeding the workpiece against the rotating cutter. Thus, the spindle speed, the table feed, the depth of cut, and the rotating direction of the cutter become the main parameters of the process. Good results can only be achieved with a well balanced settings of these parameters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9A8C12-F90D-4C8D-8B55-5E2F79328715}" type="slidenum">
              <a:rPr lang="en-US" smtClean="0"/>
              <a:pPr/>
              <a:t>57</a:t>
            </a:fld>
            <a:endParaRPr lang="th-TH"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lnSpc>
                <a:spcPct val="80000"/>
              </a:lnSpc>
            </a:pPr>
            <a:r>
              <a:rPr lang="th-TH" sz="900" b="1" smtClean="0"/>
              <a:t>Water</a:t>
            </a:r>
            <a:endParaRPr lang="th-TH" sz="900" smtClean="0"/>
          </a:p>
          <a:p>
            <a:pPr eaLnBrk="1" hangingPunct="1">
              <a:lnSpc>
                <a:spcPct val="80000"/>
              </a:lnSpc>
            </a:pPr>
            <a:r>
              <a:rPr lang="th-TH" sz="900" smtClean="0"/>
              <a:t>. </a:t>
            </a:r>
            <a:endParaRPr lang="th-TH" sz="900" b="1" smtClean="0"/>
          </a:p>
          <a:p>
            <a:pPr eaLnBrk="1" hangingPunct="1">
              <a:lnSpc>
                <a:spcPct val="80000"/>
              </a:lnSpc>
            </a:pPr>
            <a:r>
              <a:rPr lang="th-TH" sz="900" b="1" smtClean="0"/>
              <a:t>Soluble Oils </a:t>
            </a:r>
            <a:endParaRPr lang="th-TH" sz="900" smtClean="0"/>
          </a:p>
          <a:p>
            <a:pPr eaLnBrk="1" hangingPunct="1">
              <a:lnSpc>
                <a:spcPct val="80000"/>
              </a:lnSpc>
            </a:pPr>
            <a:r>
              <a:rPr lang="th-TH" sz="900" smtClean="0"/>
              <a:t>Oil will not dissolve in water but can be made to form an intimate mixture or emulsion by adding emulsifying agents. The oil is then suspended in the water in the form of tiny droplets. These fluids have average lubricating abilities and good cooling properties. Soluble oils are suitable for light cutting operations on general purpose machines where high rates of metal removal are often not of prime importance. There are many forms of soluble oil in the market and the suppliers instruction should be followed regarding the proportions of the `mix'. </a:t>
            </a:r>
            <a:endParaRPr lang="th-TH" sz="900" b="1" smtClean="0"/>
          </a:p>
          <a:p>
            <a:pPr eaLnBrk="1" hangingPunct="1">
              <a:lnSpc>
                <a:spcPct val="80000"/>
              </a:lnSpc>
            </a:pPr>
            <a:r>
              <a:rPr lang="th-TH" sz="900" b="1" smtClean="0"/>
              <a:t>Mineral Oils </a:t>
            </a:r>
            <a:endParaRPr lang="th-TH" sz="900" smtClean="0"/>
          </a:p>
          <a:p>
            <a:pPr eaLnBrk="1" hangingPunct="1">
              <a:lnSpc>
                <a:spcPct val="80000"/>
              </a:lnSpc>
            </a:pPr>
            <a:r>
              <a:rPr lang="th-TH" sz="900" smtClean="0"/>
              <a:t>. </a:t>
            </a:r>
            <a:endParaRPr lang="th-TH" sz="900" b="1" smtClean="0"/>
          </a:p>
          <a:p>
            <a:pPr eaLnBrk="1" hangingPunct="1">
              <a:lnSpc>
                <a:spcPct val="80000"/>
              </a:lnSpc>
            </a:pPr>
            <a:r>
              <a:rPr lang="th-TH" sz="900" b="1" smtClean="0"/>
              <a:t>Vegetable Oils</a:t>
            </a:r>
            <a:endParaRPr lang="th-TH" sz="9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475503D-1F06-4A61-8CFF-AC2757BF7FB9}" type="slidenum">
              <a:rPr lang="en-US" smtClean="0"/>
              <a:pPr/>
              <a:t>58</a:t>
            </a:fld>
            <a:endParaRPr lang="th-TH"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lnSpc>
                <a:spcPct val="80000"/>
              </a:lnSpc>
            </a:pPr>
            <a:r>
              <a:rPr lang="th-TH" sz="1200" smtClean="0"/>
              <a:t>In the machining of a complex component, it is usually started off with the milling of a rectangular block. To ensure that each surface of the rectangular block is perpendicular to its neighbouring surfaces, the following points should be noted:- </a:t>
            </a:r>
          </a:p>
          <a:p>
            <a:pPr eaLnBrk="1" hangingPunct="1">
              <a:lnSpc>
                <a:spcPct val="80000"/>
              </a:lnSpc>
            </a:pPr>
            <a:r>
              <a:rPr lang="th-TH" sz="1200" smtClean="0"/>
              <a:t>The jaws and the workpiece must be free from burrs, chips, and cutting fluid. </a:t>
            </a:r>
          </a:p>
          <a:p>
            <a:pPr eaLnBrk="1" hangingPunct="1">
              <a:lnSpc>
                <a:spcPct val="80000"/>
              </a:lnSpc>
            </a:pPr>
            <a:r>
              <a:rPr lang="th-TH" sz="1200" smtClean="0"/>
              <a:t>Smaller workpiece should be supported by parallel bars to provide the supporting datum. </a:t>
            </a:r>
          </a:p>
          <a:p>
            <a:pPr eaLnBrk="1" hangingPunct="1">
              <a:lnSpc>
                <a:spcPct val="80000"/>
              </a:lnSpc>
            </a:pPr>
            <a:r>
              <a:rPr lang="th-TH" sz="1200" smtClean="0"/>
              <a:t>Round bar must be placed between the workpiece and the movable jaw to ensure that the workpiece is in perfect contact with the fix jaw. </a:t>
            </a:r>
          </a:p>
          <a:p>
            <a:pPr eaLnBrk="1" hangingPunct="1">
              <a:lnSpc>
                <a:spcPct val="80000"/>
              </a:lnSpc>
            </a:pPr>
            <a:r>
              <a:rPr lang="th-TH" sz="1200" smtClean="0"/>
              <a:t>The vice handle should be tightened by hand to avoid over clamping of the workpiece as well as the vice. Hide face hammer should be used to assure that the workpiece is in perfect contact with the supporting base. </a:t>
            </a:r>
          </a:p>
          <a:p>
            <a:pPr eaLnBrk="1" hangingPunct="1">
              <a:lnSpc>
                <a:spcPct val="80000"/>
              </a:lnSpc>
            </a:pPr>
            <a:r>
              <a:rPr lang="th-TH" sz="1200" smtClean="0"/>
              <a:t>On completion of the milling of the first face, the workpiece should be unloaded, deburred, and cleaned before the next operation. </a:t>
            </a:r>
          </a:p>
          <a:p>
            <a:pPr eaLnBrk="1" hangingPunct="1">
              <a:lnSpc>
                <a:spcPct val="80000"/>
              </a:lnSpc>
            </a:pPr>
            <a:r>
              <a:rPr lang="th-TH" sz="1200" smtClean="0"/>
              <a:t>To machine the second and the third faces, the workpiece should be clamped with its preceding machined surface facing against the fix jaw of the vice. </a:t>
            </a:r>
          </a:p>
          <a:p>
            <a:pPr eaLnBrk="1" hangingPunct="1">
              <a:lnSpc>
                <a:spcPct val="80000"/>
              </a:lnSpc>
            </a:pPr>
            <a:r>
              <a:rPr lang="th-TH" sz="1200" smtClean="0"/>
              <a:t>Similar clamping method can be applied in the machining of the fourth face. </a:t>
            </a:r>
          </a:p>
          <a:p>
            <a:pPr eaLnBrk="1" hangingPunct="1">
              <a:lnSpc>
                <a:spcPct val="80000"/>
              </a:lnSpc>
            </a:pPr>
            <a:r>
              <a:rPr lang="th-TH" sz="1200" smtClean="0"/>
              <a:t>Yet it can also be clamped on the vice without the round bar. </a:t>
            </a:r>
          </a:p>
          <a:p>
            <a:pPr eaLnBrk="1" hangingPunct="1">
              <a:lnSpc>
                <a:spcPct val="80000"/>
              </a:lnSpc>
            </a:pPr>
            <a:r>
              <a:rPr lang="th-TH" sz="1200" smtClean="0"/>
              <a:t>Both ends of the workpiece can be machined with the periphery flutes of the cutter using up cut milling as shown in figure 23. </a:t>
            </a:r>
          </a:p>
          <a:p>
            <a:pPr eaLnBrk="1" hangingPunct="1">
              <a:lnSpc>
                <a:spcPct val="80000"/>
              </a:lnSpc>
            </a:pPr>
            <a:endParaRPr lang="th-TH"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96F0322-F77D-447B-8384-6B1DC379B8F2}" type="slidenum">
              <a:rPr lang="en-US" smtClean="0"/>
              <a:pPr/>
              <a:t>59</a:t>
            </a:fld>
            <a:endParaRPr lang="th-TH"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th-TH" smtClean="0"/>
              <a:t>principle of dial indicator () is that the linear mechanical movement of the stylus is magnified and transferred to the rotation of pointer as shown in figure 12.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CE62593-0AD0-44D4-9193-B616E2F431B3}" type="slidenum">
              <a:rPr lang="en-US" smtClean="0"/>
              <a:pPr/>
              <a:t>60</a:t>
            </a:fld>
            <a:endParaRPr lang="th-TH"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lnSpc>
                <a:spcPct val="90000"/>
              </a:lnSpc>
            </a:pPr>
            <a:r>
              <a:rPr lang="th-TH" sz="1400" smtClean="0"/>
              <a:t>Drilling is the process of cutting holes in metals by using a drilling machine as shown in figure 27. Drills are the tools used to cut away fine shavings of material as the drill advances in a rotational motion through the material. </a:t>
            </a:r>
            <a:endParaRPr lang="th-TH" sz="1400" b="1" smtClean="0"/>
          </a:p>
          <a:p>
            <a:pPr eaLnBrk="1" hangingPunct="1">
              <a:lnSpc>
                <a:spcPct val="90000"/>
              </a:lnSpc>
            </a:pPr>
            <a:r>
              <a:rPr lang="th-TH" sz="1400" b="1" smtClean="0"/>
              <a:t>6a. Twist Drill </a:t>
            </a:r>
            <a:endParaRPr lang="th-TH" sz="1400" smtClean="0"/>
          </a:p>
          <a:p>
            <a:pPr eaLnBrk="1" hangingPunct="1">
              <a:lnSpc>
                <a:spcPct val="90000"/>
              </a:lnSpc>
            </a:pPr>
            <a:r>
              <a:rPr lang="th-TH" sz="1400" smtClean="0"/>
              <a:t>The twist drill (figure 28) is made from High Speed Steel, tempered to give maximum hardness throughout the parallel cutting portion. Flutes are incorporated to carry away the chips of metal and the outside surface is relieved to produce a cutting edge along the leading side of each flute.</a:t>
            </a:r>
          </a:p>
          <a:p>
            <a:pPr eaLnBrk="1" hangingPunct="1">
              <a:lnSpc>
                <a:spcPct val="90000"/>
              </a:lnSpc>
            </a:pPr>
            <a:r>
              <a:rPr lang="th-TH" sz="1400" smtClean="0"/>
              <a:t>The point of the drill is ground to an angle of 59¢X to the centre line to give two equal cutting edges, and each side is ground back to give " relief " of about 12¢X to each cutting edge as shown in figure 29.</a:t>
            </a:r>
          </a:p>
          <a:p>
            <a:pPr eaLnBrk="1" hangingPunct="1">
              <a:lnSpc>
                <a:spcPct val="90000"/>
              </a:lnSpc>
            </a:pPr>
            <a:r>
              <a:rPr lang="th-TH" sz="1400" smtClean="0"/>
              <a:t>It is very important that drill points are central and that the lip angles are equal and that the cutting edges are unchipped and the clearance angle correct. To obtain this state and ensure correct angles it is important that drills are ground in a grinding machine.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59E2708-F654-4C14-8E64-173420CBDC68}" type="slidenum">
              <a:rPr lang="en-US" smtClean="0"/>
              <a:pPr/>
              <a:t>61</a:t>
            </a:fld>
            <a:endParaRPr lang="th-TH"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Tx/>
              <a:buChar char="•"/>
            </a:pPr>
            <a:r>
              <a:rPr lang="en-US" smtClean="0"/>
              <a:t> Shank: part that is clamped in the driving machine.</a:t>
            </a:r>
          </a:p>
          <a:p>
            <a:pPr eaLnBrk="1" hangingPunct="1">
              <a:buFontTx/>
              <a:buChar char="•"/>
            </a:pPr>
            <a:r>
              <a:rPr lang="en-US" smtClean="0"/>
              <a:t> Body: Includes the flutes, helical grooves,  of the twist drill.</a:t>
            </a:r>
          </a:p>
          <a:p>
            <a:pPr eaLnBrk="1" hangingPunct="1">
              <a:buFontTx/>
              <a:buChar char="•"/>
            </a:pPr>
            <a:r>
              <a:rPr lang="en-US" smtClean="0"/>
              <a:t> Purpose of flutes:</a:t>
            </a:r>
          </a:p>
          <a:p>
            <a:pPr lvl="1" eaLnBrk="1" hangingPunct="1">
              <a:buFontTx/>
              <a:buChar char="•"/>
            </a:pPr>
            <a:r>
              <a:rPr lang="en-US" smtClean="0"/>
              <a:t> Allow coolant to flow to the cutting edges.</a:t>
            </a:r>
          </a:p>
          <a:p>
            <a:pPr lvl="1" eaLnBrk="1" hangingPunct="1">
              <a:buFontTx/>
              <a:buChar char="•"/>
            </a:pPr>
            <a:r>
              <a:rPr lang="en-US" smtClean="0"/>
              <a:t> Allow chips to flow out of the work piece.</a:t>
            </a:r>
          </a:p>
          <a:p>
            <a:pPr eaLnBrk="1" hangingPunct="1">
              <a:buFontTx/>
              <a:buChar char="•"/>
            </a:pPr>
            <a:r>
              <a:rPr lang="en-US" smtClean="0"/>
              <a:t> Point: The edge of the twist drill that contains the lips.</a:t>
            </a:r>
          </a:p>
          <a:p>
            <a:pPr eaLnBrk="1" hangingPunct="1">
              <a:buFontTx/>
              <a:buChar char="•"/>
            </a:pPr>
            <a:r>
              <a:rPr lang="en-US" smtClean="0"/>
              <a:t> Point angles:</a:t>
            </a:r>
          </a:p>
          <a:p>
            <a:pPr lvl="1" eaLnBrk="1" hangingPunct="1">
              <a:buFontTx/>
              <a:buChar char="•"/>
            </a:pPr>
            <a:r>
              <a:rPr lang="en-US" smtClean="0"/>
              <a:t> Conventional: used for general drilling processes.</a:t>
            </a:r>
          </a:p>
          <a:p>
            <a:pPr lvl="1" eaLnBrk="1" hangingPunct="1">
              <a:buFontTx/>
              <a:buChar char="•"/>
            </a:pPr>
            <a:r>
              <a:rPr lang="en-US" smtClean="0"/>
              <a:t> Low angle (60-90): used for non ferrous materials.</a:t>
            </a:r>
          </a:p>
          <a:p>
            <a:pPr lvl="1" eaLnBrk="1" hangingPunct="1">
              <a:buFontTx/>
              <a:buChar char="•"/>
            </a:pPr>
            <a:r>
              <a:rPr lang="en-US" smtClean="0"/>
              <a:t> Flat angle (135): used for hard materials.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501BCAA-8071-459A-9EDD-736E0905FE5D}" type="slidenum">
              <a:rPr lang="en-US" smtClean="0"/>
              <a:pPr/>
              <a:t>70</a:t>
            </a:fld>
            <a:endParaRPr lang="th-TH"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marL="342900" indent="-342900" eaLnBrk="1" hangingPunct="1">
              <a:lnSpc>
                <a:spcPct val="80000"/>
              </a:lnSpc>
            </a:pPr>
            <a:r>
              <a:rPr lang="th-TH" sz="900" b="1" smtClean="0"/>
              <a:t>Reamer </a:t>
            </a:r>
            <a:endParaRPr lang="th-TH" sz="900" smtClean="0"/>
          </a:p>
          <a:p>
            <a:pPr marL="342900" indent="-342900" eaLnBrk="1" hangingPunct="1">
              <a:lnSpc>
                <a:spcPct val="80000"/>
              </a:lnSpc>
            </a:pPr>
            <a:r>
              <a:rPr lang="th-TH" sz="900" smtClean="0"/>
              <a:t>Functions of reamer are </a:t>
            </a:r>
          </a:p>
          <a:p>
            <a:pPr marL="342900" indent="-342900" eaLnBrk="1" hangingPunct="1">
              <a:lnSpc>
                <a:spcPct val="80000"/>
              </a:lnSpc>
            </a:pPr>
            <a:r>
              <a:rPr lang="th-TH" sz="900" smtClean="0"/>
              <a:t>to control the diameter of a hole </a:t>
            </a:r>
          </a:p>
          <a:p>
            <a:pPr marL="342900" indent="-342900" eaLnBrk="1" hangingPunct="1">
              <a:lnSpc>
                <a:spcPct val="80000"/>
              </a:lnSpc>
            </a:pPr>
            <a:r>
              <a:rPr lang="th-TH" sz="900" smtClean="0"/>
              <a:t>to improve the internal surface finish </a:t>
            </a:r>
          </a:p>
          <a:p>
            <a:pPr marL="342900" indent="-342900" eaLnBrk="1" hangingPunct="1">
              <a:lnSpc>
                <a:spcPct val="80000"/>
              </a:lnSpc>
            </a:pPr>
            <a:r>
              <a:rPr lang="th-TH" sz="900" smtClean="0"/>
              <a:t>to improve the roundness of the hole </a:t>
            </a:r>
          </a:p>
          <a:p>
            <a:pPr marL="342900" indent="-342900" eaLnBrk="1" hangingPunct="1">
              <a:lnSpc>
                <a:spcPct val="80000"/>
              </a:lnSpc>
            </a:pPr>
            <a:r>
              <a:rPr lang="th-TH" sz="900" smtClean="0"/>
              <a:t>Reamer is made of hardened High Carbon Steel or High Speed Steel. It is classified into hand reamer and machine reamer. </a:t>
            </a:r>
            <a:endParaRPr lang="th-TH" sz="900" b="1" smtClean="0"/>
          </a:p>
          <a:p>
            <a:pPr marL="342900" indent="-342900" eaLnBrk="1" hangingPunct="1">
              <a:lnSpc>
                <a:spcPct val="80000"/>
              </a:lnSpc>
            </a:pPr>
            <a:r>
              <a:rPr lang="th-TH" sz="900" b="1" smtClean="0"/>
              <a:t>1. Hand Reamer </a:t>
            </a:r>
            <a:r>
              <a:rPr lang="th-TH" sz="900" smtClean="0"/>
              <a:t>Hand reamer (figure 33) has two types of flutes: - straight and spiral flutes. The spiral flutes hand reamer has a left hand spiral flutes. The purpose of the design is to prevent the reamer "screw in" the hole. </a:t>
            </a:r>
            <a:br>
              <a:rPr lang="th-TH" sz="900" smtClean="0"/>
            </a:br>
            <a:r>
              <a:rPr lang="th-TH" sz="900" b="1" smtClean="0"/>
              <a:t>Figure 35. Hand Reamer</a:t>
            </a:r>
            <a:r>
              <a:rPr lang="th-TH" sz="900" smtClean="0"/>
              <a:t> </a:t>
            </a:r>
          </a:p>
          <a:p>
            <a:pPr marL="342900" indent="-342900" eaLnBrk="1" hangingPunct="1">
              <a:lnSpc>
                <a:spcPct val="80000"/>
              </a:lnSpc>
            </a:pPr>
            <a:r>
              <a:rPr lang="th-TH" sz="900" b="1" smtClean="0"/>
              <a:t>2. Machine Reamer </a:t>
            </a:r>
            <a:endParaRPr lang="th-TH" sz="900" smtClean="0"/>
          </a:p>
          <a:p>
            <a:pPr marL="342900" indent="-342900" eaLnBrk="1" hangingPunct="1">
              <a:lnSpc>
                <a:spcPct val="80000"/>
              </a:lnSpc>
            </a:pPr>
            <a:r>
              <a:rPr lang="th-TH" sz="900" smtClean="0"/>
              <a:t>Machine reamer (figure 34) has a straight shank or taper shank (Morse taper). The taper shank can fit directly into the spindle of a machine while the straight shank is hold by the collet.</a:t>
            </a:r>
          </a:p>
          <a:p>
            <a:pPr marL="342900" indent="-342900" eaLnBrk="1" hangingPunct="1">
              <a:lnSpc>
                <a:spcPct val="80000"/>
              </a:lnSpc>
            </a:pPr>
            <a:r>
              <a:rPr lang="th-TH" sz="900" smtClean="0"/>
              <a:t> </a:t>
            </a:r>
            <a:br>
              <a:rPr lang="th-TH" sz="900" smtClean="0"/>
            </a:br>
            <a:r>
              <a:rPr lang="th-TH" sz="900" b="1" smtClean="0"/>
              <a:t>Figure 35. Machine Reamer</a:t>
            </a:r>
            <a:r>
              <a:rPr lang="th-TH" sz="900" smtClean="0"/>
              <a:t> </a:t>
            </a:r>
            <a:r>
              <a:rPr lang="th-TH" sz="900" b="1" smtClean="0"/>
              <a:t>3. Expanding Reamer/Adjustable Reamer </a:t>
            </a:r>
            <a:endParaRPr lang="th-TH" sz="900" smtClean="0"/>
          </a:p>
          <a:p>
            <a:pPr marL="342900" indent="-342900" eaLnBrk="1" hangingPunct="1">
              <a:lnSpc>
                <a:spcPct val="80000"/>
              </a:lnSpc>
            </a:pPr>
            <a:r>
              <a:rPr lang="th-TH" sz="900" smtClean="0"/>
              <a:t>The cutting diameter can be slightly varied by adjusting an inner taper against the loss cutting blades as shown in figure 35. This type is used primarily for repetitive work to maintain a consistent size throughout.</a:t>
            </a:r>
          </a:p>
          <a:p>
            <a:pPr marL="342900" indent="-342900" eaLnBrk="1" hangingPunct="1">
              <a:lnSpc>
                <a:spcPct val="80000"/>
              </a:lnSpc>
            </a:pPr>
            <a:r>
              <a:rPr lang="th-TH" sz="900" smtClean="0"/>
              <a:t> </a:t>
            </a:r>
            <a:br>
              <a:rPr lang="th-TH" sz="900" smtClean="0"/>
            </a:br>
            <a:r>
              <a:rPr lang="th-TH" sz="900" b="1" smtClean="0"/>
              <a:t>Figure 35. Adjustable Reamer</a:t>
            </a:r>
            <a:endParaRPr lang="th-TH" sz="900" smtClean="0"/>
          </a:p>
          <a:p>
            <a:pPr marL="342900" indent="-342900" eaLnBrk="1" hangingPunct="1">
              <a:lnSpc>
                <a:spcPct val="80000"/>
              </a:lnSpc>
            </a:pPr>
            <a:r>
              <a:rPr lang="th-TH" sz="900" b="1" smtClean="0"/>
              <a:t>4. Safety, Precautions &amp; Operation in Reaming </a:t>
            </a:r>
            <a:endParaRPr lang="th-TH" sz="900" smtClean="0"/>
          </a:p>
          <a:p>
            <a:pPr marL="342900" indent="-342900" eaLnBrk="1" hangingPunct="1">
              <a:lnSpc>
                <a:spcPct val="80000"/>
              </a:lnSpc>
            </a:pPr>
            <a:r>
              <a:rPr lang="th-TH" sz="900" smtClean="0"/>
              <a:t>Care the sharp cutting edge especially in handling. </a:t>
            </a:r>
          </a:p>
          <a:p>
            <a:pPr marL="342900" indent="-342900" eaLnBrk="1" hangingPunct="1">
              <a:lnSpc>
                <a:spcPct val="80000"/>
              </a:lnSpc>
            </a:pPr>
            <a:r>
              <a:rPr lang="th-TH" sz="900" smtClean="0"/>
              <a:t>The amount of material to be removed by a reamer should be as small as possible, approximately 2-4% of diameter. </a:t>
            </a:r>
          </a:p>
          <a:p>
            <a:pPr marL="342900" indent="-342900" eaLnBrk="1" hangingPunct="1">
              <a:lnSpc>
                <a:spcPct val="80000"/>
              </a:lnSpc>
            </a:pPr>
            <a:r>
              <a:rPr lang="th-TH" sz="900" smtClean="0"/>
              <a:t>Reamer must only be turned in one direction, both cutting and removing the tools, otherwise the tool may jam. </a:t>
            </a:r>
          </a:p>
          <a:p>
            <a:pPr marL="342900" indent="-342900" eaLnBrk="1" hangingPunct="1">
              <a:lnSpc>
                <a:spcPct val="80000"/>
              </a:lnSpc>
            </a:pPr>
            <a:r>
              <a:rPr lang="th-TH" sz="900" smtClean="0"/>
              <a:t>Lubricant oil should be used except when cutting cast iron and brass. </a:t>
            </a:r>
          </a:p>
          <a:p>
            <a:pPr marL="342900" indent="-342900" eaLnBrk="1" hangingPunct="1">
              <a:lnSpc>
                <a:spcPct val="80000"/>
              </a:lnSpc>
            </a:pPr>
            <a:r>
              <a:rPr lang="th-TH" sz="900" smtClean="0"/>
              <a:t>Reaming can enlarge the size of hole, but cannot correct the position error in drilling. </a:t>
            </a:r>
          </a:p>
          <a:p>
            <a:pPr marL="342900" indent="-342900" eaLnBrk="1" hangingPunct="1">
              <a:lnSpc>
                <a:spcPct val="80000"/>
              </a:lnSpc>
            </a:pPr>
            <a:endParaRPr lang="th-TH" sz="9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CC28B65-95AE-47D6-9F79-0E044D989A5E}" type="slidenum">
              <a:rPr lang="en-US" smtClean="0"/>
              <a:pPr/>
              <a:t>21</a:t>
            </a:fld>
            <a:endParaRPr lang="th-TH"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th-TH" smtClean="0"/>
              <a:t>Tool Angles There are three angle. important angles in the construction of a cutting tool rake angle, clearance angle and plan approach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D581598-3613-4541-96CB-D6E98BF50A12}" type="slidenum">
              <a:rPr lang="en-US" smtClean="0"/>
              <a:pPr/>
              <a:t>22</a:t>
            </a:fld>
            <a:endParaRPr lang="th-TH"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lnSpc>
                <a:spcPct val="80000"/>
              </a:lnSpc>
            </a:pPr>
            <a:endParaRPr lang="th-TH" sz="16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DDB5E4E-00E2-40F3-90D4-EC95DA3B6A4A}" type="slidenum">
              <a:rPr lang="en-US" smtClean="0"/>
              <a:pPr/>
              <a:t>23</a:t>
            </a:fld>
            <a:endParaRPr lang="th-TH"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lnSpc>
                <a:spcPct val="90000"/>
              </a:lnSpc>
            </a:pPr>
            <a:r>
              <a:rPr lang="th-TH" smtClean="0"/>
              <a:t>. </a:t>
            </a:r>
            <a:r>
              <a:rPr lang="th-TH" b="1" smtClean="0"/>
              <a:t>Hot Hardness </a:t>
            </a:r>
            <a:endParaRPr lang="th-TH" smtClean="0"/>
          </a:p>
          <a:p>
            <a:pPr eaLnBrk="1" hangingPunct="1">
              <a:lnSpc>
                <a:spcPct val="90000"/>
              </a:lnSpc>
            </a:pPr>
            <a:r>
              <a:rPr lang="th-TH" smtClean="0"/>
              <a:t>This means</a:t>
            </a:r>
            <a:endParaRPr lang="th-TH" b="1" smtClean="0"/>
          </a:p>
          <a:p>
            <a:pPr eaLnBrk="1" hangingPunct="1">
              <a:lnSpc>
                <a:spcPct val="90000"/>
              </a:lnSpc>
            </a:pPr>
            <a:r>
              <a:rPr lang="th-TH" b="1" smtClean="0"/>
              <a:t>Strength and Resistance to Shock </a:t>
            </a:r>
            <a:endParaRPr lang="th-TH" smtClean="0"/>
          </a:p>
          <a:p>
            <a:pPr eaLnBrk="1" hangingPunct="1">
              <a:lnSpc>
                <a:spcPct val="90000"/>
              </a:lnSpc>
            </a:pPr>
            <a:r>
              <a:rPr lang="th-TH" smtClean="0"/>
              <a:t>loading on the tool. It must obviously be strong enough to withstand it. </a:t>
            </a:r>
            <a:endParaRPr lang="th-TH" b="1" smtClean="0"/>
          </a:p>
          <a:p>
            <a:pPr eaLnBrk="1" hangingPunct="1">
              <a:lnSpc>
                <a:spcPct val="90000"/>
              </a:lnSpc>
            </a:pPr>
            <a:r>
              <a:rPr lang="th-TH" b="1" smtClean="0"/>
              <a:t>Low Coefficient of Friction</a:t>
            </a:r>
            <a:endParaRPr lang="th-TH" smtClean="0"/>
          </a:p>
          <a:p>
            <a:pPr eaLnBrk="1" hangingPunct="1">
              <a:lnSpc>
                <a:spcPct val="90000"/>
              </a:lnSpc>
            </a:pPr>
            <a:r>
              <a:rPr lang="th-TH" smtClean="0"/>
              <a:t>The tool rubbing against the workpiece and the chip rubbing on the top face of the tool produce heat which must be kept to a minimum.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50253E8-EAAA-4FA5-B4F3-45D1237600A5}" type="slidenum">
              <a:rPr lang="en-US" smtClean="0"/>
              <a:pPr/>
              <a:t>24</a:t>
            </a:fld>
            <a:endParaRPr lang="th-TH"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80000"/>
              </a:lnSpc>
            </a:pPr>
            <a:r>
              <a:rPr lang="th-TH" sz="1600" b="1" smtClean="0"/>
              <a:t>High Carbon Steel </a:t>
            </a:r>
            <a:endParaRPr lang="th-TH" sz="1600" smtClean="0"/>
          </a:p>
          <a:p>
            <a:pPr eaLnBrk="1" hangingPunct="1">
              <a:lnSpc>
                <a:spcPct val="80000"/>
              </a:lnSpc>
            </a:pPr>
            <a:r>
              <a:rPr lang="th-TH" sz="1600" b="1" smtClean="0"/>
              <a:t>High Speed Steel (H.S.S.) </a:t>
            </a:r>
            <a:endParaRPr lang="th-TH" sz="1600" smtClean="0"/>
          </a:p>
          <a:p>
            <a:pPr eaLnBrk="1" hangingPunct="1">
              <a:lnSpc>
                <a:spcPct val="80000"/>
              </a:lnSpc>
            </a:pPr>
            <a:r>
              <a:rPr lang="th-TH" sz="1600" b="1" smtClean="0"/>
              <a:t>Cemented Carbides</a:t>
            </a:r>
            <a:endParaRPr lang="th-TH"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B3B2F00-5C2F-4B1C-A633-1D5BB36483D2}" type="slidenum">
              <a:rPr lang="en-US" smtClean="0"/>
              <a:pPr/>
              <a:t>26</a:t>
            </a:fld>
            <a:endParaRPr lang="th-TH"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lnSpc>
                <a:spcPct val="80000"/>
              </a:lnSpc>
            </a:pPr>
            <a:endParaRPr lang="th-TH" sz="16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49550E-6366-4296-B765-60D3263B828D}" type="slidenum">
              <a:rPr lang="en-US" smtClean="0"/>
              <a:pPr/>
              <a:t>30</a:t>
            </a:fld>
            <a:endParaRPr lang="th-TH"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th-TH" smtClean="0"/>
              <a:t>. Chip Formation &amp; Chip Breaker The type of chip produced depends on the material being machined and the cutting conditions at the time. These conditions include the type of tool used tool, rate of cutting condition of the machine and the use or absence of a cutting fluid.</a:t>
            </a:r>
          </a:p>
          <a:p>
            <a:pPr eaLnBrk="1" hangingPunct="1"/>
            <a:r>
              <a:rPr lang="th-TH" b="1" smtClean="0"/>
              <a:t>Continuous Chip</a:t>
            </a:r>
            <a:r>
              <a:rPr lang="th-TH" smtClean="0"/>
              <a:t> This leaves the tool as a long ribbon and is common when cutting most ductile materials such as mild steel, copper and Aluminium. It is associated with good tool angles, correct speeds and feeds, and the use of cutting fluid.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40FFC39-C31A-4980-8687-35817697CB6E}" type="slidenum">
              <a:rPr lang="en-US" smtClean="0"/>
              <a:pPr/>
              <a:t>31</a:t>
            </a:fld>
            <a:endParaRPr lang="th-TH"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th-TH" b="1" smtClean="0"/>
              <a:t>Discontinuous Chip</a:t>
            </a:r>
            <a:r>
              <a:rPr lang="th-TH"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4E99EC8-CC92-406B-9694-20172FF2DB81}"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540FB060-DB5F-4F46-AE50-7E1EEEA41D88}"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FA8CE09-D807-4F85-83F8-147CDF8EB0F3}" type="slidenum">
              <a:rPr lang="en-US"/>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08CDF308-0D0E-4ADB-B04D-7F64721B1A94}" type="slidenum">
              <a:rPr lang="en-US"/>
              <a:pPr>
                <a:defRPr/>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th-TH"/>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D8855F17-B514-4D96-9025-EAD6BB261922}" type="slidenum">
              <a:rPr lang="en-US"/>
              <a:pPr>
                <a:defRPr/>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2DE6A709-EADF-4CFF-8012-4B8D14B96B8E}" type="slidenum">
              <a:rPr lang="en-US"/>
              <a:pPr>
                <a:defRPr/>
              </a:pPr>
              <a:t>‹#›</a:t>
            </a:fld>
            <a:endParaRPr lang="th-T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57200" y="1600200"/>
            <a:ext cx="8229600" cy="4525963"/>
          </a:xfrm>
        </p:spPr>
        <p:txBody>
          <a:bodyPr/>
          <a:lstStyle/>
          <a:p>
            <a:pPr lvl="0"/>
            <a:endParaRPr lang="th-T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F8BF5EF-4B51-4914-9130-A3CE02E9160F}" type="slidenum">
              <a:rPr lang="en-US"/>
              <a:pPr>
                <a:defRPr/>
              </a:pPr>
              <a:t>‹#›</a:t>
            </a:fld>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B0A78785-E095-439F-A654-0CBF62D8363F}" type="slidenum">
              <a:rPr lang="en-US"/>
              <a:pPr>
                <a:defRPr/>
              </a:pPr>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9FFC80BF-206B-4F35-8ED7-20FE3A55DA1A}"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D49D0DA-82EF-4FA2-92F5-66C9B181AF6C}"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13A59A5-5199-4F56-8F88-981F50DD82D8}"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D817D6D-BC38-4AAB-A1D1-7A7FCD155B99}"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0D2A8241-02DB-4689-B6BE-C4549174809D}"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39DAFFD0-7AA0-489E-9243-4566BE221EBC}"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4AA4E46D-12C1-4DBD-B59E-57D317A80755}"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2B1A968-EF30-43FD-B9B1-95050BAFAD76}"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6448D05-DD1A-4293-A5F9-B55C2B6C191E}"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h-T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C4B172A-4279-4E8E-A8D9-7427E5959331}"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file:///C:\Documents%20and%20Settings\mapiwat\My%20Documents\slide351-358\Apw-present\CUTTING\tools.av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C:\Documents%20and%20Settings\mapiwat\My%20Documents\slide351-358\Apw-present\CUTTING\chip.av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file:///C:\Documents%20and%20Settings\mapiwat\My%20Documents\slide351-358\Apw-present\CUTTING\toolgeom.avi" TargetMode="Externa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file:///C:\Documents%20and%20Settings\mapiwat\My%20Documents\slide351-358\Apw-present\CUTTING\milling.avi" TargetMode="Externa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54.jpeg"/><Relationship Id="rId4" Type="http://schemas.openxmlformats.org/officeDocument/2006/relationships/image" Target="../media/image53.jpeg"/></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Manufacturing Processes</a:t>
            </a:r>
            <a:endParaRPr lang="th-TH" smtClean="0"/>
          </a:p>
        </p:txBody>
      </p:sp>
      <p:sp>
        <p:nvSpPr>
          <p:cNvPr id="7171" name="Rectangle 3"/>
          <p:cNvSpPr>
            <a:spLocks noGrp="1" noChangeArrowheads="1"/>
          </p:cNvSpPr>
          <p:nvPr>
            <p:ph type="body" sz="half" idx="1"/>
          </p:nvPr>
        </p:nvSpPr>
        <p:spPr>
          <a:xfrm>
            <a:off x="3124200" y="2743200"/>
            <a:ext cx="5791200" cy="3840163"/>
          </a:xfrm>
        </p:spPr>
        <p:txBody>
          <a:bodyPr/>
          <a:lstStyle/>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Dr. Apiwat Muttamara</a:t>
            </a:r>
            <a:endParaRPr lang="th-TH" sz="2800" smtClean="0"/>
          </a:p>
        </p:txBody>
      </p:sp>
      <p:pic>
        <p:nvPicPr>
          <p:cNvPr id="7172" name="Picture 5" descr="fem"/>
          <p:cNvPicPr>
            <a:picLocks noGrp="1" noChangeAspect="1" noChangeArrowheads="1"/>
          </p:cNvPicPr>
          <p:nvPr>
            <p:ph sz="half" idx="2"/>
          </p:nvPr>
        </p:nvPicPr>
        <p:blipFill>
          <a:blip r:embed="rId2" cstate="print"/>
          <a:srcRect/>
          <a:stretch>
            <a:fillRect/>
          </a:stretch>
        </p:blipFill>
        <p:spPr>
          <a:xfrm>
            <a:off x="1219200" y="1447800"/>
            <a:ext cx="6781800" cy="3703638"/>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2_f2e"/>
          <p:cNvPicPr>
            <a:picLocks noChangeAspect="1" noChangeArrowheads="1"/>
          </p:cNvPicPr>
          <p:nvPr/>
        </p:nvPicPr>
        <p:blipFill>
          <a:blip r:embed="rId2" cstate="print"/>
          <a:srcRect/>
          <a:stretch>
            <a:fillRect/>
          </a:stretch>
        </p:blipFill>
        <p:spPr bwMode="auto">
          <a:xfrm>
            <a:off x="2667000" y="3276600"/>
            <a:ext cx="4343400" cy="2384425"/>
          </a:xfrm>
          <a:prstGeom prst="rect">
            <a:avLst/>
          </a:prstGeom>
          <a:noFill/>
          <a:ln w="9525">
            <a:noFill/>
            <a:miter lim="800000"/>
            <a:headEnd/>
            <a:tailEnd/>
          </a:ln>
        </p:spPr>
      </p:pic>
      <p:sp>
        <p:nvSpPr>
          <p:cNvPr id="16387" name="Rectangle 3"/>
          <p:cNvSpPr>
            <a:spLocks noChangeArrowheads="1"/>
          </p:cNvSpPr>
          <p:nvPr/>
        </p:nvSpPr>
        <p:spPr bwMode="auto">
          <a:xfrm>
            <a:off x="2514600" y="5638800"/>
            <a:ext cx="4786313" cy="366713"/>
          </a:xfrm>
          <a:prstGeom prst="rect">
            <a:avLst/>
          </a:prstGeom>
          <a:noFill/>
          <a:ln w="9525">
            <a:noFill/>
            <a:miter lim="800000"/>
            <a:headEnd/>
            <a:tailEnd/>
          </a:ln>
        </p:spPr>
        <p:txBody>
          <a:bodyPr wrap="none">
            <a:spAutoFit/>
          </a:bodyPr>
          <a:lstStyle/>
          <a:p>
            <a:pPr>
              <a:lnSpc>
                <a:spcPct val="90000"/>
              </a:lnSpc>
              <a:spcBef>
                <a:spcPct val="20000"/>
              </a:spcBef>
              <a:buFontTx/>
              <a:buChar char="•"/>
            </a:pPr>
            <a:r>
              <a:rPr lang="th-TH" sz="2000" b="1"/>
              <a:t>Figure 2e. Radius Turning Attachment</a:t>
            </a:r>
          </a:p>
        </p:txBody>
      </p:sp>
      <p:pic>
        <p:nvPicPr>
          <p:cNvPr id="16388" name="Picture 4" descr="02_f2c"/>
          <p:cNvPicPr>
            <a:picLocks noGrp="1" noChangeAspect="1" noChangeArrowheads="1"/>
          </p:cNvPicPr>
          <p:nvPr>
            <p:ph sz="quarter" idx="3"/>
          </p:nvPr>
        </p:nvPicPr>
        <p:blipFill>
          <a:blip r:embed="rId3" cstate="print"/>
          <a:srcRect/>
          <a:stretch>
            <a:fillRect/>
          </a:stretch>
        </p:blipFill>
        <p:spPr>
          <a:xfrm>
            <a:off x="457200" y="304800"/>
            <a:ext cx="2971800" cy="2322513"/>
          </a:xfrm>
          <a:noFill/>
        </p:spPr>
      </p:pic>
      <p:sp>
        <p:nvSpPr>
          <p:cNvPr id="16389" name="Rectangle 5"/>
          <p:cNvSpPr>
            <a:spLocks noChangeArrowheads="1"/>
          </p:cNvSpPr>
          <p:nvPr/>
        </p:nvSpPr>
        <p:spPr bwMode="auto">
          <a:xfrm>
            <a:off x="3657600" y="2209800"/>
            <a:ext cx="4235450" cy="519113"/>
          </a:xfrm>
          <a:prstGeom prst="rect">
            <a:avLst/>
          </a:prstGeom>
          <a:noFill/>
          <a:ln w="9525">
            <a:noFill/>
            <a:miter lim="800000"/>
            <a:headEnd/>
            <a:tailEnd/>
          </a:ln>
        </p:spPr>
        <p:txBody>
          <a:bodyPr wrap="none" anchor="ctr">
            <a:spAutoFit/>
          </a:bodyPr>
          <a:lstStyle/>
          <a:p>
            <a:pPr algn="ctr"/>
            <a:r>
              <a:rPr lang="th-TH" b="1"/>
              <a:t>Figure 2c. Taper Turning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h-TH" smtClean="0"/>
              <a:t>Cutting Tools </a:t>
            </a:r>
          </a:p>
        </p:txBody>
      </p:sp>
      <p:pic>
        <p:nvPicPr>
          <p:cNvPr id="17411" name="Picture 3" descr="02_f3"/>
          <p:cNvPicPr>
            <a:picLocks noGrp="1" noChangeAspect="1" noChangeArrowheads="1"/>
          </p:cNvPicPr>
          <p:nvPr>
            <p:ph idx="1"/>
          </p:nvPr>
        </p:nvPicPr>
        <p:blipFill>
          <a:blip r:embed="rId3" cstate="print"/>
          <a:srcRect/>
          <a:stretch>
            <a:fillRect/>
          </a:stretch>
        </p:blipFill>
        <p:spPr>
          <a:xfrm>
            <a:off x="838200" y="1752600"/>
            <a:ext cx="7499350" cy="398303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a:lstStyle/>
          <a:p>
            <a:pPr eaLnBrk="1" hangingPunct="1"/>
            <a:endParaRPr lang="th-TH" smtClean="0"/>
          </a:p>
        </p:txBody>
      </p:sp>
      <p:graphicFrame>
        <p:nvGraphicFramePr>
          <p:cNvPr id="1026" name="Object 7"/>
          <p:cNvGraphicFramePr>
            <a:graphicFrameLocks noGrp="1" noChangeAspect="1"/>
          </p:cNvGraphicFramePr>
          <p:nvPr>
            <p:ph sz="half" idx="2"/>
          </p:nvPr>
        </p:nvGraphicFramePr>
        <p:xfrm>
          <a:off x="457200" y="457200"/>
          <a:ext cx="8686800" cy="4770438"/>
        </p:xfrm>
        <a:graphic>
          <a:graphicData uri="http://schemas.openxmlformats.org/presentationml/2006/ole">
            <mc:AlternateContent xmlns:mc="http://schemas.openxmlformats.org/markup-compatibility/2006">
              <mc:Choice xmlns:v="urn:schemas-microsoft-com:vml" Requires="v">
                <p:oleObj spid="_x0000_s1027" name="Bitmap Image" r:id="rId3" imgW="4753639" imgH="2610214" progId="Paint.Picture">
                  <p:embed/>
                </p:oleObj>
              </mc:Choice>
              <mc:Fallback>
                <p:oleObj name="Bitmap Image" r:id="rId3" imgW="4753639" imgH="2610214"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6868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endParaRPr lang="th-TH" smtClean="0"/>
          </a:p>
        </p:txBody>
      </p:sp>
      <p:graphicFrame>
        <p:nvGraphicFramePr>
          <p:cNvPr id="2050" name="Object 8"/>
          <p:cNvGraphicFramePr>
            <a:graphicFrameLocks noGrp="1" noChangeAspect="1"/>
          </p:cNvGraphicFramePr>
          <p:nvPr>
            <p:ph idx="1"/>
          </p:nvPr>
        </p:nvGraphicFramePr>
        <p:xfrm>
          <a:off x="381000" y="1600200"/>
          <a:ext cx="8458200" cy="4411663"/>
        </p:xfrm>
        <a:graphic>
          <a:graphicData uri="http://schemas.openxmlformats.org/presentationml/2006/ole">
            <mc:AlternateContent xmlns:mc="http://schemas.openxmlformats.org/markup-compatibility/2006">
              <mc:Choice xmlns:v="urn:schemas-microsoft-com:vml" Requires="v">
                <p:oleObj spid="_x0000_s2051" name="Bitmap Image" r:id="rId3" imgW="4839375" imgH="2523810" progId="Paint.Picture">
                  <p:embed/>
                </p:oleObj>
              </mc:Choice>
              <mc:Fallback>
                <p:oleObj name="Bitmap Image" r:id="rId3" imgW="4839375" imgH="2523810" progId="Paint.Picture">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84582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p:txBody>
          <a:bodyPr/>
          <a:lstStyle/>
          <a:p>
            <a:pPr eaLnBrk="1" hangingPunct="1"/>
            <a:endParaRPr lang="th-TH" smtClean="0"/>
          </a:p>
        </p:txBody>
      </p:sp>
      <p:graphicFrame>
        <p:nvGraphicFramePr>
          <p:cNvPr id="3074" name="Object 3"/>
          <p:cNvGraphicFramePr>
            <a:graphicFrameLocks noGrp="1" noChangeAspect="1"/>
          </p:cNvGraphicFramePr>
          <p:nvPr>
            <p:ph idx="1"/>
          </p:nvPr>
        </p:nvGraphicFramePr>
        <p:xfrm>
          <a:off x="228600" y="533400"/>
          <a:ext cx="8915400" cy="4676775"/>
        </p:xfrm>
        <a:graphic>
          <a:graphicData uri="http://schemas.openxmlformats.org/presentationml/2006/ole">
            <mc:AlternateContent xmlns:mc="http://schemas.openxmlformats.org/markup-compatibility/2006">
              <mc:Choice xmlns:v="urn:schemas-microsoft-com:vml" Requires="v">
                <p:oleObj spid="_x0000_s3075" name="Bitmap Image" r:id="rId3" imgW="5266667" imgH="2762636" progId="Paint.Picture">
                  <p:embed/>
                </p:oleObj>
              </mc:Choice>
              <mc:Fallback>
                <p:oleObj name="Bitmap Image" r:id="rId3" imgW="5266667" imgH="276263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8915400"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p:txBody>
          <a:bodyPr/>
          <a:lstStyle/>
          <a:p>
            <a:pPr eaLnBrk="1" hangingPunct="1"/>
            <a:endParaRPr lang="th-TH" smtClean="0"/>
          </a:p>
        </p:txBody>
      </p:sp>
      <p:pic>
        <p:nvPicPr>
          <p:cNvPr id="18435" name="Picture 14" descr="chuckplate"/>
          <p:cNvPicPr>
            <a:picLocks noGrp="1" noChangeAspect="1" noChangeArrowheads="1"/>
          </p:cNvPicPr>
          <p:nvPr>
            <p:ph idx="1"/>
          </p:nvPr>
        </p:nvPicPr>
        <p:blipFill>
          <a:blip r:embed="rId2" cstate="print"/>
          <a:srcRect l="31775" r="-8411" b="43416"/>
          <a:stretch>
            <a:fillRect/>
          </a:stretch>
        </p:blipFill>
        <p:spPr>
          <a:xfrm>
            <a:off x="457200" y="228600"/>
            <a:ext cx="8458200" cy="6086475"/>
          </a:xfrm>
          <a:noFill/>
        </p:spPr>
      </p:pic>
      <p:sp>
        <p:nvSpPr>
          <p:cNvPr id="18436" name="Text Box 16"/>
          <p:cNvSpPr txBox="1">
            <a:spLocks noChangeArrowheads="1"/>
          </p:cNvSpPr>
          <p:nvPr/>
        </p:nvSpPr>
        <p:spPr bwMode="auto">
          <a:xfrm>
            <a:off x="3352800" y="5334000"/>
            <a:ext cx="4648200" cy="519113"/>
          </a:xfrm>
          <a:prstGeom prst="rect">
            <a:avLst/>
          </a:prstGeom>
          <a:solidFill>
            <a:schemeClr val="bg1"/>
          </a:solidFill>
          <a:ln w="9525">
            <a:noFill/>
            <a:miter lim="800000"/>
            <a:headEnd/>
            <a:tailEnd/>
          </a:ln>
        </p:spPr>
        <p:txBody>
          <a:bodyPr>
            <a:spAutoFit/>
          </a:bodyPr>
          <a:lstStyle/>
          <a:p>
            <a:pPr>
              <a:spcBef>
                <a:spcPct val="50000"/>
              </a:spcBef>
            </a:pPr>
            <a:r>
              <a:rPr lang="en-US"/>
              <a:t>Bevel gear with spiral scroll</a:t>
            </a:r>
            <a:endParaRPr lang="th-TH"/>
          </a:p>
        </p:txBody>
      </p:sp>
      <p:sp>
        <p:nvSpPr>
          <p:cNvPr id="18437" name="Text Box 17"/>
          <p:cNvSpPr txBox="1">
            <a:spLocks noChangeArrowheads="1"/>
          </p:cNvSpPr>
          <p:nvPr/>
        </p:nvSpPr>
        <p:spPr bwMode="auto">
          <a:xfrm>
            <a:off x="3124200" y="4114800"/>
            <a:ext cx="1447800" cy="946150"/>
          </a:xfrm>
          <a:prstGeom prst="rect">
            <a:avLst/>
          </a:prstGeom>
          <a:solidFill>
            <a:schemeClr val="bg1"/>
          </a:solidFill>
          <a:ln w="9525">
            <a:noFill/>
            <a:miter lim="800000"/>
            <a:headEnd/>
            <a:tailEnd/>
          </a:ln>
        </p:spPr>
        <p:txBody>
          <a:bodyPr>
            <a:spAutoFit/>
          </a:bodyPr>
          <a:lstStyle/>
          <a:p>
            <a:pPr>
              <a:spcBef>
                <a:spcPct val="50000"/>
              </a:spcBef>
            </a:pPr>
            <a:r>
              <a:rPr lang="en-US"/>
              <a:t>Bevel pinion</a:t>
            </a:r>
            <a:endParaRPr lang="th-TH"/>
          </a:p>
        </p:txBody>
      </p:sp>
      <p:sp>
        <p:nvSpPr>
          <p:cNvPr id="18438" name="Text Box 18"/>
          <p:cNvSpPr txBox="1">
            <a:spLocks noChangeArrowheads="1"/>
          </p:cNvSpPr>
          <p:nvPr/>
        </p:nvSpPr>
        <p:spPr bwMode="auto">
          <a:xfrm>
            <a:off x="4724400" y="547688"/>
            <a:ext cx="1676400" cy="519112"/>
          </a:xfrm>
          <a:prstGeom prst="rect">
            <a:avLst/>
          </a:prstGeom>
          <a:solidFill>
            <a:schemeClr val="bg1"/>
          </a:solidFill>
          <a:ln w="9525">
            <a:noFill/>
            <a:miter lim="800000"/>
            <a:headEnd/>
            <a:tailEnd/>
          </a:ln>
        </p:spPr>
        <p:txBody>
          <a:bodyPr>
            <a:spAutoFit/>
          </a:bodyPr>
          <a:lstStyle/>
          <a:p>
            <a:pPr>
              <a:spcBef>
                <a:spcPct val="50000"/>
              </a:spcBef>
            </a:pPr>
            <a:r>
              <a:rPr lang="en-US"/>
              <a:t>CHUCK</a:t>
            </a:r>
            <a:endParaRPr lang="th-TH"/>
          </a:p>
        </p:txBody>
      </p:sp>
      <p:sp>
        <p:nvSpPr>
          <p:cNvPr id="18439" name="Text Box 19"/>
          <p:cNvSpPr txBox="1">
            <a:spLocks noChangeArrowheads="1"/>
          </p:cNvSpPr>
          <p:nvPr/>
        </p:nvSpPr>
        <p:spPr bwMode="auto">
          <a:xfrm>
            <a:off x="6705600" y="990600"/>
            <a:ext cx="1447800" cy="519113"/>
          </a:xfrm>
          <a:prstGeom prst="rect">
            <a:avLst/>
          </a:prstGeom>
          <a:solidFill>
            <a:schemeClr val="bg1"/>
          </a:solidFill>
          <a:ln w="9525">
            <a:noFill/>
            <a:miter lim="800000"/>
            <a:headEnd/>
            <a:tailEnd/>
          </a:ln>
        </p:spPr>
        <p:txBody>
          <a:bodyPr>
            <a:spAutoFit/>
          </a:bodyPr>
          <a:lstStyle/>
          <a:p>
            <a:pPr>
              <a:spcBef>
                <a:spcPct val="50000"/>
              </a:spcBef>
            </a:pPr>
            <a:r>
              <a:rPr lang="en-US"/>
              <a:t>JAW</a:t>
            </a:r>
            <a:endParaRPr lang="th-T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huckplate"/>
          <p:cNvPicPr>
            <a:picLocks noGrp="1" noChangeAspect="1" noChangeArrowheads="1"/>
          </p:cNvPicPr>
          <p:nvPr>
            <p:ph idx="1"/>
          </p:nvPr>
        </p:nvPicPr>
        <p:blipFill>
          <a:blip r:embed="rId2" cstate="print"/>
          <a:srcRect l="26727" t="53918"/>
          <a:stretch>
            <a:fillRect/>
          </a:stretch>
        </p:blipFill>
        <p:spPr>
          <a:xfrm>
            <a:off x="685800" y="685800"/>
            <a:ext cx="7848600" cy="4810125"/>
          </a:xfrm>
          <a:noFill/>
        </p:spPr>
      </p:pic>
      <p:sp>
        <p:nvSpPr>
          <p:cNvPr id="19459" name="Rectangle 5"/>
          <p:cNvSpPr>
            <a:spLocks noGrp="1" noChangeArrowheads="1"/>
          </p:cNvSpPr>
          <p:nvPr>
            <p:ph type="title"/>
          </p:nvPr>
        </p:nvSpPr>
        <p:spPr/>
        <p:txBody>
          <a:bodyPr/>
          <a:lstStyle/>
          <a:p>
            <a:pPr eaLnBrk="1" hangingPunct="1"/>
            <a:r>
              <a:rPr lang="en-US" smtClean="0"/>
              <a:t>Face Plate</a:t>
            </a:r>
            <a:endParaRPr lang="th-TH" smtClean="0"/>
          </a:p>
        </p:txBody>
      </p:sp>
      <p:sp>
        <p:nvSpPr>
          <p:cNvPr id="19460" name="Text Box 7"/>
          <p:cNvSpPr txBox="1">
            <a:spLocks noChangeArrowheads="1"/>
          </p:cNvSpPr>
          <p:nvPr/>
        </p:nvSpPr>
        <p:spPr bwMode="auto">
          <a:xfrm>
            <a:off x="5334000" y="1147763"/>
            <a:ext cx="2667000" cy="528637"/>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Counterweght</a:t>
            </a:r>
            <a:endParaRPr lang="th-TH"/>
          </a:p>
        </p:txBody>
      </p:sp>
      <p:sp>
        <p:nvSpPr>
          <p:cNvPr id="19461" name="Text Box 8"/>
          <p:cNvSpPr txBox="1">
            <a:spLocks noChangeArrowheads="1"/>
          </p:cNvSpPr>
          <p:nvPr/>
        </p:nvSpPr>
        <p:spPr bwMode="auto">
          <a:xfrm>
            <a:off x="5715000" y="2743200"/>
            <a:ext cx="2667000" cy="528638"/>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Workpiece</a:t>
            </a:r>
            <a:endParaRPr lang="th-T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274638"/>
            <a:ext cx="8229600" cy="792162"/>
          </a:xfrm>
        </p:spPr>
        <p:txBody>
          <a:bodyPr/>
          <a:lstStyle/>
          <a:p>
            <a:pPr eaLnBrk="1" hangingPunct="1"/>
            <a:r>
              <a:rPr lang="en-US" smtClean="0"/>
              <a:t>Magnetic chuck</a:t>
            </a:r>
            <a:endParaRPr lang="th-TH" smtClean="0"/>
          </a:p>
        </p:txBody>
      </p:sp>
      <p:pic>
        <p:nvPicPr>
          <p:cNvPr id="20483" name="Picture 4" descr="circularfine"/>
          <p:cNvPicPr>
            <a:picLocks noGrp="1" noChangeAspect="1" noChangeArrowheads="1"/>
          </p:cNvPicPr>
          <p:nvPr>
            <p:ph idx="1"/>
          </p:nvPr>
        </p:nvPicPr>
        <p:blipFill>
          <a:blip r:embed="rId2" cstate="print"/>
          <a:srcRect/>
          <a:stretch>
            <a:fillRect/>
          </a:stretch>
        </p:blipFill>
        <p:spPr>
          <a:xfrm>
            <a:off x="2895600" y="1295400"/>
            <a:ext cx="5638800" cy="505142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endParaRPr lang="th-TH" smtClean="0"/>
          </a:p>
        </p:txBody>
      </p:sp>
      <p:pic>
        <p:nvPicPr>
          <p:cNvPr id="21507" name="Picture 4" descr="dog"/>
          <p:cNvPicPr>
            <a:picLocks noGrp="1" noChangeAspect="1" noChangeArrowheads="1"/>
          </p:cNvPicPr>
          <p:nvPr>
            <p:ph idx="1"/>
          </p:nvPr>
        </p:nvPicPr>
        <p:blipFill>
          <a:blip r:embed="rId2" cstate="print"/>
          <a:srcRect/>
          <a:stretch>
            <a:fillRect/>
          </a:stretch>
        </p:blipFill>
        <p:spPr>
          <a:xfrm>
            <a:off x="68263" y="719138"/>
            <a:ext cx="8915400" cy="5556250"/>
          </a:xfrm>
          <a:noFill/>
        </p:spPr>
      </p:pic>
      <p:sp>
        <p:nvSpPr>
          <p:cNvPr id="21508" name="Text Box 7"/>
          <p:cNvSpPr txBox="1">
            <a:spLocks noChangeArrowheads="1"/>
          </p:cNvSpPr>
          <p:nvPr/>
        </p:nvSpPr>
        <p:spPr bwMode="auto">
          <a:xfrm>
            <a:off x="2057400" y="1143000"/>
            <a:ext cx="2438400" cy="528638"/>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Face plate</a:t>
            </a:r>
            <a:endParaRPr lang="th-TH"/>
          </a:p>
        </p:txBody>
      </p:sp>
      <p:sp>
        <p:nvSpPr>
          <p:cNvPr id="21509" name="Text Box 8"/>
          <p:cNvSpPr txBox="1">
            <a:spLocks noChangeArrowheads="1"/>
          </p:cNvSpPr>
          <p:nvPr/>
        </p:nvSpPr>
        <p:spPr bwMode="auto">
          <a:xfrm>
            <a:off x="4953000" y="1676400"/>
            <a:ext cx="2438400" cy="528638"/>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Screw</a:t>
            </a:r>
            <a:endParaRPr lang="th-TH"/>
          </a:p>
        </p:txBody>
      </p:sp>
      <p:sp>
        <p:nvSpPr>
          <p:cNvPr id="21510" name="Text Box 9"/>
          <p:cNvSpPr txBox="1">
            <a:spLocks noChangeArrowheads="1"/>
          </p:cNvSpPr>
          <p:nvPr/>
        </p:nvSpPr>
        <p:spPr bwMode="auto">
          <a:xfrm>
            <a:off x="4038600" y="5410200"/>
            <a:ext cx="2438400" cy="528638"/>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Dog</a:t>
            </a:r>
            <a:endParaRPr lang="th-TH"/>
          </a:p>
        </p:txBody>
      </p:sp>
      <p:sp>
        <p:nvSpPr>
          <p:cNvPr id="21511" name="Text Box 10"/>
          <p:cNvSpPr txBox="1">
            <a:spLocks noChangeArrowheads="1"/>
          </p:cNvSpPr>
          <p:nvPr/>
        </p:nvSpPr>
        <p:spPr bwMode="auto">
          <a:xfrm>
            <a:off x="4724400" y="4724400"/>
            <a:ext cx="2438400" cy="528638"/>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Workpiece</a:t>
            </a:r>
            <a:endParaRPr lang="th-TH"/>
          </a:p>
        </p:txBody>
      </p:sp>
      <p:sp>
        <p:nvSpPr>
          <p:cNvPr id="21512" name="Text Box 11"/>
          <p:cNvSpPr txBox="1">
            <a:spLocks noChangeArrowheads="1"/>
          </p:cNvSpPr>
          <p:nvPr/>
        </p:nvSpPr>
        <p:spPr bwMode="auto">
          <a:xfrm>
            <a:off x="7239000" y="4495800"/>
            <a:ext cx="1447800" cy="955675"/>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Lath Center </a:t>
            </a:r>
            <a:endParaRPr lang="th-T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Steady rest </a:t>
            </a:r>
            <a:endParaRPr lang="th-TH" smtClean="0"/>
          </a:p>
        </p:txBody>
      </p:sp>
      <p:pic>
        <p:nvPicPr>
          <p:cNvPr id="22531" name="Picture 3"/>
          <p:cNvPicPr>
            <a:picLocks noGrp="1" noChangeAspect="1" noChangeArrowheads="1"/>
          </p:cNvPicPr>
          <p:nvPr>
            <p:ph type="body" idx="1"/>
          </p:nvPr>
        </p:nvPicPr>
        <p:blipFill>
          <a:blip r:embed="rId2" cstate="print"/>
          <a:srcRect/>
          <a:stretch>
            <a:fillRect/>
          </a:stretch>
        </p:blipFill>
        <p:spPr>
          <a:xfrm>
            <a:off x="0" y="1525588"/>
            <a:ext cx="9144000" cy="5027612"/>
          </a:xfrm>
        </p:spPr>
      </p:pic>
      <p:sp>
        <p:nvSpPr>
          <p:cNvPr id="22532" name="Text Box 5"/>
          <p:cNvSpPr txBox="1">
            <a:spLocks noChangeArrowheads="1"/>
          </p:cNvSpPr>
          <p:nvPr/>
        </p:nvSpPr>
        <p:spPr bwMode="auto">
          <a:xfrm>
            <a:off x="5486400" y="2058988"/>
            <a:ext cx="3429000" cy="946150"/>
          </a:xfrm>
          <a:prstGeom prst="rect">
            <a:avLst/>
          </a:prstGeom>
          <a:solidFill>
            <a:srgbClr val="FFFF99"/>
          </a:solidFill>
          <a:ln w="9525">
            <a:noFill/>
            <a:miter lim="800000"/>
            <a:headEnd/>
            <a:tailEnd/>
          </a:ln>
        </p:spPr>
        <p:txBody>
          <a:bodyPr>
            <a:spAutoFit/>
          </a:bodyPr>
          <a:lstStyle/>
          <a:p>
            <a:pPr>
              <a:spcBef>
                <a:spcPct val="50000"/>
              </a:spcBef>
            </a:pPr>
            <a:r>
              <a:rPr lang="en-US"/>
              <a:t>Three Adjustable Jaws</a:t>
            </a:r>
            <a:endParaRPr lang="th-T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Metal Cutting</a:t>
            </a:r>
            <a:endParaRPr lang="th-TH" smtClean="0"/>
          </a:p>
        </p:txBody>
      </p:sp>
      <p:sp>
        <p:nvSpPr>
          <p:cNvPr id="149507" name="Rectangle 3"/>
          <p:cNvSpPr>
            <a:spLocks noGrp="1" noChangeArrowheads="1"/>
          </p:cNvSpPr>
          <p:nvPr>
            <p:ph type="body" idx="1"/>
          </p:nvPr>
        </p:nvSpPr>
        <p:spPr>
          <a:xfrm>
            <a:off x="457200" y="1600200"/>
            <a:ext cx="8077200" cy="4419600"/>
          </a:xfrm>
        </p:spPr>
        <p:txBody>
          <a:bodyPr/>
          <a:lstStyle/>
          <a:p>
            <a:pPr eaLnBrk="1" hangingPunct="1">
              <a:buFontTx/>
              <a:buNone/>
            </a:pPr>
            <a:r>
              <a:rPr lang="en-US" smtClean="0"/>
              <a:t>1.Traditional Machine</a:t>
            </a:r>
          </a:p>
          <a:p>
            <a:pPr eaLnBrk="1" hangingPunct="1"/>
            <a:r>
              <a:rPr lang="en-US" smtClean="0"/>
              <a:t>Turning</a:t>
            </a:r>
          </a:p>
          <a:p>
            <a:pPr eaLnBrk="1" hangingPunct="1"/>
            <a:r>
              <a:rPr lang="en-US" smtClean="0"/>
              <a:t>Milling etc.</a:t>
            </a:r>
          </a:p>
          <a:p>
            <a:pPr eaLnBrk="1" hangingPunct="1"/>
            <a:endParaRPr lang="en-US" smtClean="0"/>
          </a:p>
          <a:p>
            <a:pPr eaLnBrk="1" hangingPunct="1">
              <a:buFontTx/>
              <a:buNone/>
            </a:pPr>
            <a:r>
              <a:rPr lang="en-US" smtClean="0"/>
              <a:t>2. Non-traditional Machine</a:t>
            </a:r>
          </a:p>
          <a:p>
            <a:pPr eaLnBrk="1" hangingPunct="1"/>
            <a:r>
              <a:rPr lang="en-US" smtClean="0"/>
              <a:t>Laser, EDM etc.</a:t>
            </a:r>
          </a:p>
          <a:p>
            <a:pPr eaLnBrk="1" hangingPunct="1"/>
            <a:endParaRPr lang="th-TH" smtClean="0"/>
          </a:p>
        </p:txBody>
      </p:sp>
      <p:sp>
        <p:nvSpPr>
          <p:cNvPr id="149509" name="Text Box 5"/>
          <p:cNvSpPr txBox="1">
            <a:spLocks noChangeArrowheads="1"/>
          </p:cNvSpPr>
          <p:nvPr/>
        </p:nvSpPr>
        <p:spPr bwMode="auto">
          <a:xfrm>
            <a:off x="5638800" y="2514600"/>
            <a:ext cx="2133600" cy="519113"/>
          </a:xfrm>
          <a:prstGeom prst="rect">
            <a:avLst/>
          </a:prstGeom>
          <a:noFill/>
          <a:ln w="9525">
            <a:noFill/>
            <a:miter lim="800000"/>
            <a:headEnd/>
            <a:tailEnd/>
          </a:ln>
        </p:spPr>
        <p:txBody>
          <a:bodyPr>
            <a:spAutoFit/>
          </a:bodyPr>
          <a:lstStyle/>
          <a:p>
            <a:pPr>
              <a:spcBef>
                <a:spcPct val="50000"/>
              </a:spcBef>
            </a:pPr>
            <a:r>
              <a:rPr lang="en-US"/>
              <a:t>Chip</a:t>
            </a:r>
            <a:endParaRPr lang="th-TH"/>
          </a:p>
        </p:txBody>
      </p:sp>
      <p:sp>
        <p:nvSpPr>
          <p:cNvPr id="8197" name="Line 6"/>
          <p:cNvSpPr>
            <a:spLocks noChangeShapeType="1"/>
          </p:cNvSpPr>
          <p:nvPr/>
        </p:nvSpPr>
        <p:spPr bwMode="auto">
          <a:xfrm>
            <a:off x="4267200" y="2209800"/>
            <a:ext cx="762000" cy="381000"/>
          </a:xfrm>
          <a:prstGeom prst="line">
            <a:avLst/>
          </a:prstGeom>
          <a:noFill/>
          <a:ln w="9525">
            <a:solidFill>
              <a:schemeClr val="tx1"/>
            </a:solidFill>
            <a:round/>
            <a:headEnd/>
            <a:tailEnd type="triangle" w="med" len="med"/>
          </a:ln>
        </p:spPr>
        <p:txBody>
          <a:bodyPr/>
          <a:lstStyle/>
          <a:p>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9507">
                                            <p:txEl>
                                              <p:pRg st="4" end="4"/>
                                            </p:txEl>
                                          </p:spTgt>
                                        </p:tgtEl>
                                        <p:attrNameLst>
                                          <p:attrName>style.visibility</p:attrName>
                                        </p:attrNameLst>
                                      </p:cBhvr>
                                      <p:to>
                                        <p:strVal val="visible"/>
                                      </p:to>
                                    </p:set>
                                    <p:anim calcmode="lin" valueType="num">
                                      <p:cBhvr additive="base">
                                        <p:cTn id="25" dur="5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9507">
                                            <p:txEl>
                                              <p:pRg st="5" end="5"/>
                                            </p:txEl>
                                          </p:spTgt>
                                        </p:tgtEl>
                                        <p:attrNameLst>
                                          <p:attrName>style.visibility</p:attrName>
                                        </p:attrNameLst>
                                      </p:cBhvr>
                                      <p:to>
                                        <p:strVal val="visible"/>
                                      </p:to>
                                    </p:set>
                                    <p:anim calcmode="lin" valueType="num">
                                      <p:cBhvr additive="base">
                                        <p:cTn id="31" dur="5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9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9509"/>
                                        </p:tgtEl>
                                        <p:attrNameLst>
                                          <p:attrName>style.visibility</p:attrName>
                                        </p:attrNameLst>
                                      </p:cBhvr>
                                      <p:to>
                                        <p:strVal val="visible"/>
                                      </p:to>
                                    </p:set>
                                    <p:anim calcmode="lin" valueType="num">
                                      <p:cBhvr additive="base">
                                        <p:cTn id="37" dur="500" fill="hold"/>
                                        <p:tgtEl>
                                          <p:spTgt spid="149509"/>
                                        </p:tgtEl>
                                        <p:attrNameLst>
                                          <p:attrName>ppt_x</p:attrName>
                                        </p:attrNameLst>
                                      </p:cBhvr>
                                      <p:tavLst>
                                        <p:tav tm="0">
                                          <p:val>
                                            <p:strVal val="#ppt_x"/>
                                          </p:val>
                                        </p:tav>
                                        <p:tav tm="100000">
                                          <p:val>
                                            <p:strVal val="#ppt_x"/>
                                          </p:val>
                                        </p:tav>
                                      </p:tavLst>
                                    </p:anim>
                                    <p:anim calcmode="lin" valueType="num">
                                      <p:cBhvr additive="base">
                                        <p:cTn id="38" dur="500" fill="hold"/>
                                        <p:tgtEl>
                                          <p:spTgt spid="149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P spid="1495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th-TH" sz="4000" smtClean="0"/>
              <a:t>Basic Metal Cutting Theory </a:t>
            </a:r>
            <a:br>
              <a:rPr lang="th-TH" sz="4000" smtClean="0"/>
            </a:br>
            <a:endParaRPr lang="th-TH" sz="4000" smtClean="0"/>
          </a:p>
        </p:txBody>
      </p:sp>
      <p:pic>
        <p:nvPicPr>
          <p:cNvPr id="23555" name="Picture 4" descr="02_f4"/>
          <p:cNvPicPr>
            <a:picLocks noGrp="1" noChangeAspect="1" noChangeArrowheads="1"/>
          </p:cNvPicPr>
          <p:nvPr>
            <p:ph idx="1"/>
          </p:nvPr>
        </p:nvPicPr>
        <p:blipFill>
          <a:blip r:embed="rId3" cstate="print"/>
          <a:srcRect/>
          <a:stretch>
            <a:fillRect/>
          </a:stretch>
        </p:blipFill>
        <p:spPr>
          <a:xfrm>
            <a:off x="533400" y="990600"/>
            <a:ext cx="8305800" cy="4552950"/>
          </a:xfrm>
          <a:noFill/>
        </p:spPr>
      </p:pic>
      <p:sp>
        <p:nvSpPr>
          <p:cNvPr id="23556" name="Text Box 7"/>
          <p:cNvSpPr txBox="1">
            <a:spLocks noChangeArrowheads="1"/>
          </p:cNvSpPr>
          <p:nvPr/>
        </p:nvSpPr>
        <p:spPr bwMode="auto">
          <a:xfrm>
            <a:off x="7086600" y="4419600"/>
            <a:ext cx="1676400" cy="519113"/>
          </a:xfrm>
          <a:prstGeom prst="rect">
            <a:avLst/>
          </a:prstGeom>
          <a:noFill/>
          <a:ln w="9525">
            <a:noFill/>
            <a:miter lim="800000"/>
            <a:headEnd/>
            <a:tailEnd/>
          </a:ln>
        </p:spPr>
        <p:txBody>
          <a:bodyPr>
            <a:spAutoFit/>
          </a:bodyPr>
          <a:lstStyle/>
          <a:p>
            <a:pPr>
              <a:spcBef>
                <a:spcPct val="50000"/>
              </a:spcBef>
            </a:pPr>
            <a:r>
              <a:rPr lang="en-US"/>
              <a:t>Relief</a:t>
            </a:r>
            <a:endParaRPr lang="th-TH"/>
          </a:p>
        </p:txBody>
      </p:sp>
      <p:sp>
        <p:nvSpPr>
          <p:cNvPr id="23557" name="Text Box 8"/>
          <p:cNvSpPr txBox="1">
            <a:spLocks noChangeArrowheads="1"/>
          </p:cNvSpPr>
          <p:nvPr/>
        </p:nvSpPr>
        <p:spPr bwMode="auto">
          <a:xfrm>
            <a:off x="4648200" y="1600200"/>
            <a:ext cx="1676400" cy="519113"/>
          </a:xfrm>
          <a:prstGeom prst="rect">
            <a:avLst/>
          </a:prstGeom>
          <a:noFill/>
          <a:ln w="9525">
            <a:noFill/>
            <a:miter lim="800000"/>
            <a:headEnd/>
            <a:tailEnd/>
          </a:ln>
        </p:spPr>
        <p:txBody>
          <a:bodyPr>
            <a:spAutoFit/>
          </a:bodyPr>
          <a:lstStyle/>
          <a:p>
            <a:pPr>
              <a:spcBef>
                <a:spcPct val="50000"/>
              </a:spcBef>
            </a:pPr>
            <a:r>
              <a:rPr lang="en-US"/>
              <a:t>RAKE</a:t>
            </a:r>
            <a:endParaRPr lang="th-T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2_f5"/>
          <p:cNvPicPr>
            <a:picLocks noGrp="1" noChangeAspect="1" noChangeArrowheads="1"/>
          </p:cNvPicPr>
          <p:nvPr>
            <p:ph idx="1"/>
          </p:nvPr>
        </p:nvPicPr>
        <p:blipFill>
          <a:blip r:embed="rId3" cstate="print"/>
          <a:srcRect/>
          <a:stretch>
            <a:fillRect/>
          </a:stretch>
        </p:blipFill>
        <p:spPr>
          <a:xfrm>
            <a:off x="152400" y="1143000"/>
            <a:ext cx="8763000" cy="5281613"/>
          </a:xfrm>
          <a:noFill/>
        </p:spPr>
      </p:pic>
      <p:sp>
        <p:nvSpPr>
          <p:cNvPr id="24579" name="Rectangle 7"/>
          <p:cNvSpPr>
            <a:spLocks noChangeArrowheads="1"/>
          </p:cNvSpPr>
          <p:nvPr/>
        </p:nvSpPr>
        <p:spPr bwMode="auto">
          <a:xfrm>
            <a:off x="730250" y="533400"/>
            <a:ext cx="7756525" cy="519113"/>
          </a:xfrm>
          <a:prstGeom prst="rect">
            <a:avLst/>
          </a:prstGeom>
          <a:noFill/>
          <a:ln w="9525">
            <a:noFill/>
            <a:miter lim="800000"/>
            <a:headEnd/>
            <a:tailEnd/>
          </a:ln>
        </p:spPr>
        <p:txBody>
          <a:bodyPr wrap="none" anchor="ctr">
            <a:spAutoFit/>
          </a:bodyPr>
          <a:lstStyle/>
          <a:p>
            <a:pPr algn="ctr"/>
            <a:r>
              <a:rPr lang="th-TH" b="1"/>
              <a:t>Main Features of a Single Point Cutting Tool</a:t>
            </a:r>
            <a:r>
              <a:rPr lang="th-TH"/>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457200" y="228600"/>
            <a:ext cx="8153400" cy="6035675"/>
          </a:xfrm>
          <a:prstGeom prst="rect">
            <a:avLst/>
          </a:prstGeom>
          <a:noFill/>
          <a:ln w="9525">
            <a:noFill/>
            <a:miter lim="800000"/>
            <a:headEnd/>
            <a:tailEnd/>
          </a:ln>
        </p:spPr>
        <p:txBody>
          <a:bodyPr>
            <a:spAutoFit/>
          </a:bodyPr>
          <a:lstStyle/>
          <a:p>
            <a:r>
              <a:rPr lang="th-TH" sz="3000" b="1"/>
              <a:t>Rake Angle</a:t>
            </a:r>
            <a:r>
              <a:rPr lang="th-TH" sz="3000"/>
              <a:t> </a:t>
            </a:r>
          </a:p>
          <a:p>
            <a:pPr>
              <a:buFontTx/>
              <a:buChar char="•"/>
            </a:pPr>
            <a:r>
              <a:rPr lang="en-US" sz="3000"/>
              <a:t>T</a:t>
            </a:r>
            <a:r>
              <a:rPr lang="th-TH" sz="3000"/>
              <a:t>he larger the rake angle, the smaller the cutting force on the tool, </a:t>
            </a:r>
          </a:p>
          <a:p>
            <a:pPr>
              <a:buFontTx/>
              <a:buChar char="•"/>
            </a:pPr>
            <a:r>
              <a:rPr lang="th-TH" sz="3000"/>
              <a:t>A large rake angle will improve cutting action, but would lead to early tool failure</a:t>
            </a:r>
          </a:p>
          <a:p>
            <a:pPr>
              <a:buFontTx/>
              <a:buChar char="•"/>
            </a:pPr>
            <a:r>
              <a:rPr lang="th-TH" sz="3000"/>
              <a:t>A compromise must therefore be made between adequate strength and good cutting action.</a:t>
            </a:r>
          </a:p>
          <a:p>
            <a:r>
              <a:rPr lang="th-TH" sz="3000" b="1"/>
              <a:t>Clearance Angle</a:t>
            </a:r>
            <a:endParaRPr lang="th-TH" sz="3000"/>
          </a:p>
          <a:p>
            <a:r>
              <a:rPr lang="th-TH" sz="3000"/>
              <a:t>Clearance should be kept to a minimum, as excessive clearance angle will not improve cutting efficiency and will merely weaken the tool.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h-TH" sz="4000" smtClean="0"/>
              <a:t>Characteristics of Tool Material</a:t>
            </a:r>
          </a:p>
        </p:txBody>
      </p:sp>
      <p:sp>
        <p:nvSpPr>
          <p:cNvPr id="26627" name="Rectangle 3"/>
          <p:cNvSpPr>
            <a:spLocks noGrp="1" noChangeArrowheads="1"/>
          </p:cNvSpPr>
          <p:nvPr>
            <p:ph type="body" idx="1"/>
          </p:nvPr>
        </p:nvSpPr>
        <p:spPr/>
        <p:txBody>
          <a:bodyPr/>
          <a:lstStyle/>
          <a:p>
            <a:pPr eaLnBrk="1" hangingPunct="1"/>
            <a:r>
              <a:rPr lang="th-TH" b="1" smtClean="0"/>
              <a:t>Hot Hardness </a:t>
            </a:r>
          </a:p>
          <a:p>
            <a:pPr lvl="1" eaLnBrk="1" hangingPunct="1"/>
            <a:r>
              <a:rPr lang="th-TH" smtClean="0"/>
              <a:t>the ability to retain its hardness at high temperatures. </a:t>
            </a:r>
          </a:p>
          <a:p>
            <a:pPr eaLnBrk="1" hangingPunct="1"/>
            <a:r>
              <a:rPr lang="th-TH" b="1" smtClean="0"/>
              <a:t>Strength and Resistance to Shock </a:t>
            </a:r>
            <a:endParaRPr lang="th-TH" smtClean="0"/>
          </a:p>
          <a:p>
            <a:pPr lvl="1" eaLnBrk="1" hangingPunct="1"/>
            <a:r>
              <a:rPr lang="th-TH" smtClean="0"/>
              <a:t>At the start of a cut the first bite of the tool into the work results in considerable shock </a:t>
            </a:r>
          </a:p>
          <a:p>
            <a:pPr eaLnBrk="1" hangingPunct="1"/>
            <a:r>
              <a:rPr lang="th-TH" b="1" smtClean="0"/>
              <a:t>Low Coefficient of Friction</a:t>
            </a:r>
          </a:p>
          <a:p>
            <a:pPr eaLnBrk="1" hangingPunct="1"/>
            <a:endParaRPr lang="th-TH" smtClean="0"/>
          </a:p>
          <a:p>
            <a:pPr eaLnBrk="1" hangingPunct="1"/>
            <a:endParaRPr lang="th-TH"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6705600" cy="334962"/>
          </a:xfrm>
        </p:spPr>
        <p:txBody>
          <a:bodyPr/>
          <a:lstStyle/>
          <a:p>
            <a:pPr eaLnBrk="1" hangingPunct="1"/>
            <a:r>
              <a:rPr lang="th-TH" sz="3000" smtClean="0"/>
              <a:t>Tool Materials in Common Use</a:t>
            </a:r>
          </a:p>
        </p:txBody>
      </p:sp>
      <p:sp>
        <p:nvSpPr>
          <p:cNvPr id="27651" name="Rectangle 3"/>
          <p:cNvSpPr>
            <a:spLocks noGrp="1" noChangeArrowheads="1"/>
          </p:cNvSpPr>
          <p:nvPr>
            <p:ph type="body" idx="1"/>
          </p:nvPr>
        </p:nvSpPr>
        <p:spPr>
          <a:xfrm>
            <a:off x="457200" y="838200"/>
            <a:ext cx="8686800" cy="5486400"/>
          </a:xfrm>
        </p:spPr>
        <p:txBody>
          <a:bodyPr/>
          <a:lstStyle/>
          <a:p>
            <a:pPr eaLnBrk="1" hangingPunct="1">
              <a:lnSpc>
                <a:spcPct val="80000"/>
              </a:lnSpc>
            </a:pPr>
            <a:r>
              <a:rPr lang="th-TH" sz="2000" b="1" smtClean="0"/>
              <a:t>High Carbon Steel </a:t>
            </a:r>
          </a:p>
          <a:p>
            <a:pPr eaLnBrk="1" hangingPunct="1">
              <a:lnSpc>
                <a:spcPct val="80000"/>
              </a:lnSpc>
            </a:pPr>
            <a:r>
              <a:rPr lang="th-TH" sz="2000" smtClean="0"/>
              <a:t>Contains </a:t>
            </a:r>
            <a:r>
              <a:rPr lang="th-TH" sz="3900" smtClean="0"/>
              <a:t>1 - 1.4%</a:t>
            </a:r>
            <a:r>
              <a:rPr lang="th-TH" sz="2000" smtClean="0"/>
              <a:t> carbon with some addition of chromium and tungsten to improve wear resistance.</a:t>
            </a:r>
          </a:p>
          <a:p>
            <a:pPr eaLnBrk="1" hangingPunct="1">
              <a:lnSpc>
                <a:spcPct val="80000"/>
              </a:lnSpc>
            </a:pPr>
            <a:r>
              <a:rPr lang="th-TH" sz="2000" smtClean="0"/>
              <a:t> The steel begins to lose its hardness at about </a:t>
            </a:r>
            <a:r>
              <a:rPr lang="th-TH" sz="3900" smtClean="0"/>
              <a:t>250°</a:t>
            </a:r>
            <a:r>
              <a:rPr lang="th-TH" sz="2000" smtClean="0"/>
              <a:t> C, and is not favoured for modern machining operations where high speeds and heavy cuts are usually employed. </a:t>
            </a:r>
            <a:endParaRPr lang="th-TH" sz="2000" b="1" smtClean="0"/>
          </a:p>
          <a:p>
            <a:pPr eaLnBrk="1" hangingPunct="1">
              <a:lnSpc>
                <a:spcPct val="80000"/>
              </a:lnSpc>
            </a:pPr>
            <a:endParaRPr lang="th-TH" sz="2000" smtClean="0"/>
          </a:p>
          <a:p>
            <a:pPr eaLnBrk="1" hangingPunct="1">
              <a:lnSpc>
                <a:spcPct val="80000"/>
              </a:lnSpc>
            </a:pPr>
            <a:r>
              <a:rPr lang="th-TH" sz="2000" b="1" smtClean="0"/>
              <a:t>High Speed Steel (H.S.S.) </a:t>
            </a:r>
          </a:p>
          <a:p>
            <a:pPr eaLnBrk="1" hangingPunct="1">
              <a:lnSpc>
                <a:spcPct val="80000"/>
              </a:lnSpc>
            </a:pPr>
            <a:r>
              <a:rPr lang="th-TH" sz="2000" smtClean="0"/>
              <a:t>Steel, which has a hot hardness value of about 600° C, </a:t>
            </a:r>
          </a:p>
          <a:p>
            <a:pPr eaLnBrk="1" hangingPunct="1">
              <a:lnSpc>
                <a:spcPct val="80000"/>
              </a:lnSpc>
            </a:pPr>
            <a:r>
              <a:rPr lang="th-TH" sz="2000" smtClean="0"/>
              <a:t>commonly used for single point and multi point cutting tools </a:t>
            </a:r>
          </a:p>
          <a:p>
            <a:pPr eaLnBrk="1" hangingPunct="1">
              <a:lnSpc>
                <a:spcPct val="80000"/>
              </a:lnSpc>
            </a:pPr>
            <a:endParaRPr lang="th-TH" sz="2000" b="1" smtClean="0"/>
          </a:p>
          <a:p>
            <a:pPr eaLnBrk="1" hangingPunct="1">
              <a:lnSpc>
                <a:spcPct val="80000"/>
              </a:lnSpc>
            </a:pPr>
            <a:r>
              <a:rPr lang="th-TH" sz="2000" b="1" smtClean="0"/>
              <a:t>Cemented Carbide</a:t>
            </a:r>
            <a:r>
              <a:rPr lang="en-US" sz="2000" b="1" smtClean="0"/>
              <a:t>s (WC-Co)</a:t>
            </a:r>
            <a:endParaRPr lang="th-TH" sz="2000" b="1" smtClean="0"/>
          </a:p>
          <a:p>
            <a:pPr eaLnBrk="1" hangingPunct="1">
              <a:lnSpc>
                <a:spcPct val="80000"/>
              </a:lnSpc>
            </a:pPr>
            <a:r>
              <a:rPr lang="th-TH" sz="2000" smtClean="0"/>
              <a:t>An extremely hard material made from tungsten powder. </a:t>
            </a:r>
          </a:p>
          <a:p>
            <a:pPr eaLnBrk="1" hangingPunct="1">
              <a:lnSpc>
                <a:spcPct val="80000"/>
              </a:lnSpc>
            </a:pPr>
            <a:r>
              <a:rPr lang="th-TH" sz="2000" smtClean="0"/>
              <a:t>Carbide tools are usually used in the form of brazed or clamped tips</a:t>
            </a:r>
          </a:p>
          <a:p>
            <a:pPr eaLnBrk="1" hangingPunct="1">
              <a:lnSpc>
                <a:spcPct val="80000"/>
              </a:lnSpc>
            </a:pPr>
            <a:r>
              <a:rPr lang="th-TH" sz="2000" smtClean="0"/>
              <a:t>HSS may be readily machined using carbide tipped tool.</a:t>
            </a:r>
          </a:p>
          <a:p>
            <a:pPr eaLnBrk="1" hangingPunct="1">
              <a:lnSpc>
                <a:spcPct val="80000"/>
              </a:lnSpc>
            </a:pPr>
            <a:r>
              <a:rPr lang="th-TH" sz="2000" smtClean="0"/>
              <a:t>High cutting speeds may be used and materials difficult to cut with </a:t>
            </a:r>
            <a:r>
              <a:rPr lang="en-US" sz="2000" smtClean="0"/>
              <a:t>HSS</a:t>
            </a:r>
            <a:endParaRPr lang="th-TH" sz="2000" smtClean="0"/>
          </a:p>
          <a:p>
            <a:pPr eaLnBrk="1" hangingPunct="1">
              <a:lnSpc>
                <a:spcPct val="80000"/>
              </a:lnSpc>
              <a:buFontTx/>
              <a:buNone/>
            </a:pPr>
            <a:endParaRPr lang="th-TH" sz="2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331788"/>
            <a:ext cx="7770813" cy="668337"/>
          </a:xfrm>
        </p:spPr>
        <p:txBody>
          <a:bodyPr/>
          <a:lstStyle/>
          <a:p>
            <a:pPr eaLnBrk="1" hangingPunct="1"/>
            <a:r>
              <a:rPr lang="en-US" sz="4000" smtClean="0">
                <a:cs typeface="Arial" pitchFamily="34" charset="0"/>
              </a:rPr>
              <a:t>Blade material and major uses</a:t>
            </a:r>
          </a:p>
        </p:txBody>
      </p:sp>
      <p:graphicFrame>
        <p:nvGraphicFramePr>
          <p:cNvPr id="144387" name="Group 3"/>
          <p:cNvGraphicFramePr>
            <a:graphicFrameLocks noGrp="1"/>
          </p:cNvGraphicFramePr>
          <p:nvPr>
            <p:ph type="tbl" idx="1"/>
          </p:nvPr>
        </p:nvGraphicFramePr>
        <p:xfrm>
          <a:off x="657225" y="1189038"/>
          <a:ext cx="7772400" cy="5029200"/>
        </p:xfrm>
        <a:graphic>
          <a:graphicData uri="http://schemas.openxmlformats.org/drawingml/2006/table">
            <a:tbl>
              <a:tblPr/>
              <a:tblGrid>
                <a:gridCol w="4219575"/>
                <a:gridCol w="3552825"/>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Carbon steel, steel alloy</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Slow cutting</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High-speed steel</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General cutting, difficult-to-cut material</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Coated super-hard alloys</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General cutting</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Ceramics</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High-speed cutting finishing cuts</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Polycrystalline Diamond</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Non-ferrous alloy, non-metal material cutting</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Sintered cubic boron nitride (CBN)</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Super-hard alloy, quenched steel, finish cut</a:t>
                      </a:r>
                      <a:endParaRPr kumimoji="0" lang="th-TH"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229600" cy="1143000"/>
          </a:xfrm>
        </p:spPr>
        <p:txBody>
          <a:bodyPr/>
          <a:lstStyle/>
          <a:p>
            <a:pPr eaLnBrk="1" hangingPunct="1"/>
            <a:r>
              <a:rPr lang="en-US" sz="4000" smtClean="0"/>
              <a:t>Coating</a:t>
            </a:r>
            <a:r>
              <a:rPr lang="th-TH" sz="4000" smtClean="0"/>
              <a:t> Materials </a:t>
            </a:r>
            <a:r>
              <a:rPr lang="en-US" sz="4000" smtClean="0"/>
              <a:t>for Cutting tool</a:t>
            </a:r>
            <a:endParaRPr lang="th-TH" sz="4000" smtClean="0"/>
          </a:p>
        </p:txBody>
      </p:sp>
      <p:sp>
        <p:nvSpPr>
          <p:cNvPr id="29699" name="Rectangle 3"/>
          <p:cNvSpPr>
            <a:spLocks noGrp="1" noChangeArrowheads="1"/>
          </p:cNvSpPr>
          <p:nvPr>
            <p:ph type="body" idx="1"/>
          </p:nvPr>
        </p:nvSpPr>
        <p:spPr>
          <a:xfrm>
            <a:off x="533400" y="3505200"/>
            <a:ext cx="7010400" cy="2895600"/>
          </a:xfrm>
        </p:spPr>
        <p:txBody>
          <a:bodyPr/>
          <a:lstStyle/>
          <a:p>
            <a:pPr eaLnBrk="1" hangingPunct="1">
              <a:buFontTx/>
              <a:buNone/>
            </a:pPr>
            <a:endParaRPr lang="en-US" smtClean="0"/>
          </a:p>
          <a:p>
            <a:pPr eaLnBrk="1" hangingPunct="1">
              <a:buFontTx/>
              <a:buNone/>
            </a:pPr>
            <a:endParaRPr lang="en-US" smtClean="0"/>
          </a:p>
          <a:p>
            <a:pPr eaLnBrk="1" hangingPunct="1">
              <a:buFontTx/>
              <a:buNone/>
            </a:pPr>
            <a:r>
              <a:rPr lang="en-US" smtClean="0"/>
              <a:t>PCD Polycrystalline Diamond</a:t>
            </a:r>
            <a:endParaRPr lang="th-TH" smtClean="0"/>
          </a:p>
          <a:p>
            <a:pPr eaLnBrk="1" hangingPunct="1">
              <a:buFontTx/>
              <a:buNone/>
            </a:pPr>
            <a:r>
              <a:rPr lang="en-US" smtClean="0">
                <a:hlinkClick r:id="rId3" action="ppaction://program"/>
              </a:rPr>
              <a:t>CBN</a:t>
            </a:r>
            <a:r>
              <a:rPr lang="en-US" smtClean="0"/>
              <a:t> Cubic Boron Nitride</a:t>
            </a:r>
          </a:p>
          <a:p>
            <a:pPr eaLnBrk="1" hangingPunct="1">
              <a:buFontTx/>
              <a:buNone/>
            </a:pPr>
            <a:endParaRPr lang="en-US" smtClean="0"/>
          </a:p>
          <a:p>
            <a:pPr eaLnBrk="1" hangingPunct="1">
              <a:buFontTx/>
              <a:buNone/>
            </a:pPr>
            <a:endParaRPr lang="th-TH" smtClean="0"/>
          </a:p>
        </p:txBody>
      </p:sp>
      <p:grpSp>
        <p:nvGrpSpPr>
          <p:cNvPr id="29700" name="Group 13"/>
          <p:cNvGrpSpPr>
            <a:grpSpLocks/>
          </p:cNvGrpSpPr>
          <p:nvPr/>
        </p:nvGrpSpPr>
        <p:grpSpPr bwMode="auto">
          <a:xfrm>
            <a:off x="2667000" y="1676400"/>
            <a:ext cx="6096000" cy="1966913"/>
            <a:chOff x="2016" y="432"/>
            <a:chExt cx="3840" cy="1239"/>
          </a:xfrm>
        </p:grpSpPr>
        <p:sp>
          <p:nvSpPr>
            <p:cNvPr id="29701" name="Rectangle 4"/>
            <p:cNvSpPr>
              <a:spLocks noChangeArrowheads="1"/>
            </p:cNvSpPr>
            <p:nvPr/>
          </p:nvSpPr>
          <p:spPr bwMode="auto">
            <a:xfrm>
              <a:off x="3408" y="864"/>
              <a:ext cx="1776" cy="96"/>
            </a:xfrm>
            <a:prstGeom prst="rect">
              <a:avLst/>
            </a:prstGeom>
            <a:solidFill>
              <a:schemeClr val="accent1"/>
            </a:solidFill>
            <a:ln w="9525">
              <a:solidFill>
                <a:schemeClr val="tx1"/>
              </a:solidFill>
              <a:miter lim="800000"/>
              <a:headEnd/>
              <a:tailEnd/>
            </a:ln>
          </p:spPr>
          <p:txBody>
            <a:bodyPr wrap="none" anchor="ctr"/>
            <a:lstStyle/>
            <a:p>
              <a:endParaRPr lang="th-TH"/>
            </a:p>
          </p:txBody>
        </p:sp>
        <p:sp>
          <p:nvSpPr>
            <p:cNvPr id="29702" name="Rectangle 5"/>
            <p:cNvSpPr>
              <a:spLocks noChangeArrowheads="1"/>
            </p:cNvSpPr>
            <p:nvPr/>
          </p:nvSpPr>
          <p:spPr bwMode="auto">
            <a:xfrm>
              <a:off x="3408" y="960"/>
              <a:ext cx="1776" cy="96"/>
            </a:xfrm>
            <a:prstGeom prst="rect">
              <a:avLst/>
            </a:prstGeom>
            <a:solidFill>
              <a:schemeClr val="accent1"/>
            </a:solidFill>
            <a:ln w="9525">
              <a:solidFill>
                <a:schemeClr val="tx1"/>
              </a:solidFill>
              <a:miter lim="800000"/>
              <a:headEnd/>
              <a:tailEnd/>
            </a:ln>
          </p:spPr>
          <p:txBody>
            <a:bodyPr wrap="none" anchor="ctr"/>
            <a:lstStyle/>
            <a:p>
              <a:endParaRPr lang="th-TH"/>
            </a:p>
          </p:txBody>
        </p:sp>
        <p:sp>
          <p:nvSpPr>
            <p:cNvPr id="29703" name="Rectangle 6"/>
            <p:cNvSpPr>
              <a:spLocks noChangeArrowheads="1"/>
            </p:cNvSpPr>
            <p:nvPr/>
          </p:nvSpPr>
          <p:spPr bwMode="auto">
            <a:xfrm>
              <a:off x="3456" y="1056"/>
              <a:ext cx="1776" cy="192"/>
            </a:xfrm>
            <a:prstGeom prst="rect">
              <a:avLst/>
            </a:prstGeom>
            <a:solidFill>
              <a:schemeClr val="bg2"/>
            </a:solidFill>
            <a:ln w="9525">
              <a:solidFill>
                <a:schemeClr val="tx1"/>
              </a:solidFill>
              <a:miter lim="800000"/>
              <a:headEnd/>
              <a:tailEnd/>
            </a:ln>
          </p:spPr>
          <p:txBody>
            <a:bodyPr wrap="none" anchor="ctr"/>
            <a:lstStyle/>
            <a:p>
              <a:endParaRPr lang="th-TH"/>
            </a:p>
          </p:txBody>
        </p:sp>
        <p:sp>
          <p:nvSpPr>
            <p:cNvPr id="29704" name="Text Box 7"/>
            <p:cNvSpPr txBox="1">
              <a:spLocks noChangeArrowheads="1"/>
            </p:cNvSpPr>
            <p:nvPr/>
          </p:nvSpPr>
          <p:spPr bwMode="auto">
            <a:xfrm>
              <a:off x="4128" y="1344"/>
              <a:ext cx="960" cy="327"/>
            </a:xfrm>
            <a:prstGeom prst="rect">
              <a:avLst/>
            </a:prstGeom>
            <a:noFill/>
            <a:ln w="9525">
              <a:noFill/>
              <a:miter lim="800000"/>
              <a:headEnd/>
              <a:tailEnd/>
            </a:ln>
          </p:spPr>
          <p:txBody>
            <a:bodyPr>
              <a:spAutoFit/>
            </a:bodyPr>
            <a:lstStyle/>
            <a:p>
              <a:pPr>
                <a:spcBef>
                  <a:spcPct val="50000"/>
                </a:spcBef>
              </a:pPr>
              <a:r>
                <a:rPr lang="en-US"/>
                <a:t>WC-Co</a:t>
              </a:r>
              <a:endParaRPr lang="th-TH"/>
            </a:p>
          </p:txBody>
        </p:sp>
        <p:sp>
          <p:nvSpPr>
            <p:cNvPr id="29705" name="Line 8"/>
            <p:cNvSpPr>
              <a:spLocks noChangeShapeType="1"/>
            </p:cNvSpPr>
            <p:nvPr/>
          </p:nvSpPr>
          <p:spPr bwMode="auto">
            <a:xfrm flipH="1" flipV="1">
              <a:off x="4176" y="1152"/>
              <a:ext cx="144" cy="192"/>
            </a:xfrm>
            <a:prstGeom prst="line">
              <a:avLst/>
            </a:prstGeom>
            <a:noFill/>
            <a:ln w="9525">
              <a:solidFill>
                <a:schemeClr val="tx1"/>
              </a:solidFill>
              <a:round/>
              <a:headEnd/>
              <a:tailEnd/>
            </a:ln>
          </p:spPr>
          <p:txBody>
            <a:bodyPr/>
            <a:lstStyle/>
            <a:p>
              <a:endParaRPr lang="th-TH"/>
            </a:p>
          </p:txBody>
        </p:sp>
        <p:sp>
          <p:nvSpPr>
            <p:cNvPr id="29706" name="Line 9"/>
            <p:cNvSpPr>
              <a:spLocks noChangeShapeType="1"/>
            </p:cNvSpPr>
            <p:nvPr/>
          </p:nvSpPr>
          <p:spPr bwMode="auto">
            <a:xfrm flipV="1">
              <a:off x="2832" y="1008"/>
              <a:ext cx="672" cy="144"/>
            </a:xfrm>
            <a:prstGeom prst="line">
              <a:avLst/>
            </a:prstGeom>
            <a:noFill/>
            <a:ln w="9525">
              <a:solidFill>
                <a:schemeClr val="tx1"/>
              </a:solidFill>
              <a:round/>
              <a:headEnd/>
              <a:tailEnd type="triangle" w="med" len="med"/>
            </a:ln>
          </p:spPr>
          <p:txBody>
            <a:bodyPr/>
            <a:lstStyle/>
            <a:p>
              <a:endParaRPr lang="th-TH"/>
            </a:p>
          </p:txBody>
        </p:sp>
        <p:sp>
          <p:nvSpPr>
            <p:cNvPr id="29707" name="Rectangle 10"/>
            <p:cNvSpPr>
              <a:spLocks noChangeArrowheads="1"/>
            </p:cNvSpPr>
            <p:nvPr/>
          </p:nvSpPr>
          <p:spPr bwMode="auto">
            <a:xfrm>
              <a:off x="3552" y="432"/>
              <a:ext cx="2304" cy="365"/>
            </a:xfrm>
            <a:prstGeom prst="rect">
              <a:avLst/>
            </a:prstGeom>
            <a:noFill/>
            <a:ln w="9525">
              <a:noFill/>
              <a:miter lim="800000"/>
              <a:headEnd/>
              <a:tailEnd/>
            </a:ln>
          </p:spPr>
          <p:txBody>
            <a:bodyPr wrap="none">
              <a:spAutoFit/>
            </a:bodyPr>
            <a:lstStyle/>
            <a:p>
              <a:r>
                <a:rPr lang="en-US" sz="3200"/>
                <a:t>TiC or TiN or TiCN,</a:t>
              </a:r>
              <a:endParaRPr lang="th-TH" sz="3200"/>
            </a:p>
          </p:txBody>
        </p:sp>
        <p:sp>
          <p:nvSpPr>
            <p:cNvPr id="29708" name="Line 11"/>
            <p:cNvSpPr>
              <a:spLocks noChangeShapeType="1"/>
            </p:cNvSpPr>
            <p:nvPr/>
          </p:nvSpPr>
          <p:spPr bwMode="auto">
            <a:xfrm flipH="1">
              <a:off x="4416" y="768"/>
              <a:ext cx="144" cy="144"/>
            </a:xfrm>
            <a:prstGeom prst="line">
              <a:avLst/>
            </a:prstGeom>
            <a:noFill/>
            <a:ln w="9525">
              <a:solidFill>
                <a:schemeClr val="tx1"/>
              </a:solidFill>
              <a:round/>
              <a:headEnd/>
              <a:tailEnd/>
            </a:ln>
          </p:spPr>
          <p:txBody>
            <a:bodyPr/>
            <a:lstStyle/>
            <a:p>
              <a:endParaRPr lang="th-TH"/>
            </a:p>
          </p:txBody>
        </p:sp>
        <p:sp>
          <p:nvSpPr>
            <p:cNvPr id="29709" name="Rectangle 12"/>
            <p:cNvSpPr>
              <a:spLocks noChangeArrowheads="1"/>
            </p:cNvSpPr>
            <p:nvPr/>
          </p:nvSpPr>
          <p:spPr bwMode="auto">
            <a:xfrm>
              <a:off x="2016" y="1008"/>
              <a:ext cx="739" cy="300"/>
            </a:xfrm>
            <a:prstGeom prst="rect">
              <a:avLst/>
            </a:prstGeom>
            <a:noFill/>
            <a:ln w="9525">
              <a:noFill/>
              <a:miter lim="800000"/>
              <a:headEnd/>
              <a:tailEnd/>
            </a:ln>
          </p:spPr>
          <p:txBody>
            <a:bodyPr wrap="none">
              <a:spAutoFit/>
            </a:bodyPr>
            <a:lstStyle/>
            <a:p>
              <a:pPr>
                <a:lnSpc>
                  <a:spcPct val="90000"/>
                </a:lnSpc>
                <a:spcBef>
                  <a:spcPct val="20000"/>
                </a:spcBef>
              </a:pPr>
              <a:r>
                <a:rPr lang="en-US"/>
                <a:t>Al2O3</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p:nvPr>
        </p:nvPicPr>
        <p:blipFill>
          <a:blip r:embed="rId2" cstate="print"/>
          <a:srcRect/>
          <a:stretch>
            <a:fillRect/>
          </a:stretch>
        </p:blipFill>
        <p:spPr>
          <a:xfrm>
            <a:off x="0" y="381000"/>
            <a:ext cx="9144000" cy="5984875"/>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eaLnBrk="1" hangingPunct="1"/>
            <a:endParaRPr lang="th-TH" smtClean="0"/>
          </a:p>
        </p:txBody>
      </p:sp>
      <p:pic>
        <p:nvPicPr>
          <p:cNvPr id="31747" name="Picture 4" descr="cuttingTool"/>
          <p:cNvPicPr>
            <a:picLocks noGrp="1" noChangeAspect="1" noChangeArrowheads="1"/>
          </p:cNvPicPr>
          <p:nvPr>
            <p:ph idx="1"/>
          </p:nvPr>
        </p:nvPicPr>
        <p:blipFill>
          <a:blip r:embed="rId2" cstate="print"/>
          <a:srcRect/>
          <a:stretch>
            <a:fillRect/>
          </a:stretch>
        </p:blipFill>
        <p:spPr>
          <a:xfrm>
            <a:off x="304800" y="228600"/>
            <a:ext cx="7543800" cy="5056188"/>
          </a:xfrm>
          <a:noFill/>
        </p:spPr>
      </p:pic>
      <p:sp>
        <p:nvSpPr>
          <p:cNvPr id="31748" name="Text Box 7"/>
          <p:cNvSpPr txBox="1">
            <a:spLocks noChangeArrowheads="1"/>
          </p:cNvSpPr>
          <p:nvPr/>
        </p:nvSpPr>
        <p:spPr bwMode="auto">
          <a:xfrm>
            <a:off x="6477000" y="5334000"/>
            <a:ext cx="2057400" cy="519113"/>
          </a:xfrm>
          <a:prstGeom prst="rect">
            <a:avLst/>
          </a:prstGeom>
          <a:noFill/>
          <a:ln w="9525">
            <a:noFill/>
            <a:miter lim="800000"/>
            <a:headEnd/>
            <a:tailEnd/>
          </a:ln>
        </p:spPr>
        <p:txBody>
          <a:bodyPr>
            <a:spAutoFit/>
          </a:bodyPr>
          <a:lstStyle/>
          <a:p>
            <a:pPr>
              <a:spcBef>
                <a:spcPct val="50000"/>
              </a:spcBef>
            </a:pPr>
            <a:r>
              <a:rPr lang="en-US"/>
              <a:t>CERMET</a:t>
            </a:r>
            <a:endParaRPr lang="th-TH"/>
          </a:p>
        </p:txBody>
      </p:sp>
      <p:sp>
        <p:nvSpPr>
          <p:cNvPr id="31749" name="Text Box 8"/>
          <p:cNvSpPr txBox="1">
            <a:spLocks noChangeArrowheads="1"/>
          </p:cNvSpPr>
          <p:nvPr/>
        </p:nvSpPr>
        <p:spPr bwMode="auto">
          <a:xfrm>
            <a:off x="6019800" y="5791200"/>
            <a:ext cx="2667000" cy="519113"/>
          </a:xfrm>
          <a:prstGeom prst="rect">
            <a:avLst/>
          </a:prstGeom>
          <a:noFill/>
          <a:ln w="9525">
            <a:noFill/>
            <a:miter lim="800000"/>
            <a:headEnd/>
            <a:tailEnd/>
          </a:ln>
        </p:spPr>
        <p:txBody>
          <a:bodyPr>
            <a:spAutoFit/>
          </a:bodyPr>
          <a:lstStyle/>
          <a:p>
            <a:pPr>
              <a:spcBef>
                <a:spcPct val="50000"/>
              </a:spcBef>
            </a:pPr>
            <a:r>
              <a:rPr lang="en-US"/>
              <a:t>Ceramic+metal</a:t>
            </a:r>
            <a:endParaRPr lang="th-TH"/>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02_f4"/>
          <p:cNvPicPr>
            <a:picLocks noGrp="1" noChangeAspect="1" noChangeArrowheads="1"/>
          </p:cNvPicPr>
          <p:nvPr>
            <p:ph idx="1"/>
          </p:nvPr>
        </p:nvPicPr>
        <p:blipFill>
          <a:blip r:embed="rId2" cstate="print"/>
          <a:srcRect/>
          <a:stretch>
            <a:fillRect/>
          </a:stretch>
        </p:blipFill>
        <p:spPr>
          <a:xfrm>
            <a:off x="4419600" y="1371600"/>
            <a:ext cx="4343400" cy="2381250"/>
          </a:xfrm>
          <a:noFill/>
        </p:spPr>
      </p:pic>
      <p:sp>
        <p:nvSpPr>
          <p:cNvPr id="32771" name="Rectangle 7"/>
          <p:cNvSpPr>
            <a:spLocks noChangeArrowheads="1"/>
          </p:cNvSpPr>
          <p:nvPr/>
        </p:nvSpPr>
        <p:spPr bwMode="auto">
          <a:xfrm>
            <a:off x="838200" y="3657600"/>
            <a:ext cx="7315200" cy="1311275"/>
          </a:xfrm>
          <a:prstGeom prst="rect">
            <a:avLst/>
          </a:prstGeom>
          <a:noFill/>
          <a:ln w="9525">
            <a:noFill/>
            <a:miter lim="800000"/>
            <a:headEnd/>
            <a:tailEnd/>
          </a:ln>
        </p:spPr>
        <p:txBody>
          <a:bodyPr>
            <a:spAutoFit/>
          </a:bodyPr>
          <a:lstStyle/>
          <a:p>
            <a:r>
              <a:rPr lang="th-TH" sz="2000"/>
              <a:t>material </a:t>
            </a:r>
            <a:r>
              <a:rPr lang="en-US" sz="2000"/>
              <a:t>&amp;</a:t>
            </a:r>
            <a:r>
              <a:rPr lang="th-TH" sz="2000"/>
              <a:t> cutting conditions </a:t>
            </a:r>
          </a:p>
          <a:p>
            <a:r>
              <a:rPr lang="th-TH" sz="2000"/>
              <a:t>These conditions include the type of tool used tool, </a:t>
            </a:r>
            <a:r>
              <a:rPr lang="th-TH" sz="2000">
                <a:solidFill>
                  <a:srgbClr val="FF0000"/>
                </a:solidFill>
              </a:rPr>
              <a:t>rate of cutting condition of the machine and the use</a:t>
            </a:r>
            <a:r>
              <a:rPr lang="th-TH" sz="2000"/>
              <a:t> or </a:t>
            </a:r>
            <a:r>
              <a:rPr lang="th-TH" sz="2000">
                <a:solidFill>
                  <a:schemeClr val="accent2"/>
                </a:solidFill>
              </a:rPr>
              <a:t>absence of a cutting fluid.</a:t>
            </a:r>
          </a:p>
        </p:txBody>
      </p:sp>
      <p:sp>
        <p:nvSpPr>
          <p:cNvPr id="32772" name="Rectangle 8"/>
          <p:cNvSpPr>
            <a:spLocks noGrp="1" noChangeArrowheads="1"/>
          </p:cNvSpPr>
          <p:nvPr>
            <p:ph type="title"/>
          </p:nvPr>
        </p:nvSpPr>
        <p:spPr>
          <a:noFill/>
        </p:spPr>
        <p:txBody>
          <a:bodyPr/>
          <a:lstStyle/>
          <a:p>
            <a:pPr eaLnBrk="1" hangingPunct="1"/>
            <a:r>
              <a:rPr lang="th-TH" smtClean="0"/>
              <a:t>Chip Formation &amp; Chip Breaker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57200" y="304800"/>
            <a:ext cx="7772400" cy="1470025"/>
          </a:xfrm>
        </p:spPr>
        <p:txBody>
          <a:bodyPr/>
          <a:lstStyle/>
          <a:p>
            <a:pPr eaLnBrk="1" hangingPunct="1"/>
            <a:r>
              <a:rPr lang="en-US" smtClean="0"/>
              <a:t>Turning</a:t>
            </a:r>
            <a:br>
              <a:rPr lang="en-US" smtClean="0"/>
            </a:br>
            <a:endParaRPr lang="th-TH" smtClean="0"/>
          </a:p>
        </p:txBody>
      </p:sp>
      <p:pic>
        <p:nvPicPr>
          <p:cNvPr id="9219" name="Picture 4" descr="pb0505"/>
          <p:cNvPicPr>
            <a:picLocks noGrp="1" noChangeAspect="1" noChangeArrowheads="1"/>
          </p:cNvPicPr>
          <p:nvPr>
            <p:ph type="subTitle" idx="1"/>
          </p:nvPr>
        </p:nvPicPr>
        <p:blipFill>
          <a:blip r:embed="rId2" cstate="print"/>
          <a:srcRect/>
          <a:stretch>
            <a:fillRect/>
          </a:stretch>
        </p:blipFill>
        <p:spPr>
          <a:xfrm>
            <a:off x="2362200" y="1295400"/>
            <a:ext cx="4648200" cy="46482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02_f7"/>
          <p:cNvPicPr>
            <a:picLocks noGrp="1" noChangeAspect="1" noChangeArrowheads="1"/>
          </p:cNvPicPr>
          <p:nvPr>
            <p:ph sz="half" idx="2"/>
          </p:nvPr>
        </p:nvPicPr>
        <p:blipFill>
          <a:blip r:embed="rId3" cstate="print"/>
          <a:srcRect/>
          <a:stretch>
            <a:fillRect/>
          </a:stretch>
        </p:blipFill>
        <p:spPr>
          <a:xfrm>
            <a:off x="4572000" y="1905000"/>
            <a:ext cx="4191000" cy="3771900"/>
          </a:xfrm>
          <a:noFill/>
        </p:spPr>
      </p:pic>
      <p:sp>
        <p:nvSpPr>
          <p:cNvPr id="33795" name="Rectangle 6"/>
          <p:cNvSpPr>
            <a:spLocks noChangeArrowheads="1"/>
          </p:cNvSpPr>
          <p:nvPr/>
        </p:nvSpPr>
        <p:spPr bwMode="auto">
          <a:xfrm>
            <a:off x="381000" y="1600200"/>
            <a:ext cx="4114800" cy="4027488"/>
          </a:xfrm>
          <a:prstGeom prst="rect">
            <a:avLst/>
          </a:prstGeom>
          <a:noFill/>
          <a:ln w="9525">
            <a:noFill/>
            <a:miter lim="800000"/>
            <a:headEnd/>
            <a:tailEnd/>
          </a:ln>
        </p:spPr>
        <p:txBody>
          <a:bodyPr>
            <a:spAutoFit/>
          </a:bodyPr>
          <a:lstStyle/>
          <a:p>
            <a:r>
              <a:rPr lang="th-TH" sz="2300"/>
              <a:t>- </a:t>
            </a:r>
            <a:r>
              <a:rPr lang="th-TH" sz="1900"/>
              <a:t>The chip leaves </a:t>
            </a:r>
            <a:r>
              <a:rPr lang="en-US" altLang="ja-JP" sz="1900">
                <a:ea typeface="MS PGothic" pitchFamily="34" charset="-128"/>
              </a:rPr>
              <a:t>tools</a:t>
            </a:r>
            <a:r>
              <a:rPr lang="en-US" altLang="ja-JP">
                <a:ea typeface="MS PGothic" pitchFamily="34" charset="-128"/>
              </a:rPr>
              <a:t> </a:t>
            </a:r>
            <a:r>
              <a:rPr lang="th-TH" sz="2300"/>
              <a:t>a long ribbon </a:t>
            </a:r>
          </a:p>
          <a:p>
            <a:r>
              <a:rPr lang="th-TH" sz="2300"/>
              <a:t>-common when cutting most ductile materials such as mild steel, copper and Aluminium. </a:t>
            </a:r>
          </a:p>
          <a:p>
            <a:endParaRPr lang="th-TH" sz="2300"/>
          </a:p>
          <a:p>
            <a:r>
              <a:rPr lang="en-US" sz="2300" b="1"/>
              <a:t>Ideal Chip</a:t>
            </a:r>
            <a:endParaRPr lang="th-TH" sz="2300" b="1"/>
          </a:p>
          <a:p>
            <a:r>
              <a:rPr lang="th-TH" sz="2300">
                <a:solidFill>
                  <a:schemeClr val="accent2"/>
                </a:solidFill>
              </a:rPr>
              <a:t>It is associated with good tool angles, correct speeds and feeds, and the use of cutting fluid. </a:t>
            </a:r>
          </a:p>
        </p:txBody>
      </p:sp>
      <p:sp>
        <p:nvSpPr>
          <p:cNvPr id="33796" name="Rectangle 7"/>
          <p:cNvSpPr>
            <a:spLocks noGrp="1" noChangeArrowheads="1"/>
          </p:cNvSpPr>
          <p:nvPr>
            <p:ph type="title"/>
          </p:nvPr>
        </p:nvSpPr>
        <p:spPr/>
        <p:txBody>
          <a:bodyPr/>
          <a:lstStyle/>
          <a:p>
            <a:pPr eaLnBrk="1" hangingPunct="1"/>
            <a:r>
              <a:rPr lang="th-TH" b="1" smtClean="0"/>
              <a:t>Continuous Chip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pPr eaLnBrk="1" hangingPunct="1"/>
            <a:r>
              <a:rPr lang="th-TH" b="1" smtClean="0"/>
              <a:t>Discontinuous Chip</a:t>
            </a:r>
            <a:r>
              <a:rPr lang="th-TH" smtClean="0"/>
              <a:t> </a:t>
            </a:r>
          </a:p>
        </p:txBody>
      </p:sp>
      <p:pic>
        <p:nvPicPr>
          <p:cNvPr id="34819" name="Picture 4" descr="02_f8"/>
          <p:cNvPicPr>
            <a:picLocks noGrp="1" noChangeAspect="1" noChangeArrowheads="1"/>
          </p:cNvPicPr>
          <p:nvPr>
            <p:ph idx="1"/>
          </p:nvPr>
        </p:nvPicPr>
        <p:blipFill>
          <a:blip r:embed="rId3" cstate="print"/>
          <a:srcRect/>
          <a:stretch>
            <a:fillRect/>
          </a:stretch>
        </p:blipFill>
        <p:spPr>
          <a:xfrm>
            <a:off x="4343400" y="1447800"/>
            <a:ext cx="4572000" cy="3956050"/>
          </a:xfrm>
          <a:noFill/>
        </p:spPr>
      </p:pic>
      <p:sp>
        <p:nvSpPr>
          <p:cNvPr id="34820" name="Rectangle 7"/>
          <p:cNvSpPr>
            <a:spLocks noChangeArrowheads="1"/>
          </p:cNvSpPr>
          <p:nvPr/>
        </p:nvSpPr>
        <p:spPr bwMode="auto">
          <a:xfrm>
            <a:off x="762000" y="1676400"/>
            <a:ext cx="3581400" cy="2536825"/>
          </a:xfrm>
          <a:prstGeom prst="rect">
            <a:avLst/>
          </a:prstGeom>
          <a:noFill/>
          <a:ln w="9525">
            <a:noFill/>
            <a:miter lim="800000"/>
            <a:headEnd/>
            <a:tailEnd/>
          </a:ln>
        </p:spPr>
        <p:txBody>
          <a:bodyPr>
            <a:spAutoFit/>
          </a:bodyPr>
          <a:lstStyle/>
          <a:p>
            <a:pPr>
              <a:spcBef>
                <a:spcPct val="30000"/>
              </a:spcBef>
            </a:pPr>
            <a:r>
              <a:rPr lang="th-TH" sz="2200"/>
              <a:t>-resulted from cutting brittle metals such as cast iron and cast brass with tools having small rake angles. </a:t>
            </a:r>
          </a:p>
          <a:p>
            <a:pPr>
              <a:spcBef>
                <a:spcPct val="30000"/>
              </a:spcBef>
            </a:pPr>
            <a:r>
              <a:rPr lang="th-TH" sz="2200">
                <a:solidFill>
                  <a:schemeClr val="accent2"/>
                </a:solidFill>
              </a:rPr>
              <a:t>There is nothing wrong with this type of chip in these circumstances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th-TH" sz="4000" b="1" smtClean="0"/>
              <a:t>Continuous Chip with Builtup Edge</a:t>
            </a:r>
            <a:r>
              <a:rPr lang="th-TH" sz="4000" smtClean="0"/>
              <a:t> </a:t>
            </a:r>
            <a:r>
              <a:rPr lang="en-US" sz="4000" smtClean="0"/>
              <a:t>(BUE)</a:t>
            </a:r>
            <a:endParaRPr lang="th-TH" sz="4000" smtClean="0"/>
          </a:p>
        </p:txBody>
      </p:sp>
      <p:pic>
        <p:nvPicPr>
          <p:cNvPr id="35843" name="Picture 4" descr="02_f9">
            <a:hlinkClick r:id="rId3" action="ppaction://program"/>
          </p:cNvPr>
          <p:cNvPicPr>
            <a:picLocks noGrp="1" noChangeAspect="1" noChangeArrowheads="1"/>
          </p:cNvPicPr>
          <p:nvPr>
            <p:ph idx="1"/>
          </p:nvPr>
        </p:nvPicPr>
        <p:blipFill>
          <a:blip r:embed="rId4" cstate="print"/>
          <a:srcRect/>
          <a:stretch>
            <a:fillRect/>
          </a:stretch>
        </p:blipFill>
        <p:spPr>
          <a:xfrm>
            <a:off x="4495800" y="1600200"/>
            <a:ext cx="4495800" cy="3951288"/>
          </a:xfrm>
        </p:spPr>
      </p:pic>
      <p:sp>
        <p:nvSpPr>
          <p:cNvPr id="35844" name="Rectangle 7"/>
          <p:cNvSpPr>
            <a:spLocks noChangeArrowheads="1"/>
          </p:cNvSpPr>
          <p:nvPr/>
        </p:nvSpPr>
        <p:spPr bwMode="auto">
          <a:xfrm>
            <a:off x="838200" y="1752600"/>
            <a:ext cx="3124200" cy="4451350"/>
          </a:xfrm>
          <a:prstGeom prst="rect">
            <a:avLst/>
          </a:prstGeom>
          <a:noFill/>
          <a:ln w="9525">
            <a:noFill/>
            <a:miter lim="800000"/>
            <a:headEnd/>
            <a:tailEnd/>
          </a:ln>
        </p:spPr>
        <p:txBody>
          <a:bodyPr>
            <a:spAutoFit/>
          </a:bodyPr>
          <a:lstStyle/>
          <a:p>
            <a:pPr>
              <a:spcBef>
                <a:spcPct val="30000"/>
              </a:spcBef>
            </a:pPr>
            <a:r>
              <a:rPr lang="th-TH" sz="2000"/>
              <a:t>This is a chip to be avoided and is caused by small particles from the workpiece becoming welded to the tool face under high pressure and heat. The phenomenon results in a poor finish and damage to the tool. </a:t>
            </a:r>
          </a:p>
          <a:p>
            <a:pPr>
              <a:spcBef>
                <a:spcPct val="30000"/>
              </a:spcBef>
            </a:pPr>
            <a:r>
              <a:rPr lang="th-TH" sz="2000">
                <a:solidFill>
                  <a:schemeClr val="accent2"/>
                </a:solidFill>
              </a:rPr>
              <a:t>It can be minimised or prevented by using light cuts at higher speeds with an appropriate cutting lubricant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th-TH" b="1" smtClean="0">
                <a:solidFill>
                  <a:schemeClr val="tx1"/>
                </a:solidFill>
              </a:rPr>
              <a:t>Chip Breaker </a:t>
            </a:r>
            <a:r>
              <a:rPr lang="th-TH" smtClean="0">
                <a:solidFill>
                  <a:schemeClr val="tx1"/>
                </a:solidFill>
              </a:rPr>
              <a:t/>
            </a:r>
            <a:br>
              <a:rPr lang="th-TH" smtClean="0">
                <a:solidFill>
                  <a:schemeClr val="tx1"/>
                </a:solidFill>
              </a:rPr>
            </a:br>
            <a:endParaRPr lang="th-TH" smtClean="0">
              <a:solidFill>
                <a:schemeClr val="tx1"/>
              </a:solidFill>
            </a:endParaRPr>
          </a:p>
        </p:txBody>
      </p:sp>
      <p:pic>
        <p:nvPicPr>
          <p:cNvPr id="36867" name="Picture 7" descr="a"/>
          <p:cNvPicPr>
            <a:picLocks noGrp="1" noChangeAspect="1" noChangeArrowheads="1"/>
          </p:cNvPicPr>
          <p:nvPr>
            <p:ph idx="1"/>
          </p:nvPr>
        </p:nvPicPr>
        <p:blipFill>
          <a:blip r:embed="rId3" cstate="print"/>
          <a:srcRect/>
          <a:stretch>
            <a:fillRect/>
          </a:stretch>
        </p:blipFill>
        <p:spPr>
          <a:xfrm>
            <a:off x="457200" y="1295400"/>
            <a:ext cx="5791200" cy="4452938"/>
          </a:xfrm>
          <a:noFill/>
        </p:spPr>
      </p:pic>
      <p:sp>
        <p:nvSpPr>
          <p:cNvPr id="36868" name="Line 9"/>
          <p:cNvSpPr>
            <a:spLocks noChangeShapeType="1"/>
          </p:cNvSpPr>
          <p:nvPr/>
        </p:nvSpPr>
        <p:spPr bwMode="auto">
          <a:xfrm flipH="1" flipV="1">
            <a:off x="2590800" y="3429000"/>
            <a:ext cx="2133600" cy="457200"/>
          </a:xfrm>
          <a:prstGeom prst="line">
            <a:avLst/>
          </a:prstGeom>
          <a:noFill/>
          <a:ln w="9525">
            <a:solidFill>
              <a:schemeClr val="tx1"/>
            </a:solidFill>
            <a:round/>
            <a:headEnd/>
            <a:tailEnd type="triangle" w="med" len="med"/>
          </a:ln>
        </p:spPr>
        <p:txBody>
          <a:bodyPr/>
          <a:lstStyle/>
          <a:p>
            <a:endParaRPr lang="th-TH"/>
          </a:p>
        </p:txBody>
      </p:sp>
      <p:sp>
        <p:nvSpPr>
          <p:cNvPr id="36869" name="Text Box 10"/>
          <p:cNvSpPr txBox="1">
            <a:spLocks noChangeArrowheads="1"/>
          </p:cNvSpPr>
          <p:nvPr/>
        </p:nvSpPr>
        <p:spPr bwMode="auto">
          <a:xfrm>
            <a:off x="4648200" y="3810000"/>
            <a:ext cx="3200400" cy="519113"/>
          </a:xfrm>
          <a:prstGeom prst="rect">
            <a:avLst/>
          </a:prstGeom>
          <a:noFill/>
          <a:ln w="9525">
            <a:noFill/>
            <a:miter lim="800000"/>
            <a:headEnd/>
            <a:tailEnd/>
          </a:ln>
        </p:spPr>
        <p:txBody>
          <a:bodyPr>
            <a:spAutoFit/>
          </a:bodyPr>
          <a:lstStyle/>
          <a:p>
            <a:pPr>
              <a:spcBef>
                <a:spcPct val="50000"/>
              </a:spcBef>
            </a:pPr>
            <a:r>
              <a:rPr lang="en-US"/>
              <a:t>Tool</a:t>
            </a:r>
            <a:endParaRPr lang="th-T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h-TH" b="1" smtClean="0"/>
              <a:t>Cutting Speed</a:t>
            </a:r>
            <a:r>
              <a:rPr lang="th-TH" smtClean="0"/>
              <a:t> </a:t>
            </a:r>
          </a:p>
        </p:txBody>
      </p:sp>
      <p:sp>
        <p:nvSpPr>
          <p:cNvPr id="37891" name="Rectangle 3"/>
          <p:cNvSpPr>
            <a:spLocks noGrp="1" noChangeArrowheads="1"/>
          </p:cNvSpPr>
          <p:nvPr>
            <p:ph type="body" sz="half" idx="1"/>
          </p:nvPr>
        </p:nvSpPr>
        <p:spPr>
          <a:xfrm>
            <a:off x="457200" y="3810000"/>
            <a:ext cx="7162800" cy="2316163"/>
          </a:xfrm>
        </p:spPr>
        <p:txBody>
          <a:bodyPr/>
          <a:lstStyle/>
          <a:p>
            <a:pPr eaLnBrk="1" hangingPunct="1"/>
            <a:r>
              <a:rPr lang="th-TH" sz="2800" smtClean="0"/>
              <a:t> </a:t>
            </a:r>
          </a:p>
          <a:p>
            <a:pPr eaLnBrk="1" hangingPunct="1"/>
            <a:r>
              <a:rPr lang="th-TH" sz="2800" smtClean="0"/>
              <a:t>Where: </a:t>
            </a:r>
            <a:br>
              <a:rPr lang="th-TH" sz="2800" smtClean="0"/>
            </a:br>
            <a:r>
              <a:rPr lang="th-TH" sz="2800" smtClean="0"/>
              <a:t>N = Spindle Speed (RPM)</a:t>
            </a:r>
            <a:br>
              <a:rPr lang="th-TH" sz="2800" smtClean="0"/>
            </a:br>
            <a:r>
              <a:rPr lang="th-TH" sz="2800" smtClean="0"/>
              <a:t>CS = Cutting Speed of Metal (m/min)</a:t>
            </a:r>
            <a:br>
              <a:rPr lang="th-TH" sz="2800" smtClean="0"/>
            </a:br>
            <a:r>
              <a:rPr lang="th-TH" sz="2800" smtClean="0"/>
              <a:t>d = Diameter of Workpiece</a:t>
            </a:r>
          </a:p>
        </p:txBody>
      </p:sp>
      <p:pic>
        <p:nvPicPr>
          <p:cNvPr id="37892" name="Picture 4" descr="02_e1"/>
          <p:cNvPicPr>
            <a:picLocks noGrp="1" noChangeAspect="1" noChangeArrowheads="1"/>
          </p:cNvPicPr>
          <p:nvPr>
            <p:ph sz="half" idx="2"/>
          </p:nvPr>
        </p:nvPicPr>
        <p:blipFill>
          <a:blip r:embed="rId3" cstate="print"/>
          <a:srcRect/>
          <a:stretch>
            <a:fillRect/>
          </a:stretch>
        </p:blipFill>
        <p:spPr>
          <a:xfrm>
            <a:off x="2514600" y="2057400"/>
            <a:ext cx="3476625" cy="112395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th-TH" sz="4000" b="1" smtClean="0"/>
              <a:t>Cutting Speed </a:t>
            </a:r>
            <a:r>
              <a:rPr lang="th-TH" sz="4000" smtClean="0"/>
              <a:t/>
            </a:r>
            <a:br>
              <a:rPr lang="th-TH" sz="4000" smtClean="0"/>
            </a:br>
            <a:endParaRPr lang="th-TH" sz="4000" smtClean="0"/>
          </a:p>
        </p:txBody>
      </p:sp>
      <p:graphicFrame>
        <p:nvGraphicFramePr>
          <p:cNvPr id="4098" name="Object 3"/>
          <p:cNvGraphicFramePr>
            <a:graphicFrameLocks noGrp="1" noChangeAspect="1"/>
          </p:cNvGraphicFramePr>
          <p:nvPr>
            <p:ph idx="1"/>
          </p:nvPr>
        </p:nvGraphicFramePr>
        <p:xfrm>
          <a:off x="914400" y="1295400"/>
          <a:ext cx="5562600" cy="4748213"/>
        </p:xfrm>
        <a:graphic>
          <a:graphicData uri="http://schemas.openxmlformats.org/presentationml/2006/ole">
            <mc:AlternateContent xmlns:mc="http://schemas.openxmlformats.org/markup-compatibility/2006">
              <mc:Choice xmlns:v="urn:schemas-microsoft-com:vml" Requires="v">
                <p:oleObj spid="_x0000_s4099" name="Bitmap Image" r:id="rId4" imgW="3323810" imgH="2838846" progId="Paint.Picture">
                  <p:embed/>
                </p:oleObj>
              </mc:Choice>
              <mc:Fallback>
                <p:oleObj name="Bitmap Image" r:id="rId4" imgW="3323810" imgH="283884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5562600" cy="474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th-TH" sz="4000" b="1" smtClean="0"/>
              <a:t>Feed </a:t>
            </a:r>
            <a:r>
              <a:rPr lang="th-TH" sz="4000" smtClean="0"/>
              <a:t/>
            </a:r>
            <a:br>
              <a:rPr lang="th-TH" sz="4000" smtClean="0"/>
            </a:br>
            <a:endParaRPr lang="th-TH" sz="4000" smtClean="0"/>
          </a:p>
        </p:txBody>
      </p:sp>
      <p:sp>
        <p:nvSpPr>
          <p:cNvPr id="38915" name="Rectangle 3"/>
          <p:cNvSpPr>
            <a:spLocks noGrp="1" noChangeArrowheads="1"/>
          </p:cNvSpPr>
          <p:nvPr>
            <p:ph type="body" idx="1"/>
          </p:nvPr>
        </p:nvSpPr>
        <p:spPr/>
        <p:txBody>
          <a:bodyPr/>
          <a:lstStyle/>
          <a:p>
            <a:pPr eaLnBrk="1" hangingPunct="1"/>
            <a:r>
              <a:rPr lang="th-TH" sz="2800" smtClean="0"/>
              <a:t>The term `feed' is used to describe the distance the tool moves per revolution of the workpiece and depends largely on the surface finish required. </a:t>
            </a:r>
            <a:r>
              <a:rPr lang="th-TH" sz="2800" smtClean="0">
                <a:solidFill>
                  <a:schemeClr val="accent2"/>
                </a:solidFill>
              </a:rPr>
              <a:t>For roughing out a soft material a feed of up to</a:t>
            </a:r>
            <a:r>
              <a:rPr lang="th-TH" sz="2800" smtClean="0"/>
              <a:t> </a:t>
            </a:r>
            <a:r>
              <a:rPr lang="th-TH" sz="3600" b="1" smtClean="0">
                <a:solidFill>
                  <a:schemeClr val="accent2"/>
                </a:solidFill>
              </a:rPr>
              <a:t>0.25 </a:t>
            </a:r>
            <a:r>
              <a:rPr lang="th-TH" sz="2800" smtClean="0"/>
              <a:t>mm per revolution may be used. With </a:t>
            </a:r>
            <a:r>
              <a:rPr lang="th-TH" sz="2800" smtClean="0">
                <a:solidFill>
                  <a:srgbClr val="FF0000"/>
                </a:solidFill>
              </a:rPr>
              <a:t>tougher materials this should be reduced to a maximum of </a:t>
            </a:r>
            <a:r>
              <a:rPr lang="th-TH" sz="3600" smtClean="0">
                <a:solidFill>
                  <a:srgbClr val="FF0000"/>
                </a:solidFill>
              </a:rPr>
              <a:t>0.10 </a:t>
            </a:r>
            <a:r>
              <a:rPr lang="th-TH" sz="2800" smtClean="0">
                <a:solidFill>
                  <a:srgbClr val="FF0000"/>
                </a:solidFill>
              </a:rPr>
              <a:t>mm/rev</a:t>
            </a:r>
            <a:r>
              <a:rPr lang="th-TH" sz="2800" smtClean="0"/>
              <a:t>. Finishing requires a finer feed then what is recommended.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Milling</a:t>
            </a:r>
            <a:endParaRPr lang="th-TH" smtClean="0"/>
          </a:p>
        </p:txBody>
      </p:sp>
      <p:pic>
        <p:nvPicPr>
          <p:cNvPr id="39939" name="Picture 4" descr="milling"/>
          <p:cNvPicPr>
            <a:picLocks noGrp="1" noChangeAspect="1" noChangeArrowheads="1" noCrop="1"/>
          </p:cNvPicPr>
          <p:nvPr>
            <p:ph idx="1"/>
          </p:nvPr>
        </p:nvPicPr>
        <p:blipFill>
          <a:blip r:embed="rId2" cstate="print"/>
          <a:srcRect/>
          <a:stretch>
            <a:fillRect/>
          </a:stretch>
        </p:blipFill>
        <p:spPr>
          <a:xfrm>
            <a:off x="1981200" y="1600200"/>
            <a:ext cx="5867400" cy="4525963"/>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6934200" cy="258762"/>
          </a:xfrm>
        </p:spPr>
        <p:txBody>
          <a:bodyPr/>
          <a:lstStyle/>
          <a:p>
            <a:pPr eaLnBrk="1" hangingPunct="1"/>
            <a:r>
              <a:rPr lang="th-TH" sz="4000" smtClean="0"/>
              <a:t>Types of Milling Machine</a:t>
            </a:r>
          </a:p>
        </p:txBody>
      </p:sp>
      <p:sp>
        <p:nvSpPr>
          <p:cNvPr id="40963" name="Rectangle 3"/>
          <p:cNvSpPr>
            <a:spLocks noGrp="1" noChangeArrowheads="1"/>
          </p:cNvSpPr>
          <p:nvPr>
            <p:ph type="body" sz="half" idx="1"/>
          </p:nvPr>
        </p:nvSpPr>
        <p:spPr>
          <a:xfrm>
            <a:off x="304800" y="6019800"/>
            <a:ext cx="8229600" cy="381000"/>
          </a:xfrm>
        </p:spPr>
        <p:txBody>
          <a:bodyPr/>
          <a:lstStyle/>
          <a:p>
            <a:pPr eaLnBrk="1" hangingPunct="1">
              <a:lnSpc>
                <a:spcPct val="90000"/>
              </a:lnSpc>
            </a:pPr>
            <a:r>
              <a:rPr lang="en-US" altLang="ja-JP" sz="2000" smtClean="0">
                <a:ea typeface="MS PGothic" pitchFamily="34" charset="-128"/>
              </a:rPr>
              <a:t>Horizontal				              Vertical</a:t>
            </a:r>
          </a:p>
          <a:p>
            <a:pPr eaLnBrk="1" hangingPunct="1">
              <a:lnSpc>
                <a:spcPct val="90000"/>
              </a:lnSpc>
            </a:pPr>
            <a:endParaRPr lang="th-TH" sz="2000" smtClean="0"/>
          </a:p>
        </p:txBody>
      </p:sp>
      <p:pic>
        <p:nvPicPr>
          <p:cNvPr id="40964" name="Picture 4" descr="03_f2"/>
          <p:cNvPicPr>
            <a:picLocks noGrp="1" noChangeAspect="1" noChangeArrowheads="1"/>
          </p:cNvPicPr>
          <p:nvPr>
            <p:ph sz="quarter" idx="2"/>
          </p:nvPr>
        </p:nvPicPr>
        <p:blipFill>
          <a:blip r:embed="rId3" cstate="print"/>
          <a:srcRect/>
          <a:stretch>
            <a:fillRect/>
          </a:stretch>
        </p:blipFill>
        <p:spPr>
          <a:xfrm>
            <a:off x="609600" y="1295400"/>
            <a:ext cx="3976688" cy="4572000"/>
          </a:xfrm>
          <a:noFill/>
        </p:spPr>
      </p:pic>
      <p:pic>
        <p:nvPicPr>
          <p:cNvPr id="40965" name="Picture 6" descr="03_f3"/>
          <p:cNvPicPr>
            <a:picLocks noGrp="1" noChangeAspect="1" noChangeArrowheads="1"/>
          </p:cNvPicPr>
          <p:nvPr>
            <p:ph sz="quarter" idx="3"/>
          </p:nvPr>
        </p:nvPicPr>
        <p:blipFill>
          <a:blip r:embed="rId4" cstate="print"/>
          <a:srcRect/>
          <a:stretch>
            <a:fillRect/>
          </a:stretch>
        </p:blipFill>
        <p:spPr>
          <a:xfrm>
            <a:off x="5029200" y="914400"/>
            <a:ext cx="3417888" cy="49530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sz="half" idx="1"/>
          </p:nvPr>
        </p:nvSpPr>
        <p:spPr>
          <a:xfrm>
            <a:off x="457200" y="609600"/>
            <a:ext cx="4038600" cy="5516563"/>
          </a:xfrm>
        </p:spPr>
        <p:txBody>
          <a:bodyPr/>
          <a:lstStyle/>
          <a:p>
            <a:pPr eaLnBrk="1" hangingPunct="1">
              <a:lnSpc>
                <a:spcPct val="80000"/>
              </a:lnSpc>
              <a:buFontTx/>
              <a:buNone/>
            </a:pPr>
            <a:r>
              <a:rPr lang="th-TH" sz="2400" b="1" smtClean="0"/>
              <a:t>Slab Mills</a:t>
            </a:r>
            <a:r>
              <a:rPr lang="th-TH" sz="2400" smtClean="0"/>
              <a:t/>
            </a:r>
            <a:br>
              <a:rPr lang="th-TH" sz="2400" smtClean="0"/>
            </a:br>
            <a:r>
              <a:rPr lang="th-TH" sz="2400" smtClean="0"/>
              <a:t>For heavy cutting of large and flat surfaces </a:t>
            </a:r>
          </a:p>
          <a:p>
            <a:pPr eaLnBrk="1" hangingPunct="1">
              <a:lnSpc>
                <a:spcPct val="80000"/>
              </a:lnSpc>
              <a:buFontTx/>
              <a:buNone/>
            </a:pPr>
            <a:endParaRPr lang="th-TH" sz="2400" smtClean="0"/>
          </a:p>
          <a:p>
            <a:pPr eaLnBrk="1" hangingPunct="1">
              <a:lnSpc>
                <a:spcPct val="80000"/>
              </a:lnSpc>
              <a:buFontTx/>
              <a:buNone/>
            </a:pPr>
            <a:endParaRPr lang="th-TH" sz="2400" smtClean="0"/>
          </a:p>
          <a:p>
            <a:pPr eaLnBrk="1" hangingPunct="1">
              <a:lnSpc>
                <a:spcPct val="80000"/>
              </a:lnSpc>
              <a:buFontTx/>
              <a:buNone/>
            </a:pPr>
            <a:endParaRPr lang="th-TH" sz="2400" smtClean="0"/>
          </a:p>
        </p:txBody>
      </p:sp>
      <p:pic>
        <p:nvPicPr>
          <p:cNvPr id="41987" name="Picture 5" descr="03_f4"/>
          <p:cNvPicPr>
            <a:picLocks noGrp="1" noChangeAspect="1" noChangeArrowheads="1"/>
          </p:cNvPicPr>
          <p:nvPr>
            <p:ph sz="quarter" idx="2"/>
          </p:nvPr>
        </p:nvPicPr>
        <p:blipFill>
          <a:blip r:embed="rId2" cstate="print"/>
          <a:srcRect/>
          <a:stretch>
            <a:fillRect/>
          </a:stretch>
        </p:blipFill>
        <p:spPr>
          <a:xfrm>
            <a:off x="5715000" y="457200"/>
            <a:ext cx="2232025" cy="2185988"/>
          </a:xfrm>
          <a:noFill/>
        </p:spPr>
      </p:pic>
      <p:sp>
        <p:nvSpPr>
          <p:cNvPr id="41988" name="Rectangle 4"/>
          <p:cNvSpPr>
            <a:spLocks noChangeArrowheads="1"/>
          </p:cNvSpPr>
          <p:nvPr/>
        </p:nvSpPr>
        <p:spPr bwMode="auto">
          <a:xfrm>
            <a:off x="381000" y="3124200"/>
            <a:ext cx="4343400" cy="800100"/>
          </a:xfrm>
          <a:prstGeom prst="rect">
            <a:avLst/>
          </a:prstGeom>
          <a:noFill/>
          <a:ln w="9525">
            <a:noFill/>
            <a:miter lim="800000"/>
            <a:headEnd/>
            <a:tailEnd/>
          </a:ln>
        </p:spPr>
        <p:txBody>
          <a:bodyPr anchor="ctr">
            <a:spAutoFit/>
          </a:bodyPr>
          <a:lstStyle/>
          <a:p>
            <a:r>
              <a:rPr lang="th-TH" b="1"/>
              <a:t>Side and Face Cutters</a:t>
            </a:r>
            <a:r>
              <a:rPr lang="th-TH"/>
              <a:t> </a:t>
            </a:r>
            <a:br>
              <a:rPr lang="th-TH"/>
            </a:br>
            <a:endParaRPr lang="th-TH" sz="1800"/>
          </a:p>
        </p:txBody>
      </p:sp>
      <p:pic>
        <p:nvPicPr>
          <p:cNvPr id="41989" name="Picture 8" descr="03_f5"/>
          <p:cNvPicPr>
            <a:picLocks noGrp="1" noChangeAspect="1" noChangeArrowheads="1"/>
          </p:cNvPicPr>
          <p:nvPr>
            <p:ph sz="quarter" idx="3"/>
          </p:nvPr>
        </p:nvPicPr>
        <p:blipFill>
          <a:blip r:embed="rId3" cstate="print"/>
          <a:srcRect/>
          <a:stretch>
            <a:fillRect/>
          </a:stretch>
        </p:blipFill>
        <p:spPr>
          <a:xfrm>
            <a:off x="5867400" y="2590800"/>
            <a:ext cx="2036763" cy="2187575"/>
          </a:xfrm>
          <a:noFill/>
        </p:spPr>
      </p:pic>
      <p:pic>
        <p:nvPicPr>
          <p:cNvPr id="41990" name="Picture 4" descr="03_f6"/>
          <p:cNvPicPr>
            <a:picLocks noChangeAspect="1" noChangeArrowheads="1"/>
          </p:cNvPicPr>
          <p:nvPr/>
        </p:nvPicPr>
        <p:blipFill>
          <a:blip r:embed="rId4" cstate="print"/>
          <a:srcRect/>
          <a:stretch>
            <a:fillRect/>
          </a:stretch>
        </p:blipFill>
        <p:spPr bwMode="auto">
          <a:xfrm>
            <a:off x="6324600" y="4876800"/>
            <a:ext cx="1828800" cy="1819275"/>
          </a:xfrm>
          <a:prstGeom prst="rect">
            <a:avLst/>
          </a:prstGeom>
          <a:noFill/>
          <a:ln w="9525">
            <a:noFill/>
            <a:miter lim="800000"/>
            <a:headEnd/>
            <a:tailEnd/>
          </a:ln>
        </p:spPr>
      </p:pic>
      <p:sp>
        <p:nvSpPr>
          <p:cNvPr id="41991" name="Rectangle 4"/>
          <p:cNvSpPr>
            <a:spLocks noChangeArrowheads="1"/>
          </p:cNvSpPr>
          <p:nvPr/>
        </p:nvSpPr>
        <p:spPr bwMode="auto">
          <a:xfrm>
            <a:off x="457200" y="5181600"/>
            <a:ext cx="4343400" cy="800100"/>
          </a:xfrm>
          <a:prstGeom prst="rect">
            <a:avLst/>
          </a:prstGeom>
          <a:noFill/>
          <a:ln w="9525">
            <a:noFill/>
            <a:miter lim="800000"/>
            <a:headEnd/>
            <a:tailEnd/>
          </a:ln>
        </p:spPr>
        <p:txBody>
          <a:bodyPr anchor="ctr">
            <a:spAutoFit/>
          </a:bodyPr>
          <a:lstStyle/>
          <a:p>
            <a:r>
              <a:rPr lang="en-US" b="1"/>
              <a:t>Slitting Saw</a:t>
            </a:r>
            <a:r>
              <a:rPr lang="th-TH"/>
              <a:t/>
            </a:r>
            <a:br>
              <a:rPr lang="th-TH"/>
            </a:br>
            <a:endParaRPr lang="th-TH"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Propose </a:t>
            </a:r>
            <a:endParaRPr lang="th-TH" smtClean="0"/>
          </a:p>
        </p:txBody>
      </p:sp>
      <p:sp>
        <p:nvSpPr>
          <p:cNvPr id="10243" name="Rectangle 3"/>
          <p:cNvSpPr>
            <a:spLocks noGrp="1" noChangeArrowheads="1"/>
          </p:cNvSpPr>
          <p:nvPr>
            <p:ph type="body" idx="1"/>
          </p:nvPr>
        </p:nvSpPr>
        <p:spPr/>
        <p:txBody>
          <a:bodyPr/>
          <a:lstStyle/>
          <a:p>
            <a:pPr eaLnBrk="1" hangingPunct="1">
              <a:lnSpc>
                <a:spcPct val="90000"/>
              </a:lnSpc>
            </a:pPr>
            <a:r>
              <a:rPr lang="en-US" sz="2800" smtClean="0"/>
              <a:t>The </a:t>
            </a:r>
            <a:r>
              <a:rPr lang="th-TH" sz="2800" smtClean="0"/>
              <a:t>operational uses and parameters, </a:t>
            </a:r>
          </a:p>
          <a:p>
            <a:pPr eaLnBrk="1" hangingPunct="1">
              <a:lnSpc>
                <a:spcPct val="90000"/>
              </a:lnSpc>
            </a:pPr>
            <a:r>
              <a:rPr lang="en-US" sz="2800" smtClean="0"/>
              <a:t>T</a:t>
            </a:r>
            <a:r>
              <a:rPr lang="th-TH" sz="2800" smtClean="0"/>
              <a:t>he general layout of controls, accessories, associated tooling</a:t>
            </a:r>
          </a:p>
          <a:p>
            <a:pPr eaLnBrk="1" hangingPunct="1">
              <a:lnSpc>
                <a:spcPct val="90000"/>
              </a:lnSpc>
            </a:pPr>
            <a:r>
              <a:rPr lang="th-TH" sz="2800" smtClean="0"/>
              <a:t>It takes a considerable time to become a skilled lathe operator and to possess all the skill of hand that goes with it. Therefore it is not expected that you will be manually skilled on completion of the module but you will have gained intellectually, by practical involvement, some skill of hand will be achieved.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ja-JP" smtClean="0">
                <a:ea typeface="MS PGothic" pitchFamily="34" charset="-128"/>
              </a:rPr>
              <a:t>End mill</a:t>
            </a:r>
            <a:endParaRPr lang="th-TH" smtClean="0"/>
          </a:p>
        </p:txBody>
      </p:sp>
      <p:sp>
        <p:nvSpPr>
          <p:cNvPr id="43011" name="Rectangle 3"/>
          <p:cNvSpPr>
            <a:spLocks noGrp="1" noChangeArrowheads="1"/>
          </p:cNvSpPr>
          <p:nvPr>
            <p:ph type="body" sz="half" idx="1"/>
          </p:nvPr>
        </p:nvSpPr>
        <p:spPr/>
        <p:txBody>
          <a:bodyPr/>
          <a:lstStyle/>
          <a:p>
            <a:pPr eaLnBrk="1" hangingPunct="1"/>
            <a:r>
              <a:rPr lang="th-TH" sz="2800" b="1" smtClean="0"/>
              <a:t>Cutting tools for Vertical Milling</a:t>
            </a:r>
            <a:r>
              <a:rPr lang="th-TH" sz="2800" smtClean="0"/>
              <a:t> </a:t>
            </a:r>
            <a:r>
              <a:rPr lang="th-TH" sz="2800" b="1" smtClean="0"/>
              <a:t>a. End Mills</a:t>
            </a:r>
            <a:r>
              <a:rPr lang="th-TH" sz="2800" smtClean="0"/>
              <a:t/>
            </a:r>
            <a:br>
              <a:rPr lang="th-TH" sz="2800" smtClean="0"/>
            </a:br>
            <a:r>
              <a:rPr lang="th-TH" sz="2800" smtClean="0"/>
              <a:t/>
            </a:r>
            <a:br>
              <a:rPr lang="th-TH" sz="2800" smtClean="0"/>
            </a:br>
            <a:endParaRPr lang="th-TH" sz="2800" smtClean="0"/>
          </a:p>
        </p:txBody>
      </p:sp>
      <p:pic>
        <p:nvPicPr>
          <p:cNvPr id="43012" name="Picture 6" descr="03_f7"/>
          <p:cNvPicPr>
            <a:picLocks noGrp="1" noChangeAspect="1" noChangeArrowheads="1"/>
          </p:cNvPicPr>
          <p:nvPr>
            <p:ph sz="quarter" idx="2"/>
          </p:nvPr>
        </p:nvPicPr>
        <p:blipFill>
          <a:blip r:embed="rId3" cstate="print"/>
          <a:srcRect/>
          <a:stretch>
            <a:fillRect/>
          </a:stretch>
        </p:blipFill>
        <p:spPr>
          <a:xfrm>
            <a:off x="1143000" y="3962400"/>
            <a:ext cx="2425700" cy="1282700"/>
          </a:xfrm>
          <a:noFill/>
        </p:spPr>
      </p:pic>
      <p:sp>
        <p:nvSpPr>
          <p:cNvPr id="43013" name="Rectangle 4"/>
          <p:cNvSpPr>
            <a:spLocks noChangeArrowheads="1"/>
          </p:cNvSpPr>
          <p:nvPr/>
        </p:nvSpPr>
        <p:spPr bwMode="auto">
          <a:xfrm>
            <a:off x="4800600" y="4191000"/>
            <a:ext cx="4006850" cy="860425"/>
          </a:xfrm>
          <a:prstGeom prst="rect">
            <a:avLst/>
          </a:prstGeom>
          <a:noFill/>
          <a:ln w="9525">
            <a:noFill/>
            <a:miter lim="800000"/>
            <a:headEnd/>
            <a:tailEnd/>
          </a:ln>
        </p:spPr>
        <p:txBody>
          <a:bodyPr wrap="none">
            <a:spAutoFit/>
          </a:bodyPr>
          <a:lstStyle/>
          <a:p>
            <a:pPr>
              <a:lnSpc>
                <a:spcPct val="90000"/>
              </a:lnSpc>
              <a:spcBef>
                <a:spcPct val="20000"/>
              </a:spcBef>
            </a:pPr>
            <a:r>
              <a:rPr lang="th-TH" b="1"/>
              <a:t>Rough Cut End Mills</a:t>
            </a:r>
            <a:r>
              <a:rPr lang="th-TH"/>
              <a:t/>
            </a:r>
            <a:br>
              <a:rPr lang="th-TH"/>
            </a:br>
            <a:r>
              <a:rPr lang="th-TH"/>
              <a:t>For rapid metal removal.</a:t>
            </a:r>
          </a:p>
        </p:txBody>
      </p:sp>
      <p:sp>
        <p:nvSpPr>
          <p:cNvPr id="43014" name="Rectangle 5"/>
          <p:cNvSpPr>
            <a:spLocks noChangeArrowheads="1"/>
          </p:cNvSpPr>
          <p:nvPr/>
        </p:nvSpPr>
        <p:spPr bwMode="auto">
          <a:xfrm>
            <a:off x="990600" y="5486400"/>
            <a:ext cx="1866900" cy="476250"/>
          </a:xfrm>
          <a:prstGeom prst="rect">
            <a:avLst/>
          </a:prstGeom>
          <a:noFill/>
          <a:ln w="9525">
            <a:noFill/>
            <a:miter lim="800000"/>
            <a:headEnd/>
            <a:tailEnd/>
          </a:ln>
        </p:spPr>
        <p:txBody>
          <a:bodyPr wrap="none">
            <a:spAutoFit/>
          </a:bodyPr>
          <a:lstStyle/>
          <a:p>
            <a:pPr>
              <a:lnSpc>
                <a:spcPct val="90000"/>
              </a:lnSpc>
              <a:spcBef>
                <a:spcPct val="20000"/>
              </a:spcBef>
              <a:buFontTx/>
              <a:buChar char="•"/>
            </a:pPr>
            <a:r>
              <a:rPr lang="th-TH" b="1"/>
              <a:t> End Mill</a:t>
            </a:r>
            <a:r>
              <a:rPr lang="th-TH"/>
              <a:t> </a:t>
            </a:r>
          </a:p>
        </p:txBody>
      </p:sp>
      <p:pic>
        <p:nvPicPr>
          <p:cNvPr id="43015" name="Picture 8" descr="03_f8"/>
          <p:cNvPicPr>
            <a:picLocks noGrp="1" noChangeAspect="1" noChangeArrowheads="1"/>
          </p:cNvPicPr>
          <p:nvPr>
            <p:ph sz="quarter" idx="3"/>
          </p:nvPr>
        </p:nvPicPr>
        <p:blipFill>
          <a:blip r:embed="rId4" cstate="print"/>
          <a:srcRect/>
          <a:stretch>
            <a:fillRect/>
          </a:stretch>
        </p:blipFill>
        <p:spPr>
          <a:xfrm>
            <a:off x="5105400" y="1676400"/>
            <a:ext cx="3733800" cy="1935163"/>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title"/>
          </p:nvPr>
        </p:nvSpPr>
        <p:spPr/>
        <p:txBody>
          <a:bodyPr/>
          <a:lstStyle/>
          <a:p>
            <a:pPr eaLnBrk="1" hangingPunct="1"/>
            <a:endParaRPr lang="th-TH" smtClean="0"/>
          </a:p>
        </p:txBody>
      </p:sp>
      <p:pic>
        <p:nvPicPr>
          <p:cNvPr id="44035" name="Picture 7" descr="03_f10"/>
          <p:cNvPicPr>
            <a:picLocks noGrp="1" noChangeAspect="1" noChangeArrowheads="1"/>
          </p:cNvPicPr>
          <p:nvPr>
            <p:ph sz="half" idx="1"/>
          </p:nvPr>
        </p:nvPicPr>
        <p:blipFill>
          <a:blip r:embed="rId2" cstate="print"/>
          <a:srcRect/>
          <a:stretch>
            <a:fillRect/>
          </a:stretch>
        </p:blipFill>
        <p:spPr>
          <a:xfrm>
            <a:off x="4572000" y="1676400"/>
            <a:ext cx="3505200" cy="2935288"/>
          </a:xfrm>
          <a:noFill/>
        </p:spPr>
      </p:pic>
      <p:sp>
        <p:nvSpPr>
          <p:cNvPr id="44036" name="Rectangle 4"/>
          <p:cNvSpPr>
            <a:spLocks noChangeArrowheads="1"/>
          </p:cNvSpPr>
          <p:nvPr/>
        </p:nvSpPr>
        <p:spPr bwMode="auto">
          <a:xfrm>
            <a:off x="381000" y="4343400"/>
            <a:ext cx="2209800" cy="519113"/>
          </a:xfrm>
          <a:prstGeom prst="rect">
            <a:avLst/>
          </a:prstGeom>
          <a:noFill/>
          <a:ln w="9525">
            <a:noFill/>
            <a:miter lim="800000"/>
            <a:headEnd/>
            <a:tailEnd/>
          </a:ln>
        </p:spPr>
        <p:txBody>
          <a:bodyPr>
            <a:spAutoFit/>
          </a:bodyPr>
          <a:lstStyle/>
          <a:p>
            <a:r>
              <a:rPr lang="th-TH" b="1"/>
              <a:t>Slot Drill</a:t>
            </a:r>
            <a:r>
              <a:rPr lang="th-TH"/>
              <a:t> </a:t>
            </a:r>
          </a:p>
        </p:txBody>
      </p:sp>
      <p:sp>
        <p:nvSpPr>
          <p:cNvPr id="44037" name="Rectangle 5"/>
          <p:cNvSpPr>
            <a:spLocks noChangeArrowheads="1"/>
          </p:cNvSpPr>
          <p:nvPr/>
        </p:nvSpPr>
        <p:spPr bwMode="auto">
          <a:xfrm>
            <a:off x="3962400" y="5715000"/>
            <a:ext cx="4572000" cy="946150"/>
          </a:xfrm>
          <a:prstGeom prst="rect">
            <a:avLst/>
          </a:prstGeom>
          <a:noFill/>
          <a:ln w="9525">
            <a:noFill/>
            <a:miter lim="800000"/>
            <a:headEnd/>
            <a:tailEnd/>
          </a:ln>
        </p:spPr>
        <p:txBody>
          <a:bodyPr>
            <a:spAutoFit/>
          </a:bodyPr>
          <a:lstStyle/>
          <a:p>
            <a:r>
              <a:rPr lang="th-TH" b="1"/>
              <a:t>Face Milling Cutters</a:t>
            </a:r>
            <a:r>
              <a:rPr lang="th-TH"/>
              <a:t/>
            </a:r>
            <a:br>
              <a:rPr lang="th-TH"/>
            </a:br>
            <a:endParaRPr lang="th-TH"/>
          </a:p>
        </p:txBody>
      </p:sp>
      <p:pic>
        <p:nvPicPr>
          <p:cNvPr id="44038" name="Picture 10" descr="03_f9"/>
          <p:cNvPicPr>
            <a:picLocks noGrp="1" noChangeAspect="1" noChangeArrowheads="1"/>
          </p:cNvPicPr>
          <p:nvPr>
            <p:ph sz="half" idx="2"/>
          </p:nvPr>
        </p:nvPicPr>
        <p:blipFill>
          <a:blip r:embed="rId3" cstate="print"/>
          <a:srcRect/>
          <a:stretch>
            <a:fillRect/>
          </a:stretch>
        </p:blipFill>
        <p:spPr>
          <a:xfrm>
            <a:off x="381000" y="1905000"/>
            <a:ext cx="3505200" cy="19558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INSERT</a:t>
            </a:r>
            <a:r>
              <a:rPr lang="th-TH" smtClean="0"/>
              <a:t> </a:t>
            </a:r>
            <a:r>
              <a:rPr lang="en-US" smtClean="0"/>
              <a:t>ENDMILL</a:t>
            </a:r>
            <a:endParaRPr lang="th-TH" smtClean="0"/>
          </a:p>
        </p:txBody>
      </p:sp>
      <p:sp>
        <p:nvSpPr>
          <p:cNvPr id="45059" name="Rectangle 3"/>
          <p:cNvSpPr>
            <a:spLocks noGrp="1" noChangeArrowheads="1"/>
          </p:cNvSpPr>
          <p:nvPr>
            <p:ph type="body" sz="half" idx="1"/>
          </p:nvPr>
        </p:nvSpPr>
        <p:spPr/>
        <p:txBody>
          <a:bodyPr/>
          <a:lstStyle/>
          <a:p>
            <a:pPr eaLnBrk="1" hangingPunct="1"/>
            <a:r>
              <a:rPr lang="en-US" sz="2800" smtClean="0"/>
              <a:t>INSERT</a:t>
            </a:r>
            <a:r>
              <a:rPr lang="th-TH" sz="2800" smtClean="0"/>
              <a:t> </a:t>
            </a:r>
            <a:r>
              <a:rPr lang="en-US" sz="2800" smtClean="0"/>
              <a:t>ENDMILL</a:t>
            </a:r>
            <a:endParaRPr lang="th-TH" sz="2800" smtClean="0"/>
          </a:p>
        </p:txBody>
      </p:sp>
      <p:pic>
        <p:nvPicPr>
          <p:cNvPr id="45060" name="Picture 4" descr="mits-banner">
            <a:hlinkClick r:id="rId2" action="ppaction://program"/>
          </p:cNvPr>
          <p:cNvPicPr>
            <a:picLocks noGrp="1" noChangeAspect="1" noChangeArrowheads="1"/>
          </p:cNvPicPr>
          <p:nvPr>
            <p:ph sz="quarter" idx="2"/>
          </p:nvPr>
        </p:nvPicPr>
        <p:blipFill>
          <a:blip r:embed="rId3" cstate="print"/>
          <a:srcRect/>
          <a:stretch>
            <a:fillRect/>
          </a:stretch>
        </p:blipFill>
        <p:spPr>
          <a:xfrm>
            <a:off x="4648200" y="1736725"/>
            <a:ext cx="4038600" cy="1911350"/>
          </a:xfrm>
        </p:spPr>
      </p:pic>
      <p:pic>
        <p:nvPicPr>
          <p:cNvPr id="45061" name="Picture 6" descr="0105rt1a"/>
          <p:cNvPicPr>
            <a:picLocks noGrp="1" noChangeAspect="1" noChangeArrowheads="1"/>
          </p:cNvPicPr>
          <p:nvPr>
            <p:ph sz="quarter" idx="3"/>
          </p:nvPr>
        </p:nvPicPr>
        <p:blipFill>
          <a:blip r:embed="rId4" cstate="print"/>
          <a:srcRect/>
          <a:stretch>
            <a:fillRect/>
          </a:stretch>
        </p:blipFill>
        <p:spPr>
          <a:xfrm>
            <a:off x="685800" y="2057400"/>
            <a:ext cx="3190875" cy="41148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pPr eaLnBrk="1" hangingPunct="1"/>
            <a:endParaRPr lang="th-TH" smtClean="0"/>
          </a:p>
        </p:txBody>
      </p:sp>
      <p:pic>
        <p:nvPicPr>
          <p:cNvPr id="46083" name="Picture 4" descr="ctap_2c1"/>
          <p:cNvPicPr>
            <a:picLocks noGrp="1" noChangeAspect="1" noChangeArrowheads="1"/>
          </p:cNvPicPr>
          <p:nvPr>
            <p:ph idx="1"/>
          </p:nvPr>
        </p:nvPicPr>
        <p:blipFill>
          <a:blip r:embed="rId2" cstate="print"/>
          <a:srcRect/>
          <a:stretch>
            <a:fillRect/>
          </a:stretch>
        </p:blipFill>
        <p:spPr>
          <a:xfrm>
            <a:off x="1752600" y="1066800"/>
            <a:ext cx="3717925" cy="4572000"/>
          </a:xfrm>
          <a:noFill/>
        </p:spPr>
      </p:pic>
      <p:sp>
        <p:nvSpPr>
          <p:cNvPr id="46084" name="Text Box 9"/>
          <p:cNvSpPr txBox="1">
            <a:spLocks noChangeArrowheads="1"/>
          </p:cNvSpPr>
          <p:nvPr/>
        </p:nvSpPr>
        <p:spPr bwMode="auto">
          <a:xfrm>
            <a:off x="5029200" y="4572000"/>
            <a:ext cx="3200400" cy="519113"/>
          </a:xfrm>
          <a:prstGeom prst="rect">
            <a:avLst/>
          </a:prstGeom>
          <a:noFill/>
          <a:ln w="9525">
            <a:noFill/>
            <a:miter lim="800000"/>
            <a:headEnd/>
            <a:tailEnd/>
          </a:ln>
        </p:spPr>
        <p:txBody>
          <a:bodyPr>
            <a:spAutoFit/>
          </a:bodyPr>
          <a:lstStyle/>
          <a:p>
            <a:pPr>
              <a:spcBef>
                <a:spcPct val="50000"/>
              </a:spcBef>
            </a:pPr>
            <a:r>
              <a:rPr lang="en-US"/>
              <a:t>Seat</a:t>
            </a:r>
            <a:endParaRPr lang="th-TH"/>
          </a:p>
        </p:txBody>
      </p:sp>
      <p:sp>
        <p:nvSpPr>
          <p:cNvPr id="46085" name="Line 10"/>
          <p:cNvSpPr>
            <a:spLocks noChangeShapeType="1"/>
          </p:cNvSpPr>
          <p:nvPr/>
        </p:nvSpPr>
        <p:spPr bwMode="auto">
          <a:xfrm flipH="1" flipV="1">
            <a:off x="3810000" y="4267200"/>
            <a:ext cx="1066800" cy="533400"/>
          </a:xfrm>
          <a:prstGeom prst="line">
            <a:avLst/>
          </a:prstGeom>
          <a:noFill/>
          <a:ln w="9525">
            <a:solidFill>
              <a:schemeClr val="tx1"/>
            </a:solidFill>
            <a:round/>
            <a:headEnd/>
            <a:tailEnd type="triangle" w="med" len="med"/>
          </a:ln>
        </p:spPr>
        <p:txBody>
          <a:bodyPr/>
          <a:lstStyle/>
          <a:p>
            <a:endParaRPr lang="th-TH"/>
          </a:p>
        </p:txBody>
      </p:sp>
      <p:sp>
        <p:nvSpPr>
          <p:cNvPr id="46086" name="Text Box 11"/>
          <p:cNvSpPr txBox="1">
            <a:spLocks noChangeArrowheads="1"/>
          </p:cNvSpPr>
          <p:nvPr/>
        </p:nvSpPr>
        <p:spPr bwMode="auto">
          <a:xfrm>
            <a:off x="5029200" y="3810000"/>
            <a:ext cx="3200400" cy="519113"/>
          </a:xfrm>
          <a:prstGeom prst="rect">
            <a:avLst/>
          </a:prstGeom>
          <a:noFill/>
          <a:ln w="9525">
            <a:noFill/>
            <a:miter lim="800000"/>
            <a:headEnd/>
            <a:tailEnd/>
          </a:ln>
        </p:spPr>
        <p:txBody>
          <a:bodyPr>
            <a:spAutoFit/>
          </a:bodyPr>
          <a:lstStyle/>
          <a:p>
            <a:pPr>
              <a:spcBef>
                <a:spcPct val="50000"/>
              </a:spcBef>
            </a:pPr>
            <a:r>
              <a:rPr lang="en-US"/>
              <a:t>Insert</a:t>
            </a:r>
            <a:endParaRPr lang="th-TH"/>
          </a:p>
        </p:txBody>
      </p:sp>
      <p:sp>
        <p:nvSpPr>
          <p:cNvPr id="46087" name="Line 12"/>
          <p:cNvSpPr>
            <a:spLocks noChangeShapeType="1"/>
          </p:cNvSpPr>
          <p:nvPr/>
        </p:nvSpPr>
        <p:spPr bwMode="auto">
          <a:xfrm flipH="1" flipV="1">
            <a:off x="3810000" y="3505200"/>
            <a:ext cx="1066800" cy="533400"/>
          </a:xfrm>
          <a:prstGeom prst="line">
            <a:avLst/>
          </a:prstGeom>
          <a:noFill/>
          <a:ln w="9525">
            <a:solidFill>
              <a:schemeClr val="tx1"/>
            </a:solidFill>
            <a:round/>
            <a:headEnd/>
            <a:tailEnd type="triangle" w="med" len="med"/>
          </a:ln>
        </p:spPr>
        <p:txBody>
          <a:bodyPr/>
          <a:lstStyle/>
          <a:p>
            <a:endParaRPr lang="th-T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Ballnose</a:t>
            </a:r>
            <a:endParaRPr lang="th-TH" smtClean="0"/>
          </a:p>
        </p:txBody>
      </p:sp>
      <p:pic>
        <p:nvPicPr>
          <p:cNvPr id="47107" name="Picture 4" descr="ballnose_big">
            <a:hlinkClick r:id="rId2" action="ppaction://program"/>
          </p:cNvPr>
          <p:cNvPicPr>
            <a:picLocks noGrp="1" noChangeAspect="1" noChangeArrowheads="1"/>
          </p:cNvPicPr>
          <p:nvPr>
            <p:ph sz="half" idx="1"/>
          </p:nvPr>
        </p:nvPicPr>
        <p:blipFill>
          <a:blip r:embed="rId3" cstate="print"/>
          <a:srcRect/>
          <a:stretch>
            <a:fillRect/>
          </a:stretch>
        </p:blipFill>
        <p:spPr>
          <a:xfrm>
            <a:off x="1271588" y="1962150"/>
            <a:ext cx="2409825" cy="3800475"/>
          </a:xfrm>
        </p:spPr>
      </p:pic>
      <p:pic>
        <p:nvPicPr>
          <p:cNvPr id="47108" name="Picture 6" descr="bn-fade"/>
          <p:cNvPicPr>
            <a:picLocks noGrp="1" noChangeAspect="1" noChangeArrowheads="1"/>
          </p:cNvPicPr>
          <p:nvPr>
            <p:ph sz="half" idx="2"/>
          </p:nvPr>
        </p:nvPicPr>
        <p:blipFill>
          <a:blip r:embed="rId4" cstate="print"/>
          <a:srcRect/>
          <a:stretch>
            <a:fillRect/>
          </a:stretch>
        </p:blipFill>
        <p:spPr>
          <a:xfrm>
            <a:off x="4648200" y="1981200"/>
            <a:ext cx="3532188" cy="38862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p:txBody>
          <a:bodyPr/>
          <a:lstStyle/>
          <a:p>
            <a:pPr eaLnBrk="1" hangingPunct="1"/>
            <a:r>
              <a:rPr lang="th-TH" b="1" smtClean="0"/>
              <a:t>Spindle Speed</a:t>
            </a:r>
          </a:p>
        </p:txBody>
      </p:sp>
      <p:sp>
        <p:nvSpPr>
          <p:cNvPr id="48131" name="Rectangle 3"/>
          <p:cNvSpPr>
            <a:spLocks noGrp="1" noChangeArrowheads="1"/>
          </p:cNvSpPr>
          <p:nvPr>
            <p:ph type="body" sz="half" idx="1"/>
          </p:nvPr>
        </p:nvSpPr>
        <p:spPr>
          <a:xfrm>
            <a:off x="152400" y="1676400"/>
            <a:ext cx="4191000" cy="2362200"/>
          </a:xfrm>
        </p:spPr>
        <p:txBody>
          <a:bodyPr/>
          <a:lstStyle/>
          <a:p>
            <a:pPr eaLnBrk="1" hangingPunct="1"/>
            <a:r>
              <a:rPr lang="th-TH" sz="2800" smtClean="0">
                <a:solidFill>
                  <a:schemeClr val="accent2"/>
                </a:solidFill>
              </a:rPr>
              <a:t>Spindle speed in (R.P.M.) </a:t>
            </a:r>
            <a:endParaRPr lang="th-TH" sz="2800" smtClean="0"/>
          </a:p>
        </p:txBody>
      </p:sp>
      <p:pic>
        <p:nvPicPr>
          <p:cNvPr id="48132" name="Picture 4" descr="03_e1"/>
          <p:cNvPicPr>
            <a:picLocks noGrp="1" noChangeAspect="1" noChangeArrowheads="1"/>
          </p:cNvPicPr>
          <p:nvPr>
            <p:ph sz="half" idx="2"/>
          </p:nvPr>
        </p:nvPicPr>
        <p:blipFill>
          <a:blip r:embed="rId2" cstate="print"/>
          <a:srcRect/>
          <a:stretch>
            <a:fillRect/>
          </a:stretch>
        </p:blipFill>
        <p:spPr>
          <a:xfrm>
            <a:off x="4114800" y="1600200"/>
            <a:ext cx="4572000" cy="1477963"/>
          </a:xfrm>
          <a:noFill/>
        </p:spPr>
      </p:pic>
      <p:sp>
        <p:nvSpPr>
          <p:cNvPr id="48133" name="Rectangle 7"/>
          <p:cNvSpPr>
            <a:spLocks noChangeArrowheads="1"/>
          </p:cNvSpPr>
          <p:nvPr/>
        </p:nvSpPr>
        <p:spPr bwMode="auto">
          <a:xfrm>
            <a:off x="1219200" y="4630738"/>
            <a:ext cx="7315200" cy="2227262"/>
          </a:xfrm>
          <a:prstGeom prst="rect">
            <a:avLst/>
          </a:prstGeom>
          <a:solidFill>
            <a:srgbClr val="FFFF99"/>
          </a:solidFill>
          <a:ln w="9525">
            <a:noFill/>
            <a:miter lim="800000"/>
            <a:headEnd/>
            <a:tailEnd/>
          </a:ln>
        </p:spPr>
        <p:txBody>
          <a:bodyPr>
            <a:spAutoFit/>
          </a:bodyPr>
          <a:lstStyle/>
          <a:p>
            <a:r>
              <a:rPr lang="th-TH"/>
              <a:t>where -- </a:t>
            </a:r>
          </a:p>
          <a:p>
            <a:r>
              <a:rPr lang="th-TH" b="1"/>
              <a:t>N</a:t>
            </a:r>
            <a:r>
              <a:rPr lang="th-TH"/>
              <a:t> = R.P.M. of the cutter</a:t>
            </a:r>
            <a:br>
              <a:rPr lang="th-TH"/>
            </a:br>
            <a:r>
              <a:rPr lang="th-TH" b="1"/>
              <a:t>CS</a:t>
            </a:r>
            <a:r>
              <a:rPr lang="th-TH"/>
              <a:t> = Linear Cutting Speed of the material in m/min. ( see table 1 ) </a:t>
            </a:r>
            <a:br>
              <a:rPr lang="th-TH"/>
            </a:br>
            <a:r>
              <a:rPr lang="th-TH" b="1"/>
              <a:t>d</a:t>
            </a:r>
            <a:r>
              <a:rPr lang="th-TH"/>
              <a:t> = Diameter of cutter in mm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th-TH" b="1" smtClean="0"/>
              <a:t>Feed Rate</a:t>
            </a:r>
          </a:p>
        </p:txBody>
      </p:sp>
      <p:sp>
        <p:nvSpPr>
          <p:cNvPr id="49155" name="Rectangle 3"/>
          <p:cNvSpPr>
            <a:spLocks noGrp="1" noChangeArrowheads="1"/>
          </p:cNvSpPr>
          <p:nvPr>
            <p:ph type="body" idx="1"/>
          </p:nvPr>
        </p:nvSpPr>
        <p:spPr/>
        <p:txBody>
          <a:bodyPr/>
          <a:lstStyle/>
          <a:p>
            <a:pPr eaLnBrk="1" hangingPunct="1"/>
            <a:r>
              <a:rPr lang="th-TH" smtClean="0"/>
              <a:t>Feed rate (F) is defined as the rate of travel of the workpiece in mm/min. </a:t>
            </a:r>
            <a:endParaRPr lang="th-TH" b="1" smtClean="0"/>
          </a:p>
        </p:txBody>
      </p:sp>
      <p:sp>
        <p:nvSpPr>
          <p:cNvPr id="49156" name="Rectangle 4"/>
          <p:cNvSpPr>
            <a:spLocks noChangeArrowheads="1"/>
          </p:cNvSpPr>
          <p:nvPr/>
        </p:nvSpPr>
        <p:spPr bwMode="auto">
          <a:xfrm>
            <a:off x="457200" y="4572000"/>
            <a:ext cx="8464550" cy="1628775"/>
          </a:xfrm>
          <a:prstGeom prst="rect">
            <a:avLst/>
          </a:prstGeom>
          <a:solidFill>
            <a:srgbClr val="FFFF99"/>
          </a:solidFill>
          <a:ln w="9525">
            <a:noFill/>
            <a:miter lim="800000"/>
            <a:headEnd/>
            <a:tailEnd/>
          </a:ln>
        </p:spPr>
        <p:txBody>
          <a:bodyPr wrap="none">
            <a:spAutoFit/>
          </a:bodyPr>
          <a:lstStyle/>
          <a:p>
            <a:pPr>
              <a:lnSpc>
                <a:spcPct val="90000"/>
              </a:lnSpc>
              <a:spcBef>
                <a:spcPct val="20000"/>
              </a:spcBef>
              <a:buFontTx/>
              <a:buChar char="•"/>
            </a:pPr>
            <a:r>
              <a:rPr lang="th-TH"/>
              <a:t>where -- </a:t>
            </a:r>
            <a:r>
              <a:rPr lang="th-TH" b="1"/>
              <a:t>F</a:t>
            </a:r>
            <a:r>
              <a:rPr lang="th-TH"/>
              <a:t> = table feed in mm/min </a:t>
            </a:r>
            <a:br>
              <a:rPr lang="th-TH"/>
            </a:br>
            <a:r>
              <a:rPr lang="th-TH" b="1"/>
              <a:t>f</a:t>
            </a:r>
            <a:r>
              <a:rPr lang="th-TH"/>
              <a:t> = movement per tooth of cutter in mm ( see table 1 ) </a:t>
            </a:r>
            <a:br>
              <a:rPr lang="th-TH"/>
            </a:br>
            <a:r>
              <a:rPr lang="th-TH" b="1"/>
              <a:t>u</a:t>
            </a:r>
            <a:r>
              <a:rPr lang="th-TH"/>
              <a:t> = number of teeth of cutter </a:t>
            </a:r>
            <a:br>
              <a:rPr lang="th-TH"/>
            </a:br>
            <a:r>
              <a:rPr lang="th-TH" b="1"/>
              <a:t>N</a:t>
            </a:r>
            <a:r>
              <a:rPr lang="th-TH"/>
              <a:t> = R.P.M. of the cutter </a:t>
            </a:r>
          </a:p>
        </p:txBody>
      </p:sp>
      <p:sp>
        <p:nvSpPr>
          <p:cNvPr id="49157" name="Rectangle 5"/>
          <p:cNvSpPr>
            <a:spLocks noChangeArrowheads="1"/>
          </p:cNvSpPr>
          <p:nvPr/>
        </p:nvSpPr>
        <p:spPr bwMode="auto">
          <a:xfrm>
            <a:off x="2819400" y="3200400"/>
            <a:ext cx="3810000" cy="701675"/>
          </a:xfrm>
          <a:prstGeom prst="rect">
            <a:avLst/>
          </a:prstGeom>
          <a:solidFill>
            <a:srgbClr val="FF99FF"/>
          </a:solidFill>
          <a:ln w="9525">
            <a:noFill/>
            <a:miter lim="800000"/>
            <a:headEnd/>
            <a:tailEnd/>
          </a:ln>
        </p:spPr>
        <p:txBody>
          <a:bodyPr>
            <a:spAutoFit/>
          </a:bodyPr>
          <a:lstStyle/>
          <a:p>
            <a:pPr>
              <a:spcBef>
                <a:spcPct val="20000"/>
              </a:spcBef>
              <a:buFontTx/>
              <a:buChar char="•"/>
            </a:pPr>
            <a:r>
              <a:rPr lang="th-TH" sz="4000" b="1"/>
              <a:t>F = f . u . N</a:t>
            </a:r>
            <a:r>
              <a:rPr lang="th-TH"/>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Grp="1" noChangeAspect="1"/>
          </p:cNvGraphicFramePr>
          <p:nvPr>
            <p:ph sz="half" idx="1"/>
          </p:nvPr>
        </p:nvGraphicFramePr>
        <p:xfrm>
          <a:off x="533400" y="1219200"/>
          <a:ext cx="7467600" cy="5105400"/>
        </p:xfrm>
        <a:graphic>
          <a:graphicData uri="http://schemas.openxmlformats.org/presentationml/2006/ole">
            <mc:AlternateContent xmlns:mc="http://schemas.openxmlformats.org/markup-compatibility/2006">
              <mc:Choice xmlns:v="urn:schemas-microsoft-com:vml" Requires="v">
                <p:oleObj spid="_x0000_s5123" name="Bitmap Image" r:id="rId3" imgW="4828571" imgH="2247619" progId="Paint.Picture">
                  <p:embed/>
                </p:oleObj>
              </mc:Choice>
              <mc:Fallback>
                <p:oleObj name="Bitmap Image" r:id="rId3" imgW="4828571" imgH="224761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28506" b="-18410"/>
                      <a:stretch>
                        <a:fillRect/>
                      </a:stretch>
                    </p:blipFill>
                    <p:spPr bwMode="auto">
                      <a:xfrm>
                        <a:off x="533400" y="1219200"/>
                        <a:ext cx="7467600"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 Box 10"/>
          <p:cNvSpPr txBox="1">
            <a:spLocks noChangeArrowheads="1"/>
          </p:cNvSpPr>
          <p:nvPr/>
        </p:nvSpPr>
        <p:spPr bwMode="auto">
          <a:xfrm>
            <a:off x="1905000" y="1447800"/>
            <a:ext cx="4419600" cy="519113"/>
          </a:xfrm>
          <a:prstGeom prst="rect">
            <a:avLst/>
          </a:prstGeom>
          <a:noFill/>
          <a:ln w="9525">
            <a:noFill/>
            <a:miter lim="800000"/>
            <a:headEnd/>
            <a:tailEnd/>
          </a:ln>
        </p:spPr>
        <p:txBody>
          <a:bodyPr>
            <a:spAutoFit/>
          </a:bodyPr>
          <a:lstStyle/>
          <a:p>
            <a:pPr>
              <a:spcBef>
                <a:spcPct val="50000"/>
              </a:spcBef>
            </a:pPr>
            <a:r>
              <a:rPr lang="en-US"/>
              <a:t>Table 1</a:t>
            </a:r>
            <a:endParaRPr lang="th-TH"/>
          </a:p>
        </p:txBody>
      </p:sp>
      <p:sp>
        <p:nvSpPr>
          <p:cNvPr id="5124" name="Rectangle 11"/>
          <p:cNvSpPr>
            <a:spLocks noChangeArrowheads="1"/>
          </p:cNvSpPr>
          <p:nvPr/>
        </p:nvSpPr>
        <p:spPr bwMode="auto">
          <a:xfrm>
            <a:off x="3276600" y="762000"/>
            <a:ext cx="3810000" cy="701675"/>
          </a:xfrm>
          <a:prstGeom prst="rect">
            <a:avLst/>
          </a:prstGeom>
          <a:solidFill>
            <a:srgbClr val="FF99FF"/>
          </a:solidFill>
          <a:ln w="9525">
            <a:noFill/>
            <a:miter lim="800000"/>
            <a:headEnd/>
            <a:tailEnd/>
          </a:ln>
        </p:spPr>
        <p:txBody>
          <a:bodyPr>
            <a:spAutoFit/>
          </a:bodyPr>
          <a:lstStyle/>
          <a:p>
            <a:pPr>
              <a:spcBef>
                <a:spcPct val="20000"/>
              </a:spcBef>
              <a:buFontTx/>
              <a:buChar char="•"/>
            </a:pPr>
            <a:r>
              <a:rPr lang="th-TH" sz="4000" b="1"/>
              <a:t>F = f . u . N</a:t>
            </a:r>
            <a:r>
              <a:rPr lang="th-TH"/>
              <a:t> </a:t>
            </a:r>
          </a:p>
        </p:txBody>
      </p:sp>
      <p:sp>
        <p:nvSpPr>
          <p:cNvPr id="5125" name="Rectangle 12"/>
          <p:cNvSpPr>
            <a:spLocks noChangeArrowheads="1"/>
          </p:cNvSpPr>
          <p:nvPr/>
        </p:nvSpPr>
        <p:spPr bwMode="auto">
          <a:xfrm>
            <a:off x="6705600" y="3048000"/>
            <a:ext cx="685800" cy="381000"/>
          </a:xfrm>
          <a:prstGeom prst="rect">
            <a:avLst/>
          </a:prstGeom>
          <a:solidFill>
            <a:schemeClr val="accent1"/>
          </a:solidFill>
          <a:ln w="9525">
            <a:solidFill>
              <a:schemeClr val="tx1"/>
            </a:solidFill>
            <a:miter lim="800000"/>
            <a:headEnd/>
            <a:tailEnd/>
          </a:ln>
        </p:spPr>
        <p:txBody>
          <a:bodyPr wrap="none" anchor="ctr"/>
          <a:lstStyle/>
          <a:p>
            <a:endParaRPr lang="th-TH"/>
          </a:p>
        </p:txBody>
      </p:sp>
      <p:sp>
        <p:nvSpPr>
          <p:cNvPr id="5126" name="Rectangle 13"/>
          <p:cNvSpPr>
            <a:spLocks noChangeArrowheads="1"/>
          </p:cNvSpPr>
          <p:nvPr/>
        </p:nvSpPr>
        <p:spPr bwMode="auto">
          <a:xfrm>
            <a:off x="4114800" y="3048000"/>
            <a:ext cx="685800" cy="381000"/>
          </a:xfrm>
          <a:prstGeom prst="rect">
            <a:avLst/>
          </a:prstGeom>
          <a:solidFill>
            <a:schemeClr val="accent1"/>
          </a:solidFill>
          <a:ln w="9525">
            <a:solidFill>
              <a:schemeClr val="tx1"/>
            </a:solidFill>
            <a:miter lim="800000"/>
            <a:headEnd/>
            <a:tailEnd/>
          </a:ln>
        </p:spPr>
        <p:txBody>
          <a:bodyPr wrap="none" anchor="ctr"/>
          <a:lstStyle/>
          <a:p>
            <a:endParaRPr lang="th-TH"/>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th-TH" b="1" smtClean="0"/>
              <a:t>Depth of Cut</a:t>
            </a:r>
          </a:p>
        </p:txBody>
      </p:sp>
      <p:sp>
        <p:nvSpPr>
          <p:cNvPr id="50179" name="Rectangle 3"/>
          <p:cNvSpPr>
            <a:spLocks noGrp="1" noChangeArrowheads="1"/>
          </p:cNvSpPr>
          <p:nvPr>
            <p:ph type="body" idx="1"/>
          </p:nvPr>
        </p:nvSpPr>
        <p:spPr/>
        <p:txBody>
          <a:bodyPr/>
          <a:lstStyle/>
          <a:p>
            <a:pPr eaLnBrk="1" hangingPunct="1"/>
            <a:r>
              <a:rPr lang="th-TH" smtClean="0"/>
              <a:t>Depth of cut is directly related to the efficiency of the cutting process. </a:t>
            </a:r>
          </a:p>
          <a:p>
            <a:pPr eaLnBrk="1" hangingPunct="1"/>
            <a:r>
              <a:rPr lang="th-TH" smtClean="0">
                <a:solidFill>
                  <a:schemeClr val="accent2"/>
                </a:solidFill>
              </a:rPr>
              <a:t>For a certain type of cutter, a typical range of cut will be recommended by the supplier.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03_f14"/>
          <p:cNvPicPr>
            <a:picLocks noGrp="1" noChangeAspect="1" noChangeArrowheads="1"/>
          </p:cNvPicPr>
          <p:nvPr>
            <p:ph sz="half" idx="1"/>
          </p:nvPr>
        </p:nvPicPr>
        <p:blipFill>
          <a:blip r:embed="rId3" cstate="print"/>
          <a:srcRect/>
          <a:stretch>
            <a:fillRect/>
          </a:stretch>
        </p:blipFill>
        <p:spPr>
          <a:xfrm>
            <a:off x="609600" y="1295400"/>
            <a:ext cx="3568700" cy="2857500"/>
          </a:xfrm>
          <a:noFill/>
        </p:spPr>
      </p:pic>
      <p:pic>
        <p:nvPicPr>
          <p:cNvPr id="51203" name="Picture 7" descr="03_f15"/>
          <p:cNvPicPr>
            <a:picLocks noGrp="1" noChangeAspect="1" noChangeArrowheads="1"/>
          </p:cNvPicPr>
          <p:nvPr>
            <p:ph sz="half" idx="2"/>
          </p:nvPr>
        </p:nvPicPr>
        <p:blipFill>
          <a:blip r:embed="rId4" cstate="print"/>
          <a:srcRect/>
          <a:stretch>
            <a:fillRect/>
          </a:stretch>
        </p:blipFill>
        <p:spPr>
          <a:xfrm>
            <a:off x="4800600" y="1143000"/>
            <a:ext cx="3657600" cy="2959100"/>
          </a:xfrm>
          <a:noFill/>
        </p:spPr>
      </p:pic>
      <p:sp>
        <p:nvSpPr>
          <p:cNvPr id="51204" name="Rectangle 10"/>
          <p:cNvSpPr>
            <a:spLocks noChangeArrowheads="1"/>
          </p:cNvSpPr>
          <p:nvPr/>
        </p:nvSpPr>
        <p:spPr bwMode="auto">
          <a:xfrm>
            <a:off x="4991100" y="4246563"/>
            <a:ext cx="3867150" cy="519112"/>
          </a:xfrm>
          <a:prstGeom prst="rect">
            <a:avLst/>
          </a:prstGeom>
          <a:solidFill>
            <a:srgbClr val="A8EDF6"/>
          </a:solidFill>
          <a:ln w="9525">
            <a:noFill/>
            <a:miter lim="800000"/>
            <a:headEnd/>
            <a:tailEnd/>
          </a:ln>
        </p:spPr>
        <p:txBody>
          <a:bodyPr wrap="none">
            <a:spAutoFit/>
          </a:bodyPr>
          <a:lstStyle/>
          <a:p>
            <a:r>
              <a:rPr lang="en-US"/>
              <a:t>Down Cut,</a:t>
            </a:r>
            <a:r>
              <a:rPr lang="th-TH"/>
              <a:t>Climb Milling</a:t>
            </a:r>
          </a:p>
        </p:txBody>
      </p:sp>
      <p:sp>
        <p:nvSpPr>
          <p:cNvPr id="51205" name="Rectangle 11"/>
          <p:cNvSpPr>
            <a:spLocks noChangeArrowheads="1"/>
          </p:cNvSpPr>
          <p:nvPr/>
        </p:nvSpPr>
        <p:spPr bwMode="auto">
          <a:xfrm>
            <a:off x="1593850" y="4195763"/>
            <a:ext cx="1292225" cy="519112"/>
          </a:xfrm>
          <a:prstGeom prst="rect">
            <a:avLst/>
          </a:prstGeom>
          <a:solidFill>
            <a:srgbClr val="FFFF99"/>
          </a:solidFill>
          <a:ln w="9525">
            <a:noFill/>
            <a:miter lim="800000"/>
            <a:headEnd/>
            <a:tailEnd/>
          </a:ln>
        </p:spPr>
        <p:txBody>
          <a:bodyPr wrap="none">
            <a:spAutoFit/>
          </a:bodyPr>
          <a:lstStyle/>
          <a:p>
            <a:r>
              <a:rPr lang="en-US"/>
              <a:t>Up Cut</a:t>
            </a:r>
            <a:endParaRPr lang="th-TH"/>
          </a:p>
        </p:txBody>
      </p:sp>
      <p:sp>
        <p:nvSpPr>
          <p:cNvPr id="51206" name="AutoShape 13"/>
          <p:cNvSpPr>
            <a:spLocks noChangeArrowheads="1"/>
          </p:cNvSpPr>
          <p:nvPr/>
        </p:nvSpPr>
        <p:spPr bwMode="auto">
          <a:xfrm>
            <a:off x="6057900" y="360363"/>
            <a:ext cx="1219200" cy="1066800"/>
          </a:xfrm>
          <a:custGeom>
            <a:avLst/>
            <a:gdLst>
              <a:gd name="T0" fmla="*/ 34405374 w 21600"/>
              <a:gd name="T1" fmla="*/ 0 h 21600"/>
              <a:gd name="T2" fmla="*/ 8602134 w 21600"/>
              <a:gd name="T3" fmla="*/ 26344036 h 21600"/>
              <a:gd name="T4" fmla="*/ 34405374 w 21600"/>
              <a:gd name="T5" fmla="*/ 13172018 h 21600"/>
              <a:gd name="T6" fmla="*/ 77419200 w 21600"/>
              <a:gd name="T7" fmla="*/ 26344036 h 21600"/>
              <a:gd name="T8" fmla="*/ 60214940 w 21600"/>
              <a:gd name="T9" fmla="*/ 39516048 h 21600"/>
              <a:gd name="T10" fmla="*/ 43010665 w 21600"/>
              <a:gd name="T11" fmla="*/ 2634403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th-TH"/>
          </a:p>
        </p:txBody>
      </p:sp>
      <p:sp>
        <p:nvSpPr>
          <p:cNvPr id="51207" name="AutoShape 14"/>
          <p:cNvSpPr>
            <a:spLocks noChangeArrowheads="1"/>
          </p:cNvSpPr>
          <p:nvPr/>
        </p:nvSpPr>
        <p:spPr bwMode="auto">
          <a:xfrm>
            <a:off x="1670050" y="461963"/>
            <a:ext cx="1219200" cy="1066800"/>
          </a:xfrm>
          <a:custGeom>
            <a:avLst/>
            <a:gdLst>
              <a:gd name="T0" fmla="*/ 34405374 w 21600"/>
              <a:gd name="T1" fmla="*/ 0 h 21600"/>
              <a:gd name="T2" fmla="*/ 8602134 w 21600"/>
              <a:gd name="T3" fmla="*/ 26344036 h 21600"/>
              <a:gd name="T4" fmla="*/ 34405374 w 21600"/>
              <a:gd name="T5" fmla="*/ 13172018 h 21600"/>
              <a:gd name="T6" fmla="*/ 77419200 w 21600"/>
              <a:gd name="T7" fmla="*/ 26344036 h 21600"/>
              <a:gd name="T8" fmla="*/ 60214940 w 21600"/>
              <a:gd name="T9" fmla="*/ 39516048 h 21600"/>
              <a:gd name="T10" fmla="*/ 43010665 w 21600"/>
              <a:gd name="T11" fmla="*/ 2634403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th-TH"/>
          </a:p>
        </p:txBody>
      </p:sp>
      <p:sp>
        <p:nvSpPr>
          <p:cNvPr id="51208" name="Rectangle 15"/>
          <p:cNvSpPr>
            <a:spLocks noChangeArrowheads="1"/>
          </p:cNvSpPr>
          <p:nvPr/>
        </p:nvSpPr>
        <p:spPr bwMode="auto">
          <a:xfrm>
            <a:off x="0" y="4800600"/>
            <a:ext cx="4495800" cy="914400"/>
          </a:xfrm>
          <a:prstGeom prst="rect">
            <a:avLst/>
          </a:prstGeom>
          <a:noFill/>
          <a:ln w="9525">
            <a:noFill/>
            <a:miter lim="800000"/>
            <a:headEnd/>
            <a:tailEnd/>
          </a:ln>
        </p:spPr>
        <p:txBody>
          <a:bodyPr/>
          <a:lstStyle/>
          <a:p>
            <a:pPr marL="342900" indent="-342900">
              <a:lnSpc>
                <a:spcPct val="80000"/>
              </a:lnSpc>
              <a:spcBef>
                <a:spcPct val="20000"/>
              </a:spcBef>
              <a:buFontTx/>
              <a:buChar char="•"/>
            </a:pPr>
            <a:r>
              <a:rPr lang="th-TH"/>
              <a:t>direction opposite to the table. </a:t>
            </a:r>
          </a:p>
          <a:p>
            <a:pPr marL="342900" indent="-342900">
              <a:lnSpc>
                <a:spcPct val="80000"/>
              </a:lnSpc>
              <a:spcBef>
                <a:spcPct val="20000"/>
              </a:spcBef>
              <a:buFontTx/>
              <a:buChar char="•"/>
            </a:pPr>
            <a:r>
              <a:rPr lang="th-TH"/>
              <a:t>conventional milling  </a:t>
            </a:r>
            <a:r>
              <a:rPr lang="th-TH" sz="3600"/>
              <a:t> </a:t>
            </a:r>
          </a:p>
        </p:txBody>
      </p:sp>
      <p:sp>
        <p:nvSpPr>
          <p:cNvPr id="51209" name="Rectangle 8"/>
          <p:cNvSpPr>
            <a:spLocks noGrp="1" noChangeArrowheads="1"/>
          </p:cNvSpPr>
          <p:nvPr>
            <p:ph type="title"/>
          </p:nvPr>
        </p:nvSpPr>
        <p:spPr/>
        <p:txBody>
          <a:bodyPr/>
          <a:lstStyle/>
          <a:p>
            <a:pPr eaLnBrk="1" hangingPunct="1"/>
            <a:r>
              <a:rPr lang="en-US" sz="3600" smtClean="0"/>
              <a:t>Feed Direction</a:t>
            </a:r>
            <a:endParaRPr lang="th-TH" sz="3600" smtClean="0"/>
          </a:p>
        </p:txBody>
      </p:sp>
      <p:sp>
        <p:nvSpPr>
          <p:cNvPr id="51210" name="Rectangle 16"/>
          <p:cNvSpPr>
            <a:spLocks noChangeArrowheads="1"/>
          </p:cNvSpPr>
          <p:nvPr/>
        </p:nvSpPr>
        <p:spPr bwMode="auto">
          <a:xfrm>
            <a:off x="4191000" y="4800600"/>
            <a:ext cx="4953000" cy="16764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000"/>
              <a:t>Backlash</a:t>
            </a:r>
            <a:endParaRPr lang="th-TH" sz="2000"/>
          </a:p>
          <a:p>
            <a:pPr marL="342900" indent="-342900">
              <a:lnSpc>
                <a:spcPct val="80000"/>
              </a:lnSpc>
              <a:spcBef>
                <a:spcPct val="20000"/>
              </a:spcBef>
              <a:buFontTx/>
              <a:buChar char="•"/>
            </a:pPr>
            <a:r>
              <a:rPr lang="th-TH" sz="2000"/>
              <a:t>CNC milling machine. </a:t>
            </a:r>
          </a:p>
          <a:p>
            <a:pPr marL="342900" indent="-342900">
              <a:lnSpc>
                <a:spcPct val="80000"/>
              </a:lnSpc>
              <a:spcBef>
                <a:spcPct val="20000"/>
              </a:spcBef>
              <a:buFontTx/>
              <a:buChar char="•"/>
            </a:pPr>
            <a:r>
              <a:rPr lang="en-US" sz="2000"/>
              <a:t>R</a:t>
            </a:r>
            <a:r>
              <a:rPr lang="th-TH" sz="2000"/>
              <a:t>equire less power in feeding the table </a:t>
            </a:r>
          </a:p>
          <a:p>
            <a:pPr marL="342900" indent="-342900">
              <a:lnSpc>
                <a:spcPct val="80000"/>
              </a:lnSpc>
              <a:spcBef>
                <a:spcPct val="20000"/>
              </a:spcBef>
              <a:buFontTx/>
              <a:buChar char="•"/>
            </a:pPr>
            <a:r>
              <a:rPr lang="en-US" sz="2000"/>
              <a:t>Give</a:t>
            </a:r>
            <a:r>
              <a:rPr lang="th-TH" sz="2000"/>
              <a:t> a better surface finish on the workpiece.</a:t>
            </a:r>
          </a:p>
          <a:p>
            <a:pPr marL="342900" indent="-342900">
              <a:lnSpc>
                <a:spcPct val="80000"/>
              </a:lnSpc>
              <a:spcBef>
                <a:spcPct val="20000"/>
              </a:spcBef>
              <a:buFontTx/>
              <a:buChar char="•"/>
            </a:pPr>
            <a:endParaRPr lang="th-TH"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endParaRPr lang="th-TH" smtClean="0"/>
          </a:p>
        </p:txBody>
      </p:sp>
      <p:pic>
        <p:nvPicPr>
          <p:cNvPr id="11267" name="Picture 4" descr="02_f1"/>
          <p:cNvPicPr>
            <a:picLocks noGrp="1" noChangeAspect="1" noChangeArrowheads="1"/>
          </p:cNvPicPr>
          <p:nvPr>
            <p:ph idx="1"/>
          </p:nvPr>
        </p:nvPicPr>
        <p:blipFill>
          <a:blip r:embed="rId2" cstate="print"/>
          <a:srcRect/>
          <a:stretch>
            <a:fillRect/>
          </a:stretch>
        </p:blipFill>
        <p:spPr>
          <a:xfrm>
            <a:off x="381000" y="0"/>
            <a:ext cx="8382000" cy="6818313"/>
          </a:xfrm>
          <a:noFill/>
        </p:spPr>
      </p:pic>
      <p:sp>
        <p:nvSpPr>
          <p:cNvPr id="11268" name="Rectangle 7"/>
          <p:cNvSpPr>
            <a:spLocks noChangeArrowheads="1"/>
          </p:cNvSpPr>
          <p:nvPr/>
        </p:nvSpPr>
        <p:spPr bwMode="auto">
          <a:xfrm>
            <a:off x="5181600" y="5334000"/>
            <a:ext cx="3657600" cy="1143000"/>
          </a:xfrm>
          <a:prstGeom prst="rect">
            <a:avLst/>
          </a:prstGeom>
          <a:solidFill>
            <a:schemeClr val="bg1"/>
          </a:solidFill>
          <a:ln w="9525">
            <a:noFill/>
            <a:miter lim="800000"/>
            <a:headEnd/>
            <a:tailEnd/>
          </a:ln>
        </p:spPr>
        <p:txBody>
          <a:bodyPr anchor="ctr"/>
          <a:lstStyle/>
          <a:p>
            <a:pPr algn="ctr"/>
            <a:r>
              <a:rPr lang="th-TH" sz="4400">
                <a:solidFill>
                  <a:schemeClr val="tx2"/>
                </a:solidFill>
              </a:rPr>
              <a:t>Centre Lathe</a:t>
            </a:r>
          </a:p>
        </p:txBody>
      </p:sp>
      <p:sp>
        <p:nvSpPr>
          <p:cNvPr id="11269" name="Text Box 8"/>
          <p:cNvSpPr txBox="1">
            <a:spLocks noChangeArrowheads="1"/>
          </p:cNvSpPr>
          <p:nvPr/>
        </p:nvSpPr>
        <p:spPr bwMode="auto">
          <a:xfrm>
            <a:off x="3657600" y="4114800"/>
            <a:ext cx="1447800" cy="519113"/>
          </a:xfrm>
          <a:prstGeom prst="rect">
            <a:avLst/>
          </a:prstGeom>
          <a:noFill/>
          <a:ln w="9525">
            <a:noFill/>
            <a:miter lim="800000"/>
            <a:headEnd/>
            <a:tailEnd/>
          </a:ln>
        </p:spPr>
        <p:txBody>
          <a:bodyPr>
            <a:spAutoFit/>
          </a:bodyPr>
          <a:lstStyle/>
          <a:p>
            <a:pPr>
              <a:spcBef>
                <a:spcPct val="50000"/>
              </a:spcBef>
            </a:pPr>
            <a:r>
              <a:rPr lang="en-US"/>
              <a:t>apron</a:t>
            </a:r>
            <a:endParaRPr lang="th-TH"/>
          </a:p>
        </p:txBody>
      </p:sp>
      <p:sp>
        <p:nvSpPr>
          <p:cNvPr id="11270" name="Line 9"/>
          <p:cNvSpPr>
            <a:spLocks noChangeShapeType="1"/>
          </p:cNvSpPr>
          <p:nvPr/>
        </p:nvSpPr>
        <p:spPr bwMode="auto">
          <a:xfrm flipV="1">
            <a:off x="4648200" y="3657600"/>
            <a:ext cx="685800" cy="762000"/>
          </a:xfrm>
          <a:prstGeom prst="line">
            <a:avLst/>
          </a:prstGeom>
          <a:noFill/>
          <a:ln w="9525">
            <a:solidFill>
              <a:schemeClr val="tx1"/>
            </a:solidFill>
            <a:round/>
            <a:headEnd/>
            <a:tailEnd/>
          </a:ln>
        </p:spPr>
        <p:txBody>
          <a:bodyPr/>
          <a:lstStyle/>
          <a:p>
            <a:endParaRPr lang="th-T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p:txBody>
          <a:bodyPr/>
          <a:lstStyle/>
          <a:p>
            <a:pPr eaLnBrk="1" hangingPunct="1"/>
            <a:endParaRPr lang="th-TH" smtClean="0"/>
          </a:p>
        </p:txBody>
      </p:sp>
      <p:pic>
        <p:nvPicPr>
          <p:cNvPr id="52227" name="Picture 4" descr="03_f16"/>
          <p:cNvPicPr>
            <a:picLocks noGrp="1" noChangeAspect="1" noChangeArrowheads="1"/>
          </p:cNvPicPr>
          <p:nvPr>
            <p:ph idx="1"/>
          </p:nvPr>
        </p:nvPicPr>
        <p:blipFill>
          <a:blip r:embed="rId2" cstate="print"/>
          <a:srcRect/>
          <a:stretch>
            <a:fillRect/>
          </a:stretch>
        </p:blipFill>
        <p:spPr>
          <a:xfrm>
            <a:off x="914400" y="1752600"/>
            <a:ext cx="7772400" cy="3567113"/>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p:txBody>
          <a:bodyPr/>
          <a:lstStyle/>
          <a:p>
            <a:pPr eaLnBrk="1" hangingPunct="1"/>
            <a:endParaRPr lang="th-TH" smtClean="0"/>
          </a:p>
        </p:txBody>
      </p:sp>
      <p:pic>
        <p:nvPicPr>
          <p:cNvPr id="53251" name="Picture 4" descr="03_f17"/>
          <p:cNvPicPr>
            <a:picLocks noGrp="1" noChangeAspect="1" noChangeArrowheads="1"/>
          </p:cNvPicPr>
          <p:nvPr>
            <p:ph idx="1"/>
          </p:nvPr>
        </p:nvPicPr>
        <p:blipFill>
          <a:blip r:embed="rId3" cstate="print"/>
          <a:srcRect/>
          <a:stretch>
            <a:fillRect/>
          </a:stretch>
        </p:blipFill>
        <p:spPr>
          <a:xfrm>
            <a:off x="228600" y="1295400"/>
            <a:ext cx="8686800" cy="4702175"/>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milling"/>
          <p:cNvPicPr>
            <a:picLocks noGrp="1" noChangeAspect="1" noChangeArrowheads="1" noCrop="1"/>
          </p:cNvPicPr>
          <p:nvPr>
            <p:ph idx="1"/>
          </p:nvPr>
        </p:nvPicPr>
        <p:blipFill>
          <a:blip r:embed="rId3" cstate="print"/>
          <a:srcRect/>
          <a:stretch>
            <a:fillRect/>
          </a:stretch>
        </p:blipFill>
        <p:spPr>
          <a:xfrm>
            <a:off x="1219200" y="685800"/>
            <a:ext cx="5791200" cy="5486400"/>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title"/>
          </p:nvPr>
        </p:nvSpPr>
        <p:spPr>
          <a:xfrm>
            <a:off x="4724400" y="304800"/>
            <a:ext cx="4419600" cy="1096963"/>
          </a:xfrm>
        </p:spPr>
        <p:txBody>
          <a:bodyPr/>
          <a:lstStyle/>
          <a:p>
            <a:pPr eaLnBrk="1" hangingPunct="1"/>
            <a:r>
              <a:rPr lang="en-US" smtClean="0"/>
              <a:t>T-Slot</a:t>
            </a:r>
            <a:endParaRPr lang="th-TH" smtClean="0"/>
          </a:p>
        </p:txBody>
      </p:sp>
      <p:pic>
        <p:nvPicPr>
          <p:cNvPr id="55299" name="Picture 4" descr="03_f18"/>
          <p:cNvPicPr>
            <a:picLocks noGrp="1" noChangeAspect="1" noChangeArrowheads="1"/>
          </p:cNvPicPr>
          <p:nvPr>
            <p:ph sz="half" idx="1"/>
          </p:nvPr>
        </p:nvPicPr>
        <p:blipFill>
          <a:blip r:embed="rId2" cstate="print"/>
          <a:srcRect/>
          <a:stretch>
            <a:fillRect/>
          </a:stretch>
        </p:blipFill>
        <p:spPr>
          <a:xfrm>
            <a:off x="381000" y="2133600"/>
            <a:ext cx="4724400" cy="2705100"/>
          </a:xfrm>
          <a:noFill/>
        </p:spPr>
      </p:pic>
      <p:pic>
        <p:nvPicPr>
          <p:cNvPr id="55300" name="Picture 7" descr="tslot"/>
          <p:cNvPicPr>
            <a:picLocks noGrp="1" noChangeAspect="1" noChangeArrowheads="1"/>
          </p:cNvPicPr>
          <p:nvPr>
            <p:ph sz="half" idx="2"/>
          </p:nvPr>
        </p:nvPicPr>
        <p:blipFill>
          <a:blip r:embed="rId3" cstate="print"/>
          <a:srcRect/>
          <a:stretch>
            <a:fillRect/>
          </a:stretch>
        </p:blipFill>
        <p:spPr>
          <a:xfrm>
            <a:off x="5715000" y="1447800"/>
            <a:ext cx="3003550" cy="3657600"/>
          </a:xfrm>
          <a:noFill/>
        </p:spPr>
      </p:pic>
      <p:sp>
        <p:nvSpPr>
          <p:cNvPr id="55301" name="Rectangle 10"/>
          <p:cNvSpPr>
            <a:spLocks noChangeArrowheads="1"/>
          </p:cNvSpPr>
          <p:nvPr/>
        </p:nvSpPr>
        <p:spPr bwMode="auto">
          <a:xfrm>
            <a:off x="762000" y="304800"/>
            <a:ext cx="4419600" cy="1096963"/>
          </a:xfrm>
          <a:prstGeom prst="rect">
            <a:avLst/>
          </a:prstGeom>
          <a:noFill/>
          <a:ln w="9525">
            <a:noFill/>
            <a:miter lim="800000"/>
            <a:headEnd/>
            <a:tailEnd/>
          </a:ln>
        </p:spPr>
        <p:txBody>
          <a:bodyPr anchor="ctr"/>
          <a:lstStyle/>
          <a:p>
            <a:pPr algn="ctr"/>
            <a:r>
              <a:rPr lang="en-US" sz="4400">
                <a:solidFill>
                  <a:schemeClr val="tx2"/>
                </a:solidFill>
              </a:rPr>
              <a:t>Forming cutting tool</a:t>
            </a:r>
            <a:endParaRPr lang="th-TH" sz="440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143000"/>
          </a:xfrm>
        </p:spPr>
        <p:txBody>
          <a:bodyPr/>
          <a:lstStyle/>
          <a:p>
            <a:pPr eaLnBrk="1" hangingPunct="1"/>
            <a:r>
              <a:rPr lang="en-US" smtClean="0"/>
              <a:t>Gear Cutting</a:t>
            </a:r>
            <a:endParaRPr lang="th-TH" smtClean="0"/>
          </a:p>
        </p:txBody>
      </p:sp>
      <p:pic>
        <p:nvPicPr>
          <p:cNvPr id="56323" name="Picture 9" descr="gearcut"/>
          <p:cNvPicPr>
            <a:picLocks noGrp="1" noChangeAspect="1" noChangeArrowheads="1"/>
          </p:cNvPicPr>
          <p:nvPr>
            <p:ph idx="1"/>
          </p:nvPr>
        </p:nvPicPr>
        <p:blipFill>
          <a:blip r:embed="rId2" cstate="print"/>
          <a:srcRect/>
          <a:stretch>
            <a:fillRect/>
          </a:stretch>
        </p:blipFill>
        <p:spPr>
          <a:xfrm>
            <a:off x="1295400" y="914400"/>
            <a:ext cx="6172200" cy="5557838"/>
          </a:xfrm>
          <a:noFill/>
        </p:spPr>
      </p:pic>
      <p:sp>
        <p:nvSpPr>
          <p:cNvPr id="56324" name="Text Box 11"/>
          <p:cNvSpPr txBox="1">
            <a:spLocks noChangeArrowheads="1"/>
          </p:cNvSpPr>
          <p:nvPr/>
        </p:nvSpPr>
        <p:spPr bwMode="auto">
          <a:xfrm>
            <a:off x="5181600" y="1219200"/>
            <a:ext cx="3733800" cy="519113"/>
          </a:xfrm>
          <a:prstGeom prst="rect">
            <a:avLst/>
          </a:prstGeom>
          <a:solidFill>
            <a:srgbClr val="FF99FF"/>
          </a:solidFill>
          <a:ln w="9525">
            <a:noFill/>
            <a:miter lim="800000"/>
            <a:headEnd/>
            <a:tailEnd/>
          </a:ln>
        </p:spPr>
        <p:txBody>
          <a:bodyPr>
            <a:spAutoFit/>
          </a:bodyPr>
          <a:lstStyle/>
          <a:p>
            <a:pPr>
              <a:spcBef>
                <a:spcPct val="50000"/>
              </a:spcBef>
            </a:pPr>
            <a:r>
              <a:rPr lang="en-US" b="1"/>
              <a:t>INDEXING HEAD</a:t>
            </a:r>
            <a:endParaRPr lang="th-TH" b="1"/>
          </a:p>
        </p:txBody>
      </p:sp>
      <p:sp>
        <p:nvSpPr>
          <p:cNvPr id="56325" name="Line 12"/>
          <p:cNvSpPr>
            <a:spLocks noChangeShapeType="1"/>
          </p:cNvSpPr>
          <p:nvPr/>
        </p:nvSpPr>
        <p:spPr bwMode="auto">
          <a:xfrm flipH="1">
            <a:off x="5105400" y="1752600"/>
            <a:ext cx="1905000" cy="1066800"/>
          </a:xfrm>
          <a:prstGeom prst="line">
            <a:avLst/>
          </a:prstGeom>
          <a:noFill/>
          <a:ln w="9525">
            <a:solidFill>
              <a:schemeClr val="tx1"/>
            </a:solidFill>
            <a:round/>
            <a:headEnd/>
            <a:tailEnd type="triangle" w="med" len="med"/>
          </a:ln>
        </p:spPr>
        <p:txBody>
          <a:bodyPr/>
          <a:lstStyle/>
          <a:p>
            <a:endParaRPr lang="th-TH"/>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h-TH" sz="4000" smtClean="0"/>
              <a:t>Milling Processes </a:t>
            </a:r>
            <a:br>
              <a:rPr lang="th-TH" sz="4000" smtClean="0"/>
            </a:br>
            <a:endParaRPr lang="th-TH" sz="4000" smtClean="0"/>
          </a:p>
        </p:txBody>
      </p:sp>
      <p:pic>
        <p:nvPicPr>
          <p:cNvPr id="57347" name="Picture 3" descr="milling"/>
          <p:cNvPicPr>
            <a:picLocks noGrp="1" noChangeAspect="1" noChangeArrowheads="1"/>
          </p:cNvPicPr>
          <p:nvPr>
            <p:ph idx="1"/>
          </p:nvPr>
        </p:nvPicPr>
        <p:blipFill>
          <a:blip r:embed="rId3" cstate="print"/>
          <a:srcRect/>
          <a:stretch>
            <a:fillRect/>
          </a:stretch>
        </p:blipFill>
        <p:spPr>
          <a:xfrm>
            <a:off x="685800" y="1295400"/>
            <a:ext cx="7848600" cy="466725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Cutting fluid (Coolant)</a:t>
            </a:r>
            <a:endParaRPr lang="th-TH" smtClean="0"/>
          </a:p>
        </p:txBody>
      </p:sp>
      <p:sp>
        <p:nvSpPr>
          <p:cNvPr id="201731" name="Rectangle 3"/>
          <p:cNvSpPr>
            <a:spLocks noGrp="1" noChangeArrowheads="1"/>
          </p:cNvSpPr>
          <p:nvPr>
            <p:ph type="body" idx="1"/>
          </p:nvPr>
        </p:nvSpPr>
        <p:spPr>
          <a:xfrm>
            <a:off x="533400" y="2057400"/>
            <a:ext cx="8229600" cy="4525963"/>
          </a:xfrm>
        </p:spPr>
        <p:txBody>
          <a:bodyPr/>
          <a:lstStyle/>
          <a:p>
            <a:pPr marL="609600" indent="-609600" eaLnBrk="1" hangingPunct="1">
              <a:buFontTx/>
              <a:buAutoNum type="arabicPeriod"/>
            </a:pPr>
            <a:r>
              <a:rPr lang="en-US" smtClean="0"/>
              <a:t>Reduce the temp.</a:t>
            </a:r>
          </a:p>
          <a:p>
            <a:pPr marL="609600" indent="-609600" eaLnBrk="1" hangingPunct="1">
              <a:buFontTx/>
              <a:buAutoNum type="arabicPeriod"/>
            </a:pPr>
            <a:r>
              <a:rPr lang="en-US" smtClean="0"/>
              <a:t>Reduce friction.</a:t>
            </a:r>
          </a:p>
          <a:p>
            <a:pPr marL="609600" indent="-609600" eaLnBrk="1" hangingPunct="1">
              <a:buFontTx/>
              <a:buAutoNum type="arabicPeriod"/>
            </a:pPr>
            <a:r>
              <a:rPr lang="en-US" smtClean="0"/>
              <a:t>Wash away chips</a:t>
            </a:r>
          </a:p>
          <a:p>
            <a:pPr marL="609600" indent="-609600" eaLnBrk="1" hangingPunct="1">
              <a:buFontTx/>
              <a:buAutoNum type="arabicPeriod"/>
            </a:pPr>
            <a:r>
              <a:rPr lang="en-US" smtClean="0"/>
              <a:t>Improve surface finish</a:t>
            </a:r>
          </a:p>
          <a:p>
            <a:pPr marL="609600" indent="-609600" eaLnBrk="1" hangingPunct="1">
              <a:buFontTx/>
              <a:buAutoNum type="arabicPeriod"/>
            </a:pPr>
            <a:r>
              <a:rPr lang="en-US" smtClean="0"/>
              <a:t>Increase tool life</a:t>
            </a:r>
          </a:p>
          <a:p>
            <a:pPr marL="609600" indent="-609600" eaLnBrk="1" hangingPunct="1">
              <a:buFontTx/>
              <a:buAutoNum type="arabicPeriod"/>
            </a:pPr>
            <a:r>
              <a:rPr lang="en-US" smtClean="0"/>
              <a:t>Help prevent BUE </a:t>
            </a:r>
            <a:endParaRPr lang="th-TH" smtClean="0"/>
          </a:p>
        </p:txBody>
      </p:sp>
      <p:sp>
        <p:nvSpPr>
          <p:cNvPr id="58372" name="Rectangle 4"/>
          <p:cNvSpPr>
            <a:spLocks noChangeArrowheads="1"/>
          </p:cNvSpPr>
          <p:nvPr/>
        </p:nvSpPr>
        <p:spPr bwMode="auto">
          <a:xfrm>
            <a:off x="558800" y="1651000"/>
            <a:ext cx="1827213" cy="519113"/>
          </a:xfrm>
          <a:prstGeom prst="rect">
            <a:avLst/>
          </a:prstGeom>
          <a:noFill/>
          <a:ln w="9525">
            <a:noFill/>
            <a:miter lim="800000"/>
            <a:headEnd/>
            <a:tailEnd/>
          </a:ln>
        </p:spPr>
        <p:txBody>
          <a:bodyPr wrap="none">
            <a:spAutoFit/>
          </a:bodyPr>
          <a:lstStyle/>
          <a:p>
            <a:pPr>
              <a:spcBef>
                <a:spcPct val="20000"/>
              </a:spcBef>
            </a:pPr>
            <a:r>
              <a:rPr lang="en-US"/>
              <a:t>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linds(horizontal)">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blinds(horizontal)">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blinds(horizontal)">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blinds(horizontal)">
                                      <p:cBhvr>
                                        <p:cTn id="22" dur="500"/>
                                        <p:tgtEl>
                                          <p:spTgt spid="201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blinds(horizontal)">
                                      <p:cBhvr>
                                        <p:cTn id="27" dur="500"/>
                                        <p:tgtEl>
                                          <p:spTgt spid="201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blinds(horizontal)">
                                      <p:cBhvr>
                                        <p:cTn id="32" dur="500"/>
                                        <p:tgtEl>
                                          <p:spTgt spid="201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533400" y="1752600"/>
            <a:ext cx="8382000" cy="1752600"/>
          </a:xfrm>
          <a:prstGeom prst="rect">
            <a:avLst/>
          </a:prstGeom>
          <a:solidFill>
            <a:srgbClr val="FFFF99"/>
          </a:solidFill>
          <a:ln w="9525">
            <a:solidFill>
              <a:schemeClr val="tx1"/>
            </a:solidFill>
            <a:miter lim="800000"/>
            <a:headEnd/>
            <a:tailEnd/>
          </a:ln>
        </p:spPr>
        <p:txBody>
          <a:bodyPr wrap="none" anchor="ctr"/>
          <a:lstStyle/>
          <a:p>
            <a:endParaRPr lang="th-TH"/>
          </a:p>
        </p:txBody>
      </p:sp>
      <p:sp>
        <p:nvSpPr>
          <p:cNvPr id="59395" name="Rectangle 2"/>
          <p:cNvSpPr>
            <a:spLocks noGrp="1" noChangeArrowheads="1"/>
          </p:cNvSpPr>
          <p:nvPr>
            <p:ph type="title"/>
          </p:nvPr>
        </p:nvSpPr>
        <p:spPr/>
        <p:txBody>
          <a:bodyPr/>
          <a:lstStyle/>
          <a:p>
            <a:pPr eaLnBrk="1" hangingPunct="1"/>
            <a:r>
              <a:rPr lang="th-TH" sz="4000" b="1" smtClean="0"/>
              <a:t>Cutting fluids in common use</a:t>
            </a:r>
            <a:r>
              <a:rPr lang="th-TH" sz="4000" smtClean="0"/>
              <a:t> </a:t>
            </a:r>
            <a:r>
              <a:rPr lang="th-TH" sz="4000" b="1" smtClean="0"/>
              <a:t/>
            </a:r>
            <a:br>
              <a:rPr lang="th-TH" sz="4000" b="1" smtClean="0"/>
            </a:br>
            <a:endParaRPr lang="th-TH" sz="4000" b="1" smtClean="0"/>
          </a:p>
        </p:txBody>
      </p:sp>
      <p:sp>
        <p:nvSpPr>
          <p:cNvPr id="59396" name="Rectangle 3"/>
          <p:cNvSpPr>
            <a:spLocks noGrp="1" noChangeArrowheads="1"/>
          </p:cNvSpPr>
          <p:nvPr>
            <p:ph type="body" idx="1"/>
          </p:nvPr>
        </p:nvSpPr>
        <p:spPr>
          <a:xfrm>
            <a:off x="457200" y="914400"/>
            <a:ext cx="8229600" cy="5715000"/>
          </a:xfrm>
        </p:spPr>
        <p:txBody>
          <a:bodyPr/>
          <a:lstStyle/>
          <a:p>
            <a:pPr eaLnBrk="1" hangingPunct="1">
              <a:lnSpc>
                <a:spcPct val="80000"/>
              </a:lnSpc>
            </a:pPr>
            <a:r>
              <a:rPr lang="th-TH" sz="2000" b="1" smtClean="0"/>
              <a:t>Water </a:t>
            </a:r>
          </a:p>
          <a:p>
            <a:pPr eaLnBrk="1" hangingPunct="1">
              <a:lnSpc>
                <a:spcPct val="80000"/>
              </a:lnSpc>
            </a:pPr>
            <a:r>
              <a:rPr lang="th-TH" sz="2000" smtClean="0">
                <a:solidFill>
                  <a:srgbClr val="FF0000"/>
                </a:solidFill>
              </a:rPr>
              <a:t>encourages rusting</a:t>
            </a:r>
          </a:p>
          <a:p>
            <a:pPr eaLnBrk="1" hangingPunct="1">
              <a:lnSpc>
                <a:spcPct val="80000"/>
              </a:lnSpc>
            </a:pPr>
            <a:endParaRPr lang="th-TH" sz="2000" smtClean="0">
              <a:solidFill>
                <a:srgbClr val="FF0000"/>
              </a:solidFill>
            </a:endParaRPr>
          </a:p>
          <a:p>
            <a:pPr eaLnBrk="1" hangingPunct="1">
              <a:lnSpc>
                <a:spcPct val="80000"/>
              </a:lnSpc>
            </a:pPr>
            <a:r>
              <a:rPr lang="th-TH" sz="2000" b="1" smtClean="0"/>
              <a:t>Soluble Oils </a:t>
            </a:r>
          </a:p>
          <a:p>
            <a:pPr eaLnBrk="1" hangingPunct="1">
              <a:lnSpc>
                <a:spcPct val="80000"/>
              </a:lnSpc>
            </a:pPr>
            <a:r>
              <a:rPr lang="en-US" sz="2000" smtClean="0"/>
              <a:t>A</a:t>
            </a:r>
            <a:r>
              <a:rPr lang="th-TH" sz="2000" smtClean="0"/>
              <a:t>dding emulsifying agents. </a:t>
            </a:r>
          </a:p>
          <a:p>
            <a:pPr eaLnBrk="1" hangingPunct="1">
              <a:lnSpc>
                <a:spcPct val="80000"/>
              </a:lnSpc>
            </a:pPr>
            <a:r>
              <a:rPr lang="th-TH" sz="2000" smtClean="0"/>
              <a:t>These fluids have average lubricating abilities and good cooling properties. </a:t>
            </a:r>
          </a:p>
          <a:p>
            <a:pPr eaLnBrk="1" hangingPunct="1">
              <a:lnSpc>
                <a:spcPct val="80000"/>
              </a:lnSpc>
            </a:pPr>
            <a:r>
              <a:rPr lang="th-TH" sz="2000" smtClean="0"/>
              <a:t>There are many forms of soluble oil in the market and the suppliers instruction should be followed regarding the proportions of the `mix'. </a:t>
            </a:r>
            <a:endParaRPr lang="th-TH" sz="2000" b="1" smtClean="0"/>
          </a:p>
          <a:p>
            <a:pPr eaLnBrk="1" hangingPunct="1">
              <a:lnSpc>
                <a:spcPct val="80000"/>
              </a:lnSpc>
            </a:pPr>
            <a:endParaRPr lang="th-TH" sz="2000" b="1" smtClean="0"/>
          </a:p>
          <a:p>
            <a:pPr eaLnBrk="1" hangingPunct="1">
              <a:lnSpc>
                <a:spcPct val="80000"/>
              </a:lnSpc>
            </a:pPr>
            <a:r>
              <a:rPr lang="th-TH" sz="2000" b="1" smtClean="0"/>
              <a:t>Mineral Oils </a:t>
            </a:r>
          </a:p>
          <a:p>
            <a:pPr eaLnBrk="1" hangingPunct="1">
              <a:lnSpc>
                <a:spcPct val="80000"/>
              </a:lnSpc>
            </a:pPr>
            <a:r>
              <a:rPr lang="th-TH" sz="2000" smtClean="0">
                <a:solidFill>
                  <a:schemeClr val="accent2"/>
                </a:solidFill>
              </a:rPr>
              <a:t>They are used for heavier cutting operations </a:t>
            </a:r>
          </a:p>
          <a:p>
            <a:pPr eaLnBrk="1" hangingPunct="1">
              <a:lnSpc>
                <a:spcPct val="80000"/>
              </a:lnSpc>
            </a:pPr>
            <a:r>
              <a:rPr lang="th-TH" sz="2000" smtClean="0">
                <a:solidFill>
                  <a:schemeClr val="accent2"/>
                </a:solidFill>
              </a:rPr>
              <a:t>Mineral oils are very suitable for steels but should not be used on copper or its alloys since it has a corrosive effect</a:t>
            </a:r>
          </a:p>
          <a:p>
            <a:pPr eaLnBrk="1" hangingPunct="1">
              <a:lnSpc>
                <a:spcPct val="80000"/>
              </a:lnSpc>
            </a:pPr>
            <a:endParaRPr lang="th-TH" sz="2000" b="1" smtClean="0"/>
          </a:p>
          <a:p>
            <a:pPr eaLnBrk="1" hangingPunct="1">
              <a:lnSpc>
                <a:spcPct val="80000"/>
              </a:lnSpc>
            </a:pPr>
            <a:r>
              <a:rPr lang="th-TH" sz="2000" b="1" smtClean="0"/>
              <a:t>Vegetable Oils</a:t>
            </a:r>
          </a:p>
          <a:p>
            <a:pPr eaLnBrk="1" hangingPunct="1">
              <a:lnSpc>
                <a:spcPct val="80000"/>
              </a:lnSpc>
            </a:pPr>
            <a:r>
              <a:rPr lang="th-TH" sz="2000" smtClean="0">
                <a:solidFill>
                  <a:srgbClr val="FF0000"/>
                </a:solidFill>
              </a:rPr>
              <a:t>They are good lubricants but are of little used since they are liable to decompose and smell badly.</a:t>
            </a:r>
          </a:p>
          <a:p>
            <a:pPr eaLnBrk="1" hangingPunct="1">
              <a:lnSpc>
                <a:spcPct val="80000"/>
              </a:lnSpc>
            </a:pPr>
            <a:endParaRPr lang="th-TH" sz="2000" smtClean="0">
              <a:solidFill>
                <a:srgbClr val="FF0000"/>
              </a:solidFill>
            </a:endParaRPr>
          </a:p>
          <a:p>
            <a:pPr eaLnBrk="1" hangingPunct="1">
              <a:lnSpc>
                <a:spcPct val="80000"/>
              </a:lnSpc>
            </a:pPr>
            <a:endParaRPr lang="th-TH"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title"/>
          </p:nvPr>
        </p:nvSpPr>
        <p:spPr/>
        <p:txBody>
          <a:bodyPr/>
          <a:lstStyle/>
          <a:p>
            <a:pPr eaLnBrk="1" hangingPunct="1"/>
            <a:r>
              <a:rPr lang="th-TH" b="1" smtClean="0"/>
              <a:t>Work Holding Method</a:t>
            </a:r>
          </a:p>
        </p:txBody>
      </p:sp>
      <p:pic>
        <p:nvPicPr>
          <p:cNvPr id="60419" name="Picture 4" descr="03_f20"/>
          <p:cNvPicPr>
            <a:picLocks noGrp="1" noChangeAspect="1" noChangeArrowheads="1"/>
          </p:cNvPicPr>
          <p:nvPr>
            <p:ph sz="half" idx="1"/>
          </p:nvPr>
        </p:nvPicPr>
        <p:blipFill>
          <a:blip r:embed="rId3" cstate="print"/>
          <a:srcRect/>
          <a:stretch>
            <a:fillRect/>
          </a:stretch>
        </p:blipFill>
        <p:spPr>
          <a:xfrm>
            <a:off x="0" y="3048000"/>
            <a:ext cx="4572000" cy="2790825"/>
          </a:xfrm>
          <a:noFill/>
        </p:spPr>
      </p:pic>
      <p:pic>
        <p:nvPicPr>
          <p:cNvPr id="60420" name="Picture 7" descr="03_f22"/>
          <p:cNvPicPr>
            <a:picLocks noGrp="1" noChangeAspect="1" noChangeArrowheads="1"/>
          </p:cNvPicPr>
          <p:nvPr>
            <p:ph sz="quarter" idx="2"/>
          </p:nvPr>
        </p:nvPicPr>
        <p:blipFill>
          <a:blip r:embed="rId4" cstate="print"/>
          <a:srcRect/>
          <a:stretch>
            <a:fillRect/>
          </a:stretch>
        </p:blipFill>
        <p:spPr>
          <a:xfrm>
            <a:off x="3962400" y="1371600"/>
            <a:ext cx="5181600" cy="2325688"/>
          </a:xfrm>
          <a:noFill/>
        </p:spPr>
      </p:pic>
      <p:pic>
        <p:nvPicPr>
          <p:cNvPr id="60421" name="Picture 10" descr="03_f23"/>
          <p:cNvPicPr>
            <a:picLocks noGrp="1" noChangeAspect="1" noChangeArrowheads="1"/>
          </p:cNvPicPr>
          <p:nvPr>
            <p:ph sz="quarter" idx="3"/>
          </p:nvPr>
        </p:nvPicPr>
        <p:blipFill>
          <a:blip r:embed="rId5" cstate="print"/>
          <a:srcRect/>
          <a:stretch>
            <a:fillRect/>
          </a:stretch>
        </p:blipFill>
        <p:spPr>
          <a:xfrm>
            <a:off x="5549900" y="3938588"/>
            <a:ext cx="2235200" cy="2187575"/>
          </a:xfrm>
          <a:noFill/>
        </p:spPr>
      </p:pic>
      <p:sp>
        <p:nvSpPr>
          <p:cNvPr id="60422" name="Rectangle 13"/>
          <p:cNvSpPr>
            <a:spLocks noChangeArrowheads="1"/>
          </p:cNvSpPr>
          <p:nvPr/>
        </p:nvSpPr>
        <p:spPr bwMode="auto">
          <a:xfrm>
            <a:off x="855663" y="2670175"/>
            <a:ext cx="817562" cy="519113"/>
          </a:xfrm>
          <a:prstGeom prst="rect">
            <a:avLst/>
          </a:prstGeom>
          <a:noFill/>
          <a:ln w="9525">
            <a:noFill/>
            <a:miter lim="800000"/>
            <a:headEnd/>
            <a:tailEnd/>
          </a:ln>
        </p:spPr>
        <p:txBody>
          <a:bodyPr wrap="none">
            <a:spAutoFit/>
          </a:bodyPr>
          <a:lstStyle/>
          <a:p>
            <a:r>
              <a:rPr lang="th-TH"/>
              <a:t>vice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03_f21"/>
          <p:cNvPicPr>
            <a:picLocks noGrp="1" noChangeAspect="1" noChangeArrowheads="1"/>
          </p:cNvPicPr>
          <p:nvPr>
            <p:ph sz="half" idx="1"/>
          </p:nvPr>
        </p:nvPicPr>
        <p:blipFill>
          <a:blip r:embed="rId3" cstate="print"/>
          <a:srcRect/>
          <a:stretch>
            <a:fillRect/>
          </a:stretch>
        </p:blipFill>
        <p:spPr>
          <a:xfrm>
            <a:off x="3200400" y="990600"/>
            <a:ext cx="5943600" cy="4329113"/>
          </a:xfrm>
          <a:noFill/>
        </p:spPr>
      </p:pic>
      <p:pic>
        <p:nvPicPr>
          <p:cNvPr id="61443" name="Picture 7" descr="01_f12"/>
          <p:cNvPicPr>
            <a:picLocks noGrp="1" noChangeAspect="1" noChangeArrowheads="1"/>
          </p:cNvPicPr>
          <p:nvPr>
            <p:ph sz="half" idx="2"/>
          </p:nvPr>
        </p:nvPicPr>
        <p:blipFill>
          <a:blip r:embed="rId4" cstate="print"/>
          <a:srcRect/>
          <a:stretch>
            <a:fillRect/>
          </a:stretch>
        </p:blipFill>
        <p:spPr>
          <a:xfrm>
            <a:off x="533400" y="381000"/>
            <a:ext cx="2316163" cy="5029200"/>
          </a:xfrm>
          <a:noFill/>
        </p:spPr>
      </p:pic>
      <p:sp>
        <p:nvSpPr>
          <p:cNvPr id="61444" name="Rectangle 10"/>
          <p:cNvSpPr>
            <a:spLocks noChangeArrowheads="1"/>
          </p:cNvSpPr>
          <p:nvPr/>
        </p:nvSpPr>
        <p:spPr bwMode="auto">
          <a:xfrm>
            <a:off x="0" y="5629275"/>
            <a:ext cx="5027613" cy="641350"/>
          </a:xfrm>
          <a:prstGeom prst="rect">
            <a:avLst/>
          </a:prstGeom>
          <a:noFill/>
          <a:ln w="9525">
            <a:noFill/>
            <a:miter lim="800000"/>
            <a:headEnd/>
            <a:tailEnd/>
          </a:ln>
        </p:spPr>
        <p:txBody>
          <a:bodyPr wrap="none">
            <a:spAutoFit/>
          </a:bodyPr>
          <a:lstStyle/>
          <a:p>
            <a:pPr>
              <a:spcBef>
                <a:spcPct val="30000"/>
              </a:spcBef>
            </a:pPr>
            <a:r>
              <a:rPr lang="th-TH"/>
              <a:t>The accuracy of dial </a:t>
            </a:r>
            <a:r>
              <a:rPr lang="th-TH" sz="3600"/>
              <a:t>0.010 </a:t>
            </a:r>
            <a:r>
              <a:rPr lang="th-TH"/>
              <a:t>mm. </a:t>
            </a:r>
          </a:p>
        </p:txBody>
      </p:sp>
      <p:sp>
        <p:nvSpPr>
          <p:cNvPr id="61445" name="Rectangle 11"/>
          <p:cNvSpPr>
            <a:spLocks noChangeArrowheads="1"/>
          </p:cNvSpPr>
          <p:nvPr/>
        </p:nvSpPr>
        <p:spPr bwMode="auto">
          <a:xfrm>
            <a:off x="131763" y="6246813"/>
            <a:ext cx="7053262" cy="519112"/>
          </a:xfrm>
          <a:prstGeom prst="rect">
            <a:avLst/>
          </a:prstGeom>
          <a:noFill/>
          <a:ln w="9525">
            <a:noFill/>
            <a:miter lim="800000"/>
            <a:headEnd/>
            <a:tailEnd/>
          </a:ln>
        </p:spPr>
        <p:txBody>
          <a:bodyPr wrap="none">
            <a:spAutoFit/>
          </a:bodyPr>
          <a:lstStyle/>
          <a:p>
            <a:pPr>
              <a:spcBef>
                <a:spcPct val="30000"/>
              </a:spcBef>
            </a:pPr>
            <a:r>
              <a:rPr lang="th-TH"/>
              <a:t>It is usually used for calibration of machine. </a:t>
            </a:r>
          </a:p>
        </p:txBody>
      </p:sp>
      <p:sp>
        <p:nvSpPr>
          <p:cNvPr id="61446" name="Rectangle 8"/>
          <p:cNvSpPr>
            <a:spLocks noGrp="1" noChangeArrowheads="1"/>
          </p:cNvSpPr>
          <p:nvPr>
            <p:ph type="title"/>
          </p:nvPr>
        </p:nvSpPr>
        <p:spPr/>
        <p:txBody>
          <a:bodyPr/>
          <a:lstStyle/>
          <a:p>
            <a:pPr eaLnBrk="1" hangingPunct="1"/>
            <a:r>
              <a:rPr lang="en-US" smtClean="0"/>
              <a:t>D</a:t>
            </a:r>
            <a:r>
              <a:rPr lang="th-TH" smtClean="0"/>
              <a:t>ial gauge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endParaRPr lang="th-TH" smtClean="0"/>
          </a:p>
        </p:txBody>
      </p:sp>
      <p:pic>
        <p:nvPicPr>
          <p:cNvPr id="12291" name="Picture 4" descr="lathe"/>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2292" name="Text Box 7"/>
          <p:cNvSpPr txBox="1">
            <a:spLocks noChangeArrowheads="1"/>
          </p:cNvSpPr>
          <p:nvPr/>
        </p:nvSpPr>
        <p:spPr bwMode="auto">
          <a:xfrm>
            <a:off x="4876800" y="6096000"/>
            <a:ext cx="1524000" cy="519113"/>
          </a:xfrm>
          <a:prstGeom prst="rect">
            <a:avLst/>
          </a:prstGeom>
          <a:noFill/>
          <a:ln w="9525">
            <a:noFill/>
            <a:miter lim="800000"/>
            <a:headEnd/>
            <a:tailEnd/>
          </a:ln>
        </p:spPr>
        <p:txBody>
          <a:bodyPr>
            <a:spAutoFit/>
          </a:bodyPr>
          <a:lstStyle/>
          <a:p>
            <a:pPr>
              <a:spcBef>
                <a:spcPct val="50000"/>
              </a:spcBef>
            </a:pPr>
            <a:r>
              <a:rPr lang="en-US">
                <a:solidFill>
                  <a:schemeClr val="bg1"/>
                </a:solidFill>
              </a:rPr>
              <a:t>BED</a:t>
            </a:r>
            <a:endParaRPr lang="th-TH">
              <a:solidFill>
                <a:schemeClr val="bg1"/>
              </a:solidFill>
            </a:endParaRPr>
          </a:p>
        </p:txBody>
      </p:sp>
      <p:sp>
        <p:nvSpPr>
          <p:cNvPr id="12293" name="Line 8"/>
          <p:cNvSpPr>
            <a:spLocks noChangeShapeType="1"/>
          </p:cNvSpPr>
          <p:nvPr/>
        </p:nvSpPr>
        <p:spPr bwMode="auto">
          <a:xfrm flipH="1" flipV="1">
            <a:off x="5486400" y="3505200"/>
            <a:ext cx="304800" cy="2133600"/>
          </a:xfrm>
          <a:prstGeom prst="line">
            <a:avLst/>
          </a:prstGeom>
          <a:noFill/>
          <a:ln w="9525">
            <a:solidFill>
              <a:schemeClr val="bg1"/>
            </a:solidFill>
            <a:round/>
            <a:headEnd/>
            <a:tailEnd/>
          </a:ln>
        </p:spPr>
        <p:txBody>
          <a:bodyPr/>
          <a:lstStyle/>
          <a:p>
            <a:endParaRPr lang="th-TH"/>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title"/>
          </p:nvPr>
        </p:nvSpPr>
        <p:spPr/>
        <p:txBody>
          <a:bodyPr/>
          <a:lstStyle/>
          <a:p>
            <a:pPr eaLnBrk="1" hangingPunct="1"/>
            <a:endParaRPr lang="th-TH" smtClean="0"/>
          </a:p>
        </p:txBody>
      </p:sp>
      <p:pic>
        <p:nvPicPr>
          <p:cNvPr id="62467" name="Picture 4" descr="01_f27"/>
          <p:cNvPicPr>
            <a:picLocks noGrp="1" noChangeAspect="1" noChangeArrowheads="1"/>
          </p:cNvPicPr>
          <p:nvPr>
            <p:ph sz="half" idx="1"/>
          </p:nvPr>
        </p:nvPicPr>
        <p:blipFill>
          <a:blip r:embed="rId3" cstate="print"/>
          <a:srcRect/>
          <a:stretch>
            <a:fillRect/>
          </a:stretch>
        </p:blipFill>
        <p:spPr>
          <a:xfrm>
            <a:off x="381000" y="228600"/>
            <a:ext cx="4067175" cy="6248400"/>
          </a:xfrm>
          <a:noFill/>
        </p:spPr>
      </p:pic>
      <p:pic>
        <p:nvPicPr>
          <p:cNvPr id="62468" name="Picture 7" descr="01_f29"/>
          <p:cNvPicPr>
            <a:picLocks noGrp="1" noChangeAspect="1" noChangeArrowheads="1"/>
          </p:cNvPicPr>
          <p:nvPr>
            <p:ph sz="half" idx="2"/>
          </p:nvPr>
        </p:nvPicPr>
        <p:blipFill>
          <a:blip r:embed="rId4" cstate="print"/>
          <a:srcRect/>
          <a:stretch>
            <a:fillRect/>
          </a:stretch>
        </p:blipFill>
        <p:spPr>
          <a:xfrm>
            <a:off x="5029200" y="304800"/>
            <a:ext cx="3810000" cy="3276600"/>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809625"/>
            <a:ext cx="8229600" cy="608013"/>
          </a:xfrm>
        </p:spPr>
        <p:txBody>
          <a:bodyPr/>
          <a:lstStyle/>
          <a:p>
            <a:pPr eaLnBrk="1" hangingPunct="1"/>
            <a:r>
              <a:rPr lang="en-US" b="1" i="1" smtClean="0"/>
              <a:t>Tools</a:t>
            </a:r>
          </a:p>
        </p:txBody>
      </p:sp>
      <p:sp>
        <p:nvSpPr>
          <p:cNvPr id="63491" name="Rectangle 3"/>
          <p:cNvSpPr>
            <a:spLocks noGrp="1" noChangeArrowheads="1"/>
          </p:cNvSpPr>
          <p:nvPr>
            <p:ph type="body" sz="half" idx="1"/>
          </p:nvPr>
        </p:nvSpPr>
        <p:spPr>
          <a:xfrm>
            <a:off x="457200" y="1600200"/>
            <a:ext cx="2743200" cy="4525963"/>
          </a:xfrm>
        </p:spPr>
        <p:txBody>
          <a:bodyPr/>
          <a:lstStyle/>
          <a:p>
            <a:pPr eaLnBrk="1" hangingPunct="1"/>
            <a:r>
              <a:rPr lang="en-US" smtClean="0"/>
              <a:t>Twist Drill:</a:t>
            </a:r>
          </a:p>
          <a:p>
            <a:pPr lvl="1" eaLnBrk="1" hangingPunct="1"/>
            <a:r>
              <a:rPr lang="en-US" sz="3200" smtClean="0"/>
              <a:t>Shank</a:t>
            </a:r>
          </a:p>
          <a:p>
            <a:pPr lvl="1" eaLnBrk="1" hangingPunct="1"/>
            <a:r>
              <a:rPr lang="en-US" sz="3200" smtClean="0"/>
              <a:t>Body</a:t>
            </a:r>
          </a:p>
          <a:p>
            <a:pPr lvl="1" eaLnBrk="1" hangingPunct="1"/>
            <a:r>
              <a:rPr lang="en-US" sz="3200" smtClean="0"/>
              <a:t>Point</a:t>
            </a:r>
            <a:endParaRPr lang="en-US" smtClean="0"/>
          </a:p>
        </p:txBody>
      </p:sp>
      <p:pic>
        <p:nvPicPr>
          <p:cNvPr id="205828" name="Picture 4" descr="drillbody"/>
          <p:cNvPicPr>
            <a:picLocks noGrp="1" noChangeAspect="1" noChangeArrowheads="1"/>
          </p:cNvPicPr>
          <p:nvPr>
            <p:ph sz="half" idx="2"/>
          </p:nvPr>
        </p:nvPicPr>
        <p:blipFill>
          <a:blip r:embed="rId3" cstate="print"/>
          <a:srcRect/>
          <a:stretch>
            <a:fillRect/>
          </a:stretch>
        </p:blipFill>
        <p:spPr>
          <a:xfrm>
            <a:off x="2895600" y="1600200"/>
            <a:ext cx="5792788" cy="4495800"/>
          </a:xfrm>
          <a:effectLst>
            <a:outerShdw dist="107763" dir="13500000" algn="ctr" rotWithShape="0">
              <a:srgbClr val="808080"/>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Center Drill</a:t>
            </a:r>
            <a:endParaRPr lang="th-TH" smtClean="0"/>
          </a:p>
        </p:txBody>
      </p:sp>
      <p:pic>
        <p:nvPicPr>
          <p:cNvPr id="64515" name="Picture 4" descr="3021pic"/>
          <p:cNvPicPr>
            <a:picLocks noGrp="1" noChangeAspect="1" noChangeArrowheads="1"/>
          </p:cNvPicPr>
          <p:nvPr>
            <p:ph idx="1"/>
          </p:nvPr>
        </p:nvPicPr>
        <p:blipFill>
          <a:blip r:embed="rId2" cstate="print"/>
          <a:srcRect/>
          <a:stretch>
            <a:fillRect/>
          </a:stretch>
        </p:blipFill>
        <p:spPr>
          <a:xfrm>
            <a:off x="609600" y="1371600"/>
            <a:ext cx="6477000" cy="4437063"/>
          </a:xfrm>
          <a:noFill/>
        </p:spPr>
      </p:pic>
      <p:sp>
        <p:nvSpPr>
          <p:cNvPr id="64516" name="Text Box 6"/>
          <p:cNvSpPr txBox="1">
            <a:spLocks noChangeArrowheads="1"/>
          </p:cNvSpPr>
          <p:nvPr/>
        </p:nvSpPr>
        <p:spPr bwMode="auto">
          <a:xfrm>
            <a:off x="1447800" y="5943600"/>
            <a:ext cx="2819400" cy="519113"/>
          </a:xfrm>
          <a:prstGeom prst="rect">
            <a:avLst/>
          </a:prstGeom>
          <a:solidFill>
            <a:srgbClr val="FFFF99"/>
          </a:solidFill>
          <a:ln w="9525">
            <a:noFill/>
            <a:miter lim="800000"/>
            <a:headEnd/>
            <a:tailEnd/>
          </a:ln>
        </p:spPr>
        <p:txBody>
          <a:bodyPr>
            <a:spAutoFit/>
          </a:bodyPr>
          <a:lstStyle/>
          <a:p>
            <a:pPr>
              <a:spcBef>
                <a:spcPct val="50000"/>
              </a:spcBef>
            </a:pPr>
            <a:r>
              <a:rPr lang="en-US"/>
              <a:t>Prick Before drill</a:t>
            </a:r>
            <a:endParaRPr lang="th-TH"/>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p:txBody>
          <a:bodyPr/>
          <a:lstStyle/>
          <a:p>
            <a:pPr eaLnBrk="1" hangingPunct="1"/>
            <a:r>
              <a:rPr lang="en-US" smtClean="0"/>
              <a:t>COUNTERSINK&amp;BORE</a:t>
            </a:r>
            <a:endParaRPr lang="th-TH" smtClean="0"/>
          </a:p>
        </p:txBody>
      </p:sp>
      <p:pic>
        <p:nvPicPr>
          <p:cNvPr id="65539" name="Picture 4" descr="counterbore"/>
          <p:cNvPicPr>
            <a:picLocks noGrp="1" noChangeAspect="1" noChangeArrowheads="1"/>
          </p:cNvPicPr>
          <p:nvPr>
            <p:ph idx="1"/>
          </p:nvPr>
        </p:nvPicPr>
        <p:blipFill>
          <a:blip r:embed="rId2" cstate="print"/>
          <a:srcRect/>
          <a:stretch>
            <a:fillRect/>
          </a:stretch>
        </p:blipFill>
        <p:spPr>
          <a:xfrm>
            <a:off x="533400" y="1371600"/>
            <a:ext cx="8153400" cy="4659313"/>
          </a:xfr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smtClean="0"/>
              <a:t>Collet</a:t>
            </a:r>
            <a:br>
              <a:rPr lang="en-US" sz="4000" smtClean="0"/>
            </a:br>
            <a:endParaRPr lang="th-TH" sz="4000" smtClean="0"/>
          </a:p>
        </p:txBody>
      </p:sp>
      <p:pic>
        <p:nvPicPr>
          <p:cNvPr id="66563" name="Picture 4" descr="a"/>
          <p:cNvPicPr>
            <a:picLocks noGrp="1" noChangeAspect="1" noChangeArrowheads="1"/>
          </p:cNvPicPr>
          <p:nvPr>
            <p:ph sz="half" idx="1"/>
          </p:nvPr>
        </p:nvPicPr>
        <p:blipFill>
          <a:blip r:embed="rId2" cstate="print"/>
          <a:srcRect/>
          <a:stretch>
            <a:fillRect/>
          </a:stretch>
        </p:blipFill>
        <p:spPr>
          <a:xfrm>
            <a:off x="1204913" y="1600200"/>
            <a:ext cx="2543175" cy="4525963"/>
          </a:xfrm>
          <a:noFill/>
        </p:spPr>
      </p:pic>
      <p:pic>
        <p:nvPicPr>
          <p:cNvPr id="66564" name="Picture 6" descr="pg392-8"/>
          <p:cNvPicPr>
            <a:picLocks noGrp="1" noChangeAspect="1" noChangeArrowheads="1"/>
          </p:cNvPicPr>
          <p:nvPr>
            <p:ph sz="half" idx="2"/>
          </p:nvPr>
        </p:nvPicPr>
        <p:blipFill>
          <a:blip r:embed="rId3" cstate="print"/>
          <a:srcRect/>
          <a:stretch>
            <a:fillRect/>
          </a:stretch>
        </p:blipFill>
        <p:spPr>
          <a:xfrm>
            <a:off x="4495800" y="2362200"/>
            <a:ext cx="3873500" cy="2284413"/>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endParaRPr lang="th-TH" smtClean="0"/>
          </a:p>
        </p:txBody>
      </p:sp>
      <p:pic>
        <p:nvPicPr>
          <p:cNvPr id="67587" name="Picture 4" descr="collet"/>
          <p:cNvPicPr>
            <a:picLocks noGrp="1" noChangeAspect="1" noChangeArrowheads="1"/>
          </p:cNvPicPr>
          <p:nvPr>
            <p:ph idx="1"/>
          </p:nvPr>
        </p:nvPicPr>
        <p:blipFill>
          <a:blip r:embed="rId2" cstate="print"/>
          <a:srcRect/>
          <a:stretch>
            <a:fillRect/>
          </a:stretch>
        </p:blipFill>
        <p:spPr>
          <a:xfrm>
            <a:off x="533400" y="381000"/>
            <a:ext cx="8382000" cy="5232400"/>
          </a:xfrm>
          <a:noFill/>
        </p:spPr>
      </p:pic>
      <p:sp>
        <p:nvSpPr>
          <p:cNvPr id="67588" name="Text Box 7"/>
          <p:cNvSpPr txBox="1">
            <a:spLocks noChangeArrowheads="1"/>
          </p:cNvSpPr>
          <p:nvPr/>
        </p:nvSpPr>
        <p:spPr bwMode="auto">
          <a:xfrm>
            <a:off x="1219200" y="914400"/>
            <a:ext cx="2057400" cy="519113"/>
          </a:xfrm>
          <a:prstGeom prst="rect">
            <a:avLst/>
          </a:prstGeom>
          <a:noFill/>
          <a:ln w="9525">
            <a:noFill/>
            <a:miter lim="800000"/>
            <a:headEnd/>
            <a:tailEnd/>
          </a:ln>
        </p:spPr>
        <p:txBody>
          <a:bodyPr>
            <a:spAutoFit/>
          </a:bodyPr>
          <a:lstStyle/>
          <a:p>
            <a:pPr>
              <a:spcBef>
                <a:spcPct val="50000"/>
              </a:spcBef>
            </a:pPr>
            <a:endParaRPr lang="th-TH"/>
          </a:p>
        </p:txBody>
      </p:sp>
      <p:sp>
        <p:nvSpPr>
          <p:cNvPr id="67589" name="Text Box 8"/>
          <p:cNvSpPr txBox="1">
            <a:spLocks noChangeArrowheads="1"/>
          </p:cNvSpPr>
          <p:nvPr/>
        </p:nvSpPr>
        <p:spPr bwMode="auto">
          <a:xfrm>
            <a:off x="685800" y="1219200"/>
            <a:ext cx="1905000" cy="519113"/>
          </a:xfrm>
          <a:prstGeom prst="rect">
            <a:avLst/>
          </a:prstGeom>
          <a:solidFill>
            <a:schemeClr val="bg1"/>
          </a:solidFill>
          <a:ln w="9525">
            <a:noFill/>
            <a:miter lim="800000"/>
            <a:headEnd/>
            <a:tailEnd/>
          </a:ln>
        </p:spPr>
        <p:txBody>
          <a:bodyPr>
            <a:spAutoFit/>
          </a:bodyPr>
          <a:lstStyle/>
          <a:p>
            <a:pPr>
              <a:spcBef>
                <a:spcPct val="50000"/>
              </a:spcBef>
            </a:pPr>
            <a:r>
              <a:rPr lang="en-US"/>
              <a:t>Collet</a:t>
            </a:r>
            <a:endParaRPr lang="th-TH"/>
          </a:p>
        </p:txBody>
      </p:sp>
      <p:sp>
        <p:nvSpPr>
          <p:cNvPr id="67590" name="Text Box 9"/>
          <p:cNvSpPr txBox="1">
            <a:spLocks noChangeArrowheads="1"/>
          </p:cNvSpPr>
          <p:nvPr/>
        </p:nvSpPr>
        <p:spPr bwMode="auto">
          <a:xfrm>
            <a:off x="4648200" y="914400"/>
            <a:ext cx="1905000" cy="946150"/>
          </a:xfrm>
          <a:prstGeom prst="rect">
            <a:avLst/>
          </a:prstGeom>
          <a:solidFill>
            <a:schemeClr val="bg1"/>
          </a:solidFill>
          <a:ln w="9525">
            <a:noFill/>
            <a:miter lim="800000"/>
            <a:headEnd/>
            <a:tailEnd/>
          </a:ln>
        </p:spPr>
        <p:txBody>
          <a:bodyPr>
            <a:spAutoFit/>
          </a:bodyPr>
          <a:lstStyle/>
          <a:p>
            <a:pPr>
              <a:spcBef>
                <a:spcPct val="50000"/>
              </a:spcBef>
            </a:pPr>
            <a:r>
              <a:rPr lang="en-US"/>
              <a:t>Tightening Nut</a:t>
            </a:r>
            <a:endParaRPr lang="th-TH"/>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p:txBody>
          <a:bodyPr/>
          <a:lstStyle/>
          <a:p>
            <a:pPr eaLnBrk="1" hangingPunct="1"/>
            <a:r>
              <a:rPr lang="en-US" smtClean="0"/>
              <a:t>Shank</a:t>
            </a:r>
            <a:endParaRPr lang="th-TH" smtClean="0"/>
          </a:p>
        </p:txBody>
      </p:sp>
      <p:pic>
        <p:nvPicPr>
          <p:cNvPr id="68611" name="Picture 4" descr="cut_hold"/>
          <p:cNvPicPr>
            <a:picLocks noGrp="1" noChangeAspect="1" noChangeArrowheads="1"/>
          </p:cNvPicPr>
          <p:nvPr>
            <p:ph sz="half" idx="1"/>
          </p:nvPr>
        </p:nvPicPr>
        <p:blipFill>
          <a:blip r:embed="rId2" cstate="print"/>
          <a:srcRect/>
          <a:stretch>
            <a:fillRect/>
          </a:stretch>
        </p:blipFill>
        <p:spPr>
          <a:xfrm>
            <a:off x="762000" y="1981200"/>
            <a:ext cx="7620000" cy="4414838"/>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cnc"/>
          <p:cNvPicPr>
            <a:picLocks noGrp="1" noChangeAspect="1" noChangeArrowheads="1"/>
          </p:cNvPicPr>
          <p:nvPr>
            <p:ph idx="1"/>
          </p:nvPr>
        </p:nvPicPr>
        <p:blipFill>
          <a:blip r:embed="rId2" cstate="print"/>
          <a:srcRect/>
          <a:stretch>
            <a:fillRect/>
          </a:stretch>
        </p:blipFill>
        <p:spPr>
          <a:xfrm>
            <a:off x="609600" y="609600"/>
            <a:ext cx="5930900" cy="6019800"/>
          </a:xfrm>
          <a:noFill/>
        </p:spPr>
      </p:pic>
      <p:sp>
        <p:nvSpPr>
          <p:cNvPr id="69635" name="Rectangle 5"/>
          <p:cNvSpPr>
            <a:spLocks noGrp="1" noChangeArrowheads="1"/>
          </p:cNvSpPr>
          <p:nvPr>
            <p:ph type="title"/>
          </p:nvPr>
        </p:nvSpPr>
        <p:spPr>
          <a:xfrm>
            <a:off x="457200" y="5715000"/>
            <a:ext cx="8229600" cy="1143000"/>
          </a:xfrm>
          <a:solidFill>
            <a:schemeClr val="bg1"/>
          </a:solidFill>
        </p:spPr>
        <p:txBody>
          <a:bodyPr/>
          <a:lstStyle/>
          <a:p>
            <a:pPr eaLnBrk="1" hangingPunct="1"/>
            <a:r>
              <a:rPr lang="en-US" smtClean="0"/>
              <a:t>Shank of Holder</a:t>
            </a:r>
            <a:endParaRPr lang="th-TH"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TAP</a:t>
            </a:r>
            <a:endParaRPr lang="th-TH" smtClean="0"/>
          </a:p>
        </p:txBody>
      </p:sp>
      <p:pic>
        <p:nvPicPr>
          <p:cNvPr id="70659" name="Picture 4" descr="01_f36"/>
          <p:cNvPicPr>
            <a:picLocks noGrp="1" noChangeAspect="1" noChangeArrowheads="1"/>
          </p:cNvPicPr>
          <p:nvPr>
            <p:ph sz="half" idx="1"/>
          </p:nvPr>
        </p:nvPicPr>
        <p:blipFill>
          <a:blip r:embed="rId2" cstate="print"/>
          <a:srcRect/>
          <a:stretch>
            <a:fillRect/>
          </a:stretch>
        </p:blipFill>
        <p:spPr>
          <a:xfrm>
            <a:off x="914400" y="3505200"/>
            <a:ext cx="2971800" cy="1943100"/>
          </a:xfrm>
          <a:noFill/>
        </p:spPr>
      </p:pic>
      <p:pic>
        <p:nvPicPr>
          <p:cNvPr id="70660" name="Picture 6" descr="01_f37"/>
          <p:cNvPicPr>
            <a:picLocks noGrp="1" noChangeAspect="1" noChangeArrowheads="1"/>
          </p:cNvPicPr>
          <p:nvPr>
            <p:ph sz="half" idx="2"/>
          </p:nvPr>
        </p:nvPicPr>
        <p:blipFill>
          <a:blip r:embed="rId3" cstate="print"/>
          <a:srcRect/>
          <a:stretch>
            <a:fillRect/>
          </a:stretch>
        </p:blipFill>
        <p:spPr>
          <a:xfrm>
            <a:off x="609600" y="1676400"/>
            <a:ext cx="8229600" cy="877888"/>
          </a:xfrm>
          <a:noFill/>
        </p:spPr>
      </p:pic>
      <p:sp>
        <p:nvSpPr>
          <p:cNvPr id="70661" name="Text Box 8"/>
          <p:cNvSpPr txBox="1">
            <a:spLocks noChangeArrowheads="1"/>
          </p:cNvSpPr>
          <p:nvPr/>
        </p:nvSpPr>
        <p:spPr bwMode="auto">
          <a:xfrm>
            <a:off x="609600" y="5867400"/>
            <a:ext cx="4267200" cy="519113"/>
          </a:xfrm>
          <a:prstGeom prst="rect">
            <a:avLst/>
          </a:prstGeom>
          <a:noFill/>
          <a:ln w="9525">
            <a:noFill/>
            <a:miter lim="800000"/>
            <a:headEnd/>
            <a:tailEnd/>
          </a:ln>
        </p:spPr>
        <p:txBody>
          <a:bodyPr>
            <a:spAutoFit/>
          </a:bodyPr>
          <a:lstStyle/>
          <a:p>
            <a:pPr>
              <a:spcBef>
                <a:spcPct val="50000"/>
              </a:spcBef>
            </a:pPr>
            <a:r>
              <a:rPr lang="en-US"/>
              <a:t>Inside Thread</a:t>
            </a:r>
            <a:endParaRPr lang="th-TH"/>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th-TH" smtClean="0"/>
              <a:t>	</a:t>
            </a:r>
            <a:r>
              <a:rPr lang="en-US" altLang="ja-JP" smtClean="0">
                <a:ea typeface="MS PGothic" pitchFamily="34" charset="-128"/>
              </a:rPr>
              <a:t>DIE</a:t>
            </a:r>
            <a:endParaRPr lang="th-TH" smtClean="0"/>
          </a:p>
        </p:txBody>
      </p:sp>
      <p:pic>
        <p:nvPicPr>
          <p:cNvPr id="71683" name="Picture 4" descr="01_f38"/>
          <p:cNvPicPr>
            <a:picLocks noGrp="1" noChangeAspect="1" noChangeArrowheads="1"/>
          </p:cNvPicPr>
          <p:nvPr>
            <p:ph sz="half" idx="1"/>
          </p:nvPr>
        </p:nvPicPr>
        <p:blipFill>
          <a:blip r:embed="rId2" cstate="print"/>
          <a:srcRect/>
          <a:stretch>
            <a:fillRect/>
          </a:stretch>
        </p:blipFill>
        <p:spPr>
          <a:xfrm>
            <a:off x="2057400" y="1524000"/>
            <a:ext cx="6248400" cy="1444625"/>
          </a:xfrm>
          <a:noFill/>
        </p:spPr>
      </p:pic>
      <p:pic>
        <p:nvPicPr>
          <p:cNvPr id="71684" name="Picture 6" descr="01_f39"/>
          <p:cNvPicPr>
            <a:picLocks noGrp="1" noChangeAspect="1" noChangeArrowheads="1"/>
          </p:cNvPicPr>
          <p:nvPr>
            <p:ph sz="half" idx="2"/>
          </p:nvPr>
        </p:nvPicPr>
        <p:blipFill>
          <a:blip r:embed="rId3" cstate="print"/>
          <a:srcRect/>
          <a:stretch>
            <a:fillRect/>
          </a:stretch>
        </p:blipFill>
        <p:spPr>
          <a:xfrm>
            <a:off x="914400" y="2667000"/>
            <a:ext cx="2787650" cy="2301875"/>
          </a:xfrm>
          <a:noFill/>
        </p:spPr>
      </p:pic>
      <p:sp>
        <p:nvSpPr>
          <p:cNvPr id="71685" name="Text Box 8"/>
          <p:cNvSpPr txBox="1">
            <a:spLocks noChangeArrowheads="1"/>
          </p:cNvSpPr>
          <p:nvPr/>
        </p:nvSpPr>
        <p:spPr bwMode="auto">
          <a:xfrm>
            <a:off x="533400" y="5486400"/>
            <a:ext cx="4267200" cy="519113"/>
          </a:xfrm>
          <a:prstGeom prst="rect">
            <a:avLst/>
          </a:prstGeom>
          <a:noFill/>
          <a:ln w="9525">
            <a:noFill/>
            <a:miter lim="800000"/>
            <a:headEnd/>
            <a:tailEnd/>
          </a:ln>
        </p:spPr>
        <p:txBody>
          <a:bodyPr>
            <a:spAutoFit/>
          </a:bodyPr>
          <a:lstStyle/>
          <a:p>
            <a:pPr>
              <a:spcBef>
                <a:spcPct val="50000"/>
              </a:spcBef>
            </a:pPr>
            <a:r>
              <a:rPr lang="en-US"/>
              <a:t>Outside Thread</a:t>
            </a:r>
            <a:endParaRPr lang="th-T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533400"/>
            <a:ext cx="8229600" cy="5592763"/>
          </a:xfrm>
        </p:spPr>
        <p:txBody>
          <a:bodyPr/>
          <a:lstStyle/>
          <a:p>
            <a:pPr marL="990600" lvl="1" indent="-533400" eaLnBrk="1" hangingPunct="1">
              <a:buFontTx/>
              <a:buNone/>
            </a:pPr>
            <a:r>
              <a:rPr lang="en-US" b="1" smtClean="0"/>
              <a:t>Bed </a:t>
            </a:r>
          </a:p>
          <a:p>
            <a:pPr marL="990600" lvl="1" indent="-533400" eaLnBrk="1" hangingPunct="1">
              <a:buFontTx/>
              <a:buNone/>
            </a:pPr>
            <a:r>
              <a:rPr lang="en-US" smtClean="0"/>
              <a:t>- the main frame,H-beam on 2 V-support</a:t>
            </a:r>
          </a:p>
          <a:p>
            <a:pPr marL="990600" lvl="1" indent="-533400" eaLnBrk="1" hangingPunct="1"/>
            <a:r>
              <a:rPr lang="en-US" smtClean="0"/>
              <a:t>It has guideways for carriage to slide easily</a:t>
            </a:r>
            <a:r>
              <a:rPr lang="th-TH" smtClean="0"/>
              <a:t> </a:t>
            </a:r>
            <a:r>
              <a:rPr lang="en-US" smtClean="0"/>
              <a:t>lengthwise</a:t>
            </a:r>
          </a:p>
          <a:p>
            <a:pPr marL="990600" lvl="1" indent="-533400" eaLnBrk="1" hangingPunct="1">
              <a:buFontTx/>
              <a:buNone/>
            </a:pPr>
            <a:r>
              <a:rPr lang="en-US" b="1" smtClean="0"/>
              <a:t>Headstock</a:t>
            </a:r>
          </a:p>
          <a:p>
            <a:pPr marL="990600" lvl="1" indent="-533400" eaLnBrk="1" hangingPunct="1"/>
            <a:r>
              <a:rPr lang="en-US" smtClean="0"/>
              <a:t>The spindle is driven through the gearbox</a:t>
            </a:r>
          </a:p>
          <a:p>
            <a:pPr marL="990600" lvl="1" indent="-533400" eaLnBrk="1" hangingPunct="1">
              <a:buFontTx/>
              <a:buNone/>
            </a:pPr>
            <a:r>
              <a:rPr lang="en-US" b="1" smtClean="0"/>
              <a:t>Tailstock</a:t>
            </a:r>
          </a:p>
          <a:p>
            <a:pPr marL="990600" lvl="1" indent="-533400" eaLnBrk="1" hangingPunct="1">
              <a:buFontTx/>
              <a:buNone/>
            </a:pPr>
            <a:r>
              <a:rPr lang="en-US" smtClean="0"/>
              <a:t>-   Quill- Lath center, Tooling reference</a:t>
            </a:r>
          </a:p>
          <a:p>
            <a:pPr marL="990600" lvl="1" indent="-533400" eaLnBrk="1" hangingPunct="1">
              <a:buFontTx/>
              <a:buChar char="-"/>
            </a:pPr>
            <a:r>
              <a:rPr lang="en-US" smtClean="0"/>
              <a:t>Drill</a:t>
            </a:r>
          </a:p>
          <a:p>
            <a:pPr marL="990600" lvl="1" indent="-533400" eaLnBrk="1" hangingPunct="1"/>
            <a:endParaRPr lang="en-US" smtClean="0"/>
          </a:p>
          <a:p>
            <a:pPr marL="1752600" lvl="3" indent="-381000" eaLnBrk="1" hangingPunct="1">
              <a:buFontTx/>
              <a:buNone/>
            </a:pPr>
            <a:endParaRPr lang="th-TH" sz="25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Reamer</a:t>
            </a:r>
            <a:endParaRPr lang="th-TH" smtClean="0"/>
          </a:p>
        </p:txBody>
      </p:sp>
      <p:pic>
        <p:nvPicPr>
          <p:cNvPr id="72707" name="Picture 4" descr="01_f33"/>
          <p:cNvPicPr>
            <a:picLocks noGrp="1" noChangeAspect="1" noChangeArrowheads="1"/>
          </p:cNvPicPr>
          <p:nvPr>
            <p:ph sz="half" idx="1"/>
          </p:nvPr>
        </p:nvPicPr>
        <p:blipFill>
          <a:blip r:embed="rId3" cstate="print"/>
          <a:srcRect/>
          <a:stretch>
            <a:fillRect/>
          </a:stretch>
        </p:blipFill>
        <p:spPr>
          <a:xfrm>
            <a:off x="685800" y="2057400"/>
            <a:ext cx="7924800" cy="723900"/>
          </a:xfrm>
          <a:noFill/>
        </p:spPr>
      </p:pic>
      <p:sp>
        <p:nvSpPr>
          <p:cNvPr id="72708" name="Text Box 11"/>
          <p:cNvSpPr txBox="1">
            <a:spLocks noChangeArrowheads="1"/>
          </p:cNvSpPr>
          <p:nvPr/>
        </p:nvSpPr>
        <p:spPr bwMode="auto">
          <a:xfrm>
            <a:off x="381000" y="3505200"/>
            <a:ext cx="6172200" cy="1800225"/>
          </a:xfrm>
          <a:prstGeom prst="rect">
            <a:avLst/>
          </a:prstGeom>
          <a:noFill/>
          <a:ln w="9525">
            <a:noFill/>
            <a:miter lim="800000"/>
            <a:headEnd/>
            <a:tailEnd/>
          </a:ln>
        </p:spPr>
        <p:txBody>
          <a:bodyPr>
            <a:spAutoFit/>
          </a:bodyPr>
          <a:lstStyle/>
          <a:p>
            <a:r>
              <a:rPr lang="th-TH"/>
              <a:t>Functions of reamer are </a:t>
            </a:r>
          </a:p>
          <a:p>
            <a:r>
              <a:rPr lang="th-TH"/>
              <a:t>to control the diameter of a hole </a:t>
            </a:r>
          </a:p>
          <a:p>
            <a:r>
              <a:rPr lang="th-TH"/>
              <a:t>to improve the internal surface finish </a:t>
            </a:r>
          </a:p>
          <a:p>
            <a:r>
              <a:rPr lang="th-TH"/>
              <a:t>to improve the roundness of the hole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3"/>
          <p:cNvSpPr>
            <a:spLocks noChangeArrowheads="1"/>
          </p:cNvSpPr>
          <p:nvPr/>
        </p:nvSpPr>
        <p:spPr bwMode="auto">
          <a:xfrm>
            <a:off x="228600" y="5562600"/>
            <a:ext cx="8458200" cy="1066800"/>
          </a:xfrm>
          <a:prstGeom prst="rect">
            <a:avLst/>
          </a:prstGeom>
          <a:solidFill>
            <a:schemeClr val="accent1"/>
          </a:solidFill>
          <a:ln w="9525">
            <a:solidFill>
              <a:schemeClr val="tx1"/>
            </a:solidFill>
            <a:miter lim="800000"/>
            <a:headEnd/>
            <a:tailEnd/>
          </a:ln>
        </p:spPr>
        <p:txBody>
          <a:bodyPr wrap="none" anchor="ctr"/>
          <a:lstStyle/>
          <a:p>
            <a:endParaRPr lang="th-TH"/>
          </a:p>
        </p:txBody>
      </p:sp>
      <p:sp>
        <p:nvSpPr>
          <p:cNvPr id="73731" name="Rectangle 5"/>
          <p:cNvSpPr>
            <a:spLocks noGrp="1" noChangeArrowheads="1"/>
          </p:cNvSpPr>
          <p:nvPr>
            <p:ph type="title"/>
          </p:nvPr>
        </p:nvSpPr>
        <p:spPr/>
        <p:txBody>
          <a:bodyPr/>
          <a:lstStyle/>
          <a:p>
            <a:pPr eaLnBrk="1" hangingPunct="1"/>
            <a:endParaRPr lang="th-TH" smtClean="0"/>
          </a:p>
        </p:txBody>
      </p:sp>
      <p:pic>
        <p:nvPicPr>
          <p:cNvPr id="73732" name="Picture 4" descr="ream"/>
          <p:cNvPicPr>
            <a:picLocks noGrp="1" noChangeAspect="1" noChangeArrowheads="1"/>
          </p:cNvPicPr>
          <p:nvPr>
            <p:ph idx="1"/>
          </p:nvPr>
        </p:nvPicPr>
        <p:blipFill>
          <a:blip r:embed="rId2" cstate="print"/>
          <a:srcRect b="42424"/>
          <a:stretch>
            <a:fillRect/>
          </a:stretch>
        </p:blipFill>
        <p:spPr>
          <a:xfrm>
            <a:off x="228600" y="457200"/>
            <a:ext cx="6781800" cy="4370388"/>
          </a:xfrm>
          <a:noFill/>
        </p:spPr>
      </p:pic>
      <p:sp>
        <p:nvSpPr>
          <p:cNvPr id="73733" name="Rectangle 7"/>
          <p:cNvSpPr>
            <a:spLocks noChangeArrowheads="1"/>
          </p:cNvSpPr>
          <p:nvPr/>
        </p:nvSpPr>
        <p:spPr bwMode="auto">
          <a:xfrm>
            <a:off x="3505200" y="381000"/>
            <a:ext cx="1524000" cy="609600"/>
          </a:xfrm>
          <a:prstGeom prst="rect">
            <a:avLst/>
          </a:prstGeom>
          <a:solidFill>
            <a:schemeClr val="bg1"/>
          </a:solidFill>
          <a:ln w="9525">
            <a:solidFill>
              <a:schemeClr val="bg1"/>
            </a:solidFill>
            <a:miter lim="800000"/>
            <a:headEnd/>
            <a:tailEnd/>
          </a:ln>
        </p:spPr>
        <p:txBody>
          <a:bodyPr wrap="none" anchor="ctr"/>
          <a:lstStyle/>
          <a:p>
            <a:endParaRPr lang="th-TH"/>
          </a:p>
        </p:txBody>
      </p:sp>
      <p:sp>
        <p:nvSpPr>
          <p:cNvPr id="73734" name="Text Box 8"/>
          <p:cNvSpPr txBox="1">
            <a:spLocks noChangeArrowheads="1"/>
          </p:cNvSpPr>
          <p:nvPr/>
        </p:nvSpPr>
        <p:spPr bwMode="auto">
          <a:xfrm>
            <a:off x="4114800" y="457200"/>
            <a:ext cx="1524000" cy="641350"/>
          </a:xfrm>
          <a:prstGeom prst="rect">
            <a:avLst/>
          </a:prstGeom>
          <a:noFill/>
          <a:ln w="9525">
            <a:noFill/>
            <a:miter lim="800000"/>
            <a:headEnd/>
            <a:tailEnd/>
          </a:ln>
        </p:spPr>
        <p:txBody>
          <a:bodyPr>
            <a:spAutoFit/>
          </a:bodyPr>
          <a:lstStyle/>
          <a:p>
            <a:pPr>
              <a:spcBef>
                <a:spcPct val="50000"/>
              </a:spcBef>
            </a:pPr>
            <a:r>
              <a:rPr lang="th-TH" sz="3600" b="1"/>
              <a:t>12</a:t>
            </a:r>
          </a:p>
        </p:txBody>
      </p:sp>
      <p:sp>
        <p:nvSpPr>
          <p:cNvPr id="73735" name="Text Box 9"/>
          <p:cNvSpPr txBox="1">
            <a:spLocks noChangeArrowheads="1"/>
          </p:cNvSpPr>
          <p:nvPr/>
        </p:nvSpPr>
        <p:spPr bwMode="auto">
          <a:xfrm>
            <a:off x="457200" y="4648200"/>
            <a:ext cx="8382000" cy="519113"/>
          </a:xfrm>
          <a:prstGeom prst="rect">
            <a:avLst/>
          </a:prstGeom>
          <a:noFill/>
          <a:ln w="9525">
            <a:noFill/>
            <a:miter lim="800000"/>
            <a:headEnd/>
            <a:tailEnd/>
          </a:ln>
        </p:spPr>
        <p:txBody>
          <a:bodyPr>
            <a:spAutoFit/>
          </a:bodyPr>
          <a:lstStyle/>
          <a:p>
            <a:pPr>
              <a:spcBef>
                <a:spcPct val="50000"/>
              </a:spcBef>
            </a:pPr>
            <a:r>
              <a:rPr lang="en-US"/>
              <a:t>Drill 12.00mm  		Hole 11.75   + 0.10     mm</a:t>
            </a:r>
            <a:endParaRPr lang="th-TH"/>
          </a:p>
        </p:txBody>
      </p:sp>
      <p:sp>
        <p:nvSpPr>
          <p:cNvPr id="73736" name="Text Box 10"/>
          <p:cNvSpPr txBox="1">
            <a:spLocks noChangeArrowheads="1"/>
          </p:cNvSpPr>
          <p:nvPr/>
        </p:nvSpPr>
        <p:spPr bwMode="auto">
          <a:xfrm>
            <a:off x="381000" y="5697538"/>
            <a:ext cx="7848600" cy="1160462"/>
          </a:xfrm>
          <a:prstGeom prst="rect">
            <a:avLst/>
          </a:prstGeom>
          <a:noFill/>
          <a:ln w="9525">
            <a:noFill/>
            <a:miter lim="800000"/>
            <a:headEnd/>
            <a:tailEnd/>
          </a:ln>
        </p:spPr>
        <p:txBody>
          <a:bodyPr>
            <a:spAutoFit/>
          </a:bodyPr>
          <a:lstStyle/>
          <a:p>
            <a:pPr>
              <a:spcBef>
                <a:spcPct val="50000"/>
              </a:spcBef>
            </a:pPr>
            <a:r>
              <a:rPr lang="en-US"/>
              <a:t>Ream 12.00mm  		Hole 12.00   + 0.18 mm</a:t>
            </a:r>
            <a:endParaRPr lang="th-TH"/>
          </a:p>
          <a:p>
            <a:pPr>
              <a:spcBef>
                <a:spcPct val="50000"/>
              </a:spcBef>
            </a:pPr>
            <a:r>
              <a:rPr lang="th-TH"/>
              <a:t>					</a:t>
            </a:r>
            <a:endParaRPr lang="th-TH" sz="3600"/>
          </a:p>
        </p:txBody>
      </p:sp>
      <p:sp>
        <p:nvSpPr>
          <p:cNvPr id="73737" name="Rectangle 11"/>
          <p:cNvSpPr>
            <a:spLocks noChangeArrowheads="1"/>
          </p:cNvSpPr>
          <p:nvPr/>
        </p:nvSpPr>
        <p:spPr bwMode="auto">
          <a:xfrm>
            <a:off x="4876800" y="5934075"/>
            <a:ext cx="2235200" cy="646113"/>
          </a:xfrm>
          <a:prstGeom prst="rect">
            <a:avLst/>
          </a:prstGeom>
          <a:noFill/>
          <a:ln w="9525">
            <a:noFill/>
            <a:miter lim="800000"/>
            <a:headEnd/>
            <a:tailEnd/>
          </a:ln>
        </p:spPr>
        <p:txBody>
          <a:bodyPr wrap="none">
            <a:spAutoFit/>
          </a:bodyPr>
          <a:lstStyle/>
          <a:p>
            <a:r>
              <a:rPr lang="th-TH"/>
              <a:t>	       </a:t>
            </a:r>
            <a:r>
              <a:rPr lang="th-TH" sz="3600" b="1"/>
              <a:t>- 0.00</a:t>
            </a:r>
          </a:p>
        </p:txBody>
      </p:sp>
      <p:sp>
        <p:nvSpPr>
          <p:cNvPr id="73738" name="Rectangle 12"/>
          <p:cNvSpPr>
            <a:spLocks noChangeArrowheads="1"/>
          </p:cNvSpPr>
          <p:nvPr/>
        </p:nvSpPr>
        <p:spPr bwMode="auto">
          <a:xfrm>
            <a:off x="4876800" y="4953000"/>
            <a:ext cx="2235200" cy="646113"/>
          </a:xfrm>
          <a:prstGeom prst="rect">
            <a:avLst/>
          </a:prstGeom>
          <a:noFill/>
          <a:ln w="9525">
            <a:noFill/>
            <a:miter lim="800000"/>
            <a:headEnd/>
            <a:tailEnd/>
          </a:ln>
        </p:spPr>
        <p:txBody>
          <a:bodyPr wrap="none">
            <a:spAutoFit/>
          </a:bodyPr>
          <a:lstStyle/>
          <a:p>
            <a:r>
              <a:rPr lang="th-TH"/>
              <a:t>	       </a:t>
            </a:r>
            <a:r>
              <a:rPr lang="th-TH" sz="3600" b="1"/>
              <a:t>- 0.10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685800" y="304800"/>
            <a:ext cx="8077200" cy="2971800"/>
          </a:xfrm>
          <a:prstGeom prst="rect">
            <a:avLst/>
          </a:prstGeom>
          <a:solidFill>
            <a:srgbClr val="FFFF99"/>
          </a:solidFill>
          <a:ln w="9525">
            <a:solidFill>
              <a:schemeClr val="tx1"/>
            </a:solidFill>
            <a:miter lim="800000"/>
            <a:headEnd/>
            <a:tailEnd/>
          </a:ln>
        </p:spPr>
        <p:txBody>
          <a:bodyPr wrap="none" anchor="ctr"/>
          <a:lstStyle/>
          <a:p>
            <a:endParaRPr lang="th-TH"/>
          </a:p>
        </p:txBody>
      </p:sp>
      <p:pic>
        <p:nvPicPr>
          <p:cNvPr id="14339" name="Picture 4" descr="02_f2f"/>
          <p:cNvPicPr>
            <a:picLocks noGrp="1" noChangeAspect="1" noChangeArrowheads="1"/>
          </p:cNvPicPr>
          <p:nvPr>
            <p:ph idx="1"/>
          </p:nvPr>
        </p:nvPicPr>
        <p:blipFill>
          <a:blip r:embed="rId2" cstate="print"/>
          <a:srcRect/>
          <a:stretch>
            <a:fillRect/>
          </a:stretch>
        </p:blipFill>
        <p:spPr>
          <a:xfrm>
            <a:off x="1600200" y="3505200"/>
            <a:ext cx="4886325" cy="2528888"/>
          </a:xfrm>
          <a:noFill/>
        </p:spPr>
      </p:pic>
      <p:sp>
        <p:nvSpPr>
          <p:cNvPr id="14340" name="Text Box 7"/>
          <p:cNvSpPr txBox="1">
            <a:spLocks noChangeArrowheads="1"/>
          </p:cNvSpPr>
          <p:nvPr/>
        </p:nvSpPr>
        <p:spPr bwMode="auto">
          <a:xfrm>
            <a:off x="5867400" y="3581400"/>
            <a:ext cx="4114800" cy="519113"/>
          </a:xfrm>
          <a:prstGeom prst="rect">
            <a:avLst/>
          </a:prstGeom>
          <a:noFill/>
          <a:ln w="9525">
            <a:noFill/>
            <a:miter lim="800000"/>
            <a:headEnd/>
            <a:tailEnd/>
          </a:ln>
        </p:spPr>
        <p:txBody>
          <a:bodyPr>
            <a:spAutoFit/>
          </a:bodyPr>
          <a:lstStyle/>
          <a:p>
            <a:pPr>
              <a:spcBef>
                <a:spcPct val="50000"/>
              </a:spcBef>
            </a:pPr>
            <a:r>
              <a:rPr lang="en-US"/>
              <a:t>Quill </a:t>
            </a:r>
            <a:endParaRPr lang="th-TH"/>
          </a:p>
        </p:txBody>
      </p:sp>
      <p:sp>
        <p:nvSpPr>
          <p:cNvPr id="14341" name="Text Box 8"/>
          <p:cNvSpPr txBox="1">
            <a:spLocks noChangeArrowheads="1"/>
          </p:cNvSpPr>
          <p:nvPr/>
        </p:nvSpPr>
        <p:spPr bwMode="auto">
          <a:xfrm>
            <a:off x="5029200" y="5715000"/>
            <a:ext cx="4114800" cy="519113"/>
          </a:xfrm>
          <a:prstGeom prst="rect">
            <a:avLst/>
          </a:prstGeom>
          <a:noFill/>
          <a:ln w="9525">
            <a:noFill/>
            <a:miter lim="800000"/>
            <a:headEnd/>
            <a:tailEnd/>
          </a:ln>
        </p:spPr>
        <p:txBody>
          <a:bodyPr>
            <a:spAutoFit/>
          </a:bodyPr>
          <a:lstStyle/>
          <a:p>
            <a:pPr>
              <a:spcBef>
                <a:spcPct val="50000"/>
              </a:spcBef>
            </a:pPr>
            <a:r>
              <a:rPr lang="en-US"/>
              <a:t>Tailstock</a:t>
            </a:r>
            <a:endParaRPr lang="th-TH"/>
          </a:p>
        </p:txBody>
      </p:sp>
      <p:sp>
        <p:nvSpPr>
          <p:cNvPr id="14342" name="Line 9"/>
          <p:cNvSpPr>
            <a:spLocks noChangeShapeType="1"/>
          </p:cNvSpPr>
          <p:nvPr/>
        </p:nvSpPr>
        <p:spPr bwMode="auto">
          <a:xfrm flipH="1">
            <a:off x="5486400" y="3886200"/>
            <a:ext cx="533400" cy="609600"/>
          </a:xfrm>
          <a:prstGeom prst="line">
            <a:avLst/>
          </a:prstGeom>
          <a:noFill/>
          <a:ln w="9525">
            <a:solidFill>
              <a:schemeClr val="tx1"/>
            </a:solidFill>
            <a:round/>
            <a:headEnd/>
            <a:tailEnd/>
          </a:ln>
        </p:spPr>
        <p:txBody>
          <a:bodyPr/>
          <a:lstStyle/>
          <a:p>
            <a:endParaRPr lang="th-TH"/>
          </a:p>
        </p:txBody>
      </p:sp>
      <p:sp>
        <p:nvSpPr>
          <p:cNvPr id="14343" name="Text Box 10"/>
          <p:cNvSpPr txBox="1">
            <a:spLocks noChangeArrowheads="1"/>
          </p:cNvSpPr>
          <p:nvPr/>
        </p:nvSpPr>
        <p:spPr bwMode="auto">
          <a:xfrm>
            <a:off x="2895600" y="6005513"/>
            <a:ext cx="3505200" cy="519112"/>
          </a:xfrm>
          <a:prstGeom prst="rect">
            <a:avLst/>
          </a:prstGeom>
          <a:noFill/>
          <a:ln w="9525">
            <a:noFill/>
            <a:miter lim="800000"/>
            <a:headEnd/>
            <a:tailEnd/>
          </a:ln>
        </p:spPr>
        <p:txBody>
          <a:bodyPr>
            <a:spAutoFit/>
          </a:bodyPr>
          <a:lstStyle/>
          <a:p>
            <a:pPr>
              <a:spcBef>
                <a:spcPct val="50000"/>
              </a:spcBef>
            </a:pPr>
            <a:r>
              <a:rPr lang="en-US" altLang="ja-JP">
                <a:ea typeface="MS PGothic" pitchFamily="34" charset="-128"/>
              </a:rPr>
              <a:t>Chuck</a:t>
            </a:r>
            <a:endParaRPr lang="th-TH"/>
          </a:p>
        </p:txBody>
      </p:sp>
      <p:sp>
        <p:nvSpPr>
          <p:cNvPr id="14344" name="Line 11"/>
          <p:cNvSpPr>
            <a:spLocks noChangeShapeType="1"/>
          </p:cNvSpPr>
          <p:nvPr/>
        </p:nvSpPr>
        <p:spPr bwMode="auto">
          <a:xfrm flipH="1" flipV="1">
            <a:off x="2819400" y="5562600"/>
            <a:ext cx="152400" cy="519113"/>
          </a:xfrm>
          <a:prstGeom prst="line">
            <a:avLst/>
          </a:prstGeom>
          <a:noFill/>
          <a:ln w="9525">
            <a:solidFill>
              <a:schemeClr val="tx1"/>
            </a:solidFill>
            <a:round/>
            <a:headEnd/>
            <a:tailEnd/>
          </a:ln>
        </p:spPr>
        <p:txBody>
          <a:bodyPr/>
          <a:lstStyle/>
          <a:p>
            <a:endParaRPr lang="th-TH"/>
          </a:p>
        </p:txBody>
      </p:sp>
      <p:sp>
        <p:nvSpPr>
          <p:cNvPr id="14345" name="AutoShape 12"/>
          <p:cNvSpPr>
            <a:spLocks noChangeArrowheads="1"/>
          </p:cNvSpPr>
          <p:nvPr/>
        </p:nvSpPr>
        <p:spPr bwMode="auto">
          <a:xfrm rot="-5400000">
            <a:off x="3810000" y="-152400"/>
            <a:ext cx="1447800" cy="3429000"/>
          </a:xfrm>
          <a:custGeom>
            <a:avLst/>
            <a:gdLst>
              <a:gd name="T0" fmla="*/ 84912467 w 21600"/>
              <a:gd name="T1" fmla="*/ 272176856 h 21600"/>
              <a:gd name="T2" fmla="*/ 48521408 w 21600"/>
              <a:gd name="T3" fmla="*/ 544353712 h 21600"/>
              <a:gd name="T4" fmla="*/ 12130352 w 21600"/>
              <a:gd name="T5" fmla="*/ 272176856 h 21600"/>
              <a:gd name="T6" fmla="*/ 4852140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th-TH"/>
          </a:p>
        </p:txBody>
      </p:sp>
      <p:sp>
        <p:nvSpPr>
          <p:cNvPr id="14346" name="AutoShape 13"/>
          <p:cNvSpPr>
            <a:spLocks noChangeArrowheads="1"/>
          </p:cNvSpPr>
          <p:nvPr/>
        </p:nvSpPr>
        <p:spPr bwMode="auto">
          <a:xfrm rot="1593903">
            <a:off x="1866900" y="769938"/>
            <a:ext cx="1295400" cy="1295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th-TH"/>
          </a:p>
        </p:txBody>
      </p:sp>
      <p:sp>
        <p:nvSpPr>
          <p:cNvPr id="14347" name="Text Box 14"/>
          <p:cNvSpPr txBox="1">
            <a:spLocks noChangeArrowheads="1"/>
          </p:cNvSpPr>
          <p:nvPr/>
        </p:nvSpPr>
        <p:spPr bwMode="auto">
          <a:xfrm>
            <a:off x="5257800" y="2438400"/>
            <a:ext cx="3276600" cy="519113"/>
          </a:xfrm>
          <a:prstGeom prst="rect">
            <a:avLst/>
          </a:prstGeom>
          <a:noFill/>
          <a:ln w="9525">
            <a:noFill/>
            <a:miter lim="800000"/>
            <a:headEnd/>
            <a:tailEnd/>
          </a:ln>
        </p:spPr>
        <p:txBody>
          <a:bodyPr>
            <a:spAutoFit/>
          </a:bodyPr>
          <a:lstStyle/>
          <a:p>
            <a:pPr>
              <a:spcBef>
                <a:spcPct val="50000"/>
              </a:spcBef>
            </a:pPr>
            <a:r>
              <a:rPr lang="en-US"/>
              <a:t>A Plain Lath Center</a:t>
            </a:r>
            <a:endParaRPr lang="th-TH"/>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2_f2a"/>
          <p:cNvPicPr>
            <a:picLocks noGrp="1" noChangeAspect="1" noChangeArrowheads="1"/>
          </p:cNvPicPr>
          <p:nvPr>
            <p:ph sz="quarter" idx="1"/>
          </p:nvPr>
        </p:nvPicPr>
        <p:blipFill>
          <a:blip r:embed="rId2" cstate="print"/>
          <a:srcRect/>
          <a:stretch>
            <a:fillRect/>
          </a:stretch>
        </p:blipFill>
        <p:spPr>
          <a:xfrm>
            <a:off x="304800" y="457200"/>
            <a:ext cx="3810000" cy="2720975"/>
          </a:xfrm>
          <a:noFill/>
        </p:spPr>
      </p:pic>
      <p:pic>
        <p:nvPicPr>
          <p:cNvPr id="15363" name="Picture 3" descr="02_f2b"/>
          <p:cNvPicPr>
            <a:picLocks noGrp="1" noChangeAspect="1" noChangeArrowheads="1"/>
          </p:cNvPicPr>
          <p:nvPr>
            <p:ph sz="quarter" idx="2"/>
          </p:nvPr>
        </p:nvPicPr>
        <p:blipFill>
          <a:blip r:embed="rId3" cstate="print"/>
          <a:srcRect/>
          <a:stretch>
            <a:fillRect/>
          </a:stretch>
        </p:blipFill>
        <p:spPr>
          <a:xfrm>
            <a:off x="4800600" y="1066800"/>
            <a:ext cx="2819400" cy="2671763"/>
          </a:xfrm>
          <a:noFill/>
        </p:spPr>
      </p:pic>
      <p:sp>
        <p:nvSpPr>
          <p:cNvPr id="15364" name="Rectangle 4"/>
          <p:cNvSpPr>
            <a:spLocks noChangeArrowheads="1"/>
          </p:cNvSpPr>
          <p:nvPr/>
        </p:nvSpPr>
        <p:spPr bwMode="auto">
          <a:xfrm>
            <a:off x="533400" y="3810000"/>
            <a:ext cx="2905125" cy="701675"/>
          </a:xfrm>
          <a:prstGeom prst="rect">
            <a:avLst/>
          </a:prstGeom>
          <a:noFill/>
          <a:ln w="9525">
            <a:noFill/>
            <a:miter lim="800000"/>
            <a:headEnd/>
            <a:tailEnd/>
          </a:ln>
        </p:spPr>
        <p:txBody>
          <a:bodyPr>
            <a:spAutoFit/>
          </a:bodyPr>
          <a:lstStyle/>
          <a:p>
            <a:r>
              <a:rPr lang="th-TH" sz="2000" b="1"/>
              <a:t>Producing a </a:t>
            </a:r>
            <a:br>
              <a:rPr lang="th-TH" sz="2000" b="1"/>
            </a:br>
            <a:r>
              <a:rPr lang="th-TH" sz="2000" b="1"/>
              <a:t>Cylindrical Surface</a:t>
            </a:r>
          </a:p>
        </p:txBody>
      </p:sp>
      <p:graphicFrame>
        <p:nvGraphicFramePr>
          <p:cNvPr id="180229" name="Group 5"/>
          <p:cNvGraphicFramePr>
            <a:graphicFrameLocks noGrp="1"/>
          </p:cNvGraphicFramePr>
          <p:nvPr>
            <p:ph sz="quarter" idx="4"/>
          </p:nvPr>
        </p:nvGraphicFramePr>
        <p:xfrm>
          <a:off x="3429000" y="3962400"/>
          <a:ext cx="4343400" cy="1395413"/>
        </p:xfrm>
        <a:graphic>
          <a:graphicData uri="http://schemas.openxmlformats.org/drawingml/2006/table">
            <a:tbl>
              <a:tblPr/>
              <a:tblGrid>
                <a:gridCol w="1754188"/>
                <a:gridCol w="2589212"/>
              </a:tblGrid>
              <a:tr h="1395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a:txBody>
                  <a:tcPr anchor="ctr" horzOverflow="overflow">
                    <a:lnL cap="flat">
                      <a:noFill/>
                    </a:lnL>
                    <a:lnR>
                      <a:noFill/>
                    </a:lnR>
                    <a:lnT cap="fla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Producing a Flat Surface</a:t>
                      </a:r>
                      <a:endParaRPr kumimoji="0" lang="th-TH" sz="2000" b="0" i="0" u="none" strike="noStrike" cap="none" normalizeH="0" baseline="0" smtClean="0">
                        <a:ln>
                          <a:noFill/>
                        </a:ln>
                        <a:solidFill>
                          <a:schemeClr val="tx1"/>
                        </a:solidFill>
                        <a:effectLst/>
                        <a:latin typeface="Arial" pitchFamily="34" charset="0"/>
                        <a:cs typeface="Angsana New" pitchFamily="18" charset="-34"/>
                      </a:endParaRPr>
                    </a:p>
                  </a:txBody>
                  <a:tcPr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3329</Words>
  <Application>Microsoft Office PowerPoint</Application>
  <PresentationFormat>On-screen Show (4:3)</PresentationFormat>
  <Paragraphs>357</Paragraphs>
  <Slides>71</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Default Design</vt:lpstr>
      <vt:lpstr>Bitmap Image</vt:lpstr>
      <vt:lpstr>Manufacturing Processes</vt:lpstr>
      <vt:lpstr>Metal Cutting</vt:lpstr>
      <vt:lpstr>Turning </vt:lpstr>
      <vt:lpstr>Propose </vt:lpstr>
      <vt:lpstr>PowerPoint Presentation</vt:lpstr>
      <vt:lpstr>PowerPoint Presentation</vt:lpstr>
      <vt:lpstr>PowerPoint Presentation</vt:lpstr>
      <vt:lpstr>PowerPoint Presentation</vt:lpstr>
      <vt:lpstr>PowerPoint Presentation</vt:lpstr>
      <vt:lpstr>PowerPoint Presentation</vt:lpstr>
      <vt:lpstr>Cutting Tools </vt:lpstr>
      <vt:lpstr>PowerPoint Presentation</vt:lpstr>
      <vt:lpstr>PowerPoint Presentation</vt:lpstr>
      <vt:lpstr>PowerPoint Presentation</vt:lpstr>
      <vt:lpstr>PowerPoint Presentation</vt:lpstr>
      <vt:lpstr>Face Plate</vt:lpstr>
      <vt:lpstr>Magnetic chuck</vt:lpstr>
      <vt:lpstr>PowerPoint Presentation</vt:lpstr>
      <vt:lpstr>Steady rest </vt:lpstr>
      <vt:lpstr>Basic Metal Cutting Theory  </vt:lpstr>
      <vt:lpstr>PowerPoint Presentation</vt:lpstr>
      <vt:lpstr>PowerPoint Presentation</vt:lpstr>
      <vt:lpstr>Characteristics of Tool Material</vt:lpstr>
      <vt:lpstr>Tool Materials in Common Use</vt:lpstr>
      <vt:lpstr>Blade material and major uses</vt:lpstr>
      <vt:lpstr>Coating Materials for Cutting tool</vt:lpstr>
      <vt:lpstr>PowerPoint Presentation</vt:lpstr>
      <vt:lpstr>PowerPoint Presentation</vt:lpstr>
      <vt:lpstr>Chip Formation &amp; Chip Breaker</vt:lpstr>
      <vt:lpstr>Continuous Chip</vt:lpstr>
      <vt:lpstr>Discontinuous Chip </vt:lpstr>
      <vt:lpstr>Continuous Chip with Builtup Edge (BUE)</vt:lpstr>
      <vt:lpstr>Chip Breaker  </vt:lpstr>
      <vt:lpstr>Cutting Speed </vt:lpstr>
      <vt:lpstr>Cutting Speed  </vt:lpstr>
      <vt:lpstr>Feed  </vt:lpstr>
      <vt:lpstr>Milling</vt:lpstr>
      <vt:lpstr>Types of Milling Machine</vt:lpstr>
      <vt:lpstr>PowerPoint Presentation</vt:lpstr>
      <vt:lpstr>End mill</vt:lpstr>
      <vt:lpstr>PowerPoint Presentation</vt:lpstr>
      <vt:lpstr>INSERT ENDMILL</vt:lpstr>
      <vt:lpstr>PowerPoint Presentation</vt:lpstr>
      <vt:lpstr>Ballnose</vt:lpstr>
      <vt:lpstr>Spindle Speed</vt:lpstr>
      <vt:lpstr>Feed Rate</vt:lpstr>
      <vt:lpstr>PowerPoint Presentation</vt:lpstr>
      <vt:lpstr>Depth of Cut</vt:lpstr>
      <vt:lpstr>Feed Direction</vt:lpstr>
      <vt:lpstr>PowerPoint Presentation</vt:lpstr>
      <vt:lpstr>PowerPoint Presentation</vt:lpstr>
      <vt:lpstr>PowerPoint Presentation</vt:lpstr>
      <vt:lpstr>T-Slot</vt:lpstr>
      <vt:lpstr>Gear Cutting</vt:lpstr>
      <vt:lpstr>Milling Processes  </vt:lpstr>
      <vt:lpstr>Cutting fluid (Coolant)</vt:lpstr>
      <vt:lpstr>Cutting fluids in common use  </vt:lpstr>
      <vt:lpstr>Work Holding Method</vt:lpstr>
      <vt:lpstr>Dial gauge</vt:lpstr>
      <vt:lpstr>PowerPoint Presentation</vt:lpstr>
      <vt:lpstr>Tools</vt:lpstr>
      <vt:lpstr>Center Drill</vt:lpstr>
      <vt:lpstr>COUNTERSINK&amp;BORE</vt:lpstr>
      <vt:lpstr>Collet </vt:lpstr>
      <vt:lpstr>PowerPoint Presentation</vt:lpstr>
      <vt:lpstr>Shank</vt:lpstr>
      <vt:lpstr>Shank of Holder</vt:lpstr>
      <vt:lpstr>TAP</vt:lpstr>
      <vt:lpstr> DIE</vt:lpstr>
      <vt:lpstr>Reamer</vt:lpstr>
      <vt:lpstr>PowerPoint Presentation</vt:lpstr>
    </vt:vector>
  </TitlesOfParts>
  <Company>Thammasat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Turnning </dc:title>
  <dc:creator>mapiwat</dc:creator>
  <cp:lastModifiedBy>Apiwat Muttamara</cp:lastModifiedBy>
  <cp:revision>60</cp:revision>
  <dcterms:created xsi:type="dcterms:W3CDTF">2005-05-26T04:31:59Z</dcterms:created>
  <dcterms:modified xsi:type="dcterms:W3CDTF">2013-06-10T05:24:50Z</dcterms:modified>
</cp:coreProperties>
</file>