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59"/>
  </p:notesMasterIdLst>
  <p:handoutMasterIdLst>
    <p:handoutMasterId r:id="rId60"/>
  </p:handoutMasterIdLst>
  <p:sldIdLst>
    <p:sldId id="325" r:id="rId2"/>
    <p:sldId id="326" r:id="rId3"/>
    <p:sldId id="360" r:id="rId4"/>
    <p:sldId id="274" r:id="rId5"/>
    <p:sldId id="332" r:id="rId6"/>
    <p:sldId id="303" r:id="rId7"/>
    <p:sldId id="367" r:id="rId8"/>
    <p:sldId id="368" r:id="rId9"/>
    <p:sldId id="366" r:id="rId10"/>
    <p:sldId id="302" r:id="rId11"/>
    <p:sldId id="304" r:id="rId12"/>
    <p:sldId id="370" r:id="rId13"/>
    <p:sldId id="306" r:id="rId14"/>
    <p:sldId id="363" r:id="rId15"/>
    <p:sldId id="364" r:id="rId16"/>
    <p:sldId id="365" r:id="rId17"/>
    <p:sldId id="369" r:id="rId18"/>
    <p:sldId id="307" r:id="rId19"/>
    <p:sldId id="359" r:id="rId20"/>
    <p:sldId id="371" r:id="rId21"/>
    <p:sldId id="372" r:id="rId22"/>
    <p:sldId id="374" r:id="rId23"/>
    <p:sldId id="311" r:id="rId24"/>
    <p:sldId id="312" r:id="rId25"/>
    <p:sldId id="313" r:id="rId26"/>
    <p:sldId id="314" r:id="rId27"/>
    <p:sldId id="315" r:id="rId28"/>
    <p:sldId id="316" r:id="rId29"/>
    <p:sldId id="317" r:id="rId30"/>
    <p:sldId id="319" r:id="rId31"/>
    <p:sldId id="322" r:id="rId32"/>
    <p:sldId id="278" r:id="rId33"/>
    <p:sldId id="320" r:id="rId34"/>
    <p:sldId id="282" r:id="rId35"/>
    <p:sldId id="283" r:id="rId36"/>
    <p:sldId id="375" r:id="rId37"/>
    <p:sldId id="376" r:id="rId38"/>
    <p:sldId id="377" r:id="rId39"/>
    <p:sldId id="378" r:id="rId40"/>
    <p:sldId id="379" r:id="rId41"/>
    <p:sldId id="380" r:id="rId42"/>
    <p:sldId id="349" r:id="rId43"/>
    <p:sldId id="381" r:id="rId44"/>
    <p:sldId id="350" r:id="rId45"/>
    <p:sldId id="339" r:id="rId46"/>
    <p:sldId id="333" r:id="rId47"/>
    <p:sldId id="334" r:id="rId48"/>
    <p:sldId id="335" r:id="rId49"/>
    <p:sldId id="336" r:id="rId50"/>
    <p:sldId id="341" r:id="rId51"/>
    <p:sldId id="340" r:id="rId52"/>
    <p:sldId id="342" r:id="rId53"/>
    <p:sldId id="346" r:id="rId54"/>
    <p:sldId id="338" r:id="rId55"/>
    <p:sldId id="347" r:id="rId56"/>
    <p:sldId id="348" r:id="rId57"/>
    <p:sldId id="345" r:id="rId58"/>
  </p:sldIdLst>
  <p:sldSz cx="9144000" cy="6858000" type="screen4x3"/>
  <p:notesSz cx="7102475" cy="102330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0000"/>
    <a:srgbClr val="B00000"/>
    <a:srgbClr val="CC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2" autoAdjust="0"/>
    <p:restoredTop sz="94651" autoAdjust="0"/>
  </p:normalViewPr>
  <p:slideViewPr>
    <p:cSldViewPr snapToGrid="0">
      <p:cViewPr>
        <p:scale>
          <a:sx n="120" d="100"/>
          <a:sy n="120" d="100"/>
        </p:scale>
        <p:origin x="1266" y="-4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p:cViewPr varScale="1">
        <p:scale>
          <a:sx n="76" d="100"/>
          <a:sy n="76" d="100"/>
        </p:scale>
        <p:origin x="3096"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2725" y="0"/>
            <a:ext cx="3078163" cy="512763"/>
          </a:xfrm>
          <a:prstGeom prst="rect">
            <a:avLst/>
          </a:prstGeom>
        </p:spPr>
        <p:txBody>
          <a:bodyPr vert="horz" lIns="91440" tIns="45720" rIns="91440" bIns="45720" rtlCol="0"/>
          <a:lstStyle>
            <a:lvl1pPr algn="r">
              <a:defRPr sz="1200"/>
            </a:lvl1pPr>
          </a:lstStyle>
          <a:p>
            <a:fld id="{57591E50-2207-48CC-8554-24235A249B97}" type="datetimeFigureOut">
              <a:rPr lang="en-US" smtClean="0"/>
              <a:t>10/12/2019</a:t>
            </a:fld>
            <a:endParaRPr lang="en-US"/>
          </a:p>
        </p:txBody>
      </p:sp>
      <p:sp>
        <p:nvSpPr>
          <p:cNvPr id="4" name="Footer Placeholder 3"/>
          <p:cNvSpPr>
            <a:spLocks noGrp="1"/>
          </p:cNvSpPr>
          <p:nvPr>
            <p:ph type="ftr" sz="quarter" idx="2"/>
          </p:nvPr>
        </p:nvSpPr>
        <p:spPr>
          <a:xfrm>
            <a:off x="0" y="9720263"/>
            <a:ext cx="3078163" cy="51276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2725" y="9720263"/>
            <a:ext cx="3078163" cy="512762"/>
          </a:xfrm>
          <a:prstGeom prst="rect">
            <a:avLst/>
          </a:prstGeom>
        </p:spPr>
        <p:txBody>
          <a:bodyPr vert="horz" lIns="91440" tIns="45720" rIns="91440" bIns="45720" rtlCol="0" anchor="b"/>
          <a:lstStyle>
            <a:lvl1pPr algn="r">
              <a:defRPr sz="1200"/>
            </a:lvl1pPr>
          </a:lstStyle>
          <a:p>
            <a:fld id="{F1EA0815-695E-4F34-AF7C-09283472B9BD}" type="slidenum">
              <a:rPr lang="en-US" smtClean="0"/>
              <a:t>‹#›</a:t>
            </a:fld>
            <a:endParaRPr lang="en-US"/>
          </a:p>
        </p:txBody>
      </p:sp>
    </p:spTree>
    <p:extLst>
      <p:ext uri="{BB962C8B-B14F-4D97-AF65-F5344CB8AC3E}">
        <p14:creationId xmlns:p14="http://schemas.microsoft.com/office/powerpoint/2010/main" val="27276734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pPr>
              <a:defRPr/>
            </a:pPr>
            <a:endParaRPr lang="th-TH"/>
          </a:p>
        </p:txBody>
      </p:sp>
      <p:sp>
        <p:nvSpPr>
          <p:cNvPr id="3" name="Date Placeholder 2"/>
          <p:cNvSpPr>
            <a:spLocks noGrp="1"/>
          </p:cNvSpPr>
          <p:nvPr>
            <p:ph type="dt" idx="1"/>
          </p:nvPr>
        </p:nvSpPr>
        <p:spPr>
          <a:xfrm>
            <a:off x="4022725" y="0"/>
            <a:ext cx="3078163" cy="511175"/>
          </a:xfrm>
          <a:prstGeom prst="rect">
            <a:avLst/>
          </a:prstGeom>
        </p:spPr>
        <p:txBody>
          <a:bodyPr vert="horz" lIns="91440" tIns="45720" rIns="91440" bIns="45720" rtlCol="0"/>
          <a:lstStyle>
            <a:lvl1pPr algn="r">
              <a:defRPr sz="1200"/>
            </a:lvl1pPr>
          </a:lstStyle>
          <a:p>
            <a:pPr>
              <a:defRPr/>
            </a:pPr>
            <a:fld id="{67FA634C-532D-4391-9B7D-18D732A6C1DB}" type="datetimeFigureOut">
              <a:rPr lang="th-TH"/>
              <a:pPr>
                <a:defRPr/>
              </a:pPr>
              <a:t>12/10/62</a:t>
            </a:fld>
            <a:endParaRPr lang="th-TH"/>
          </a:p>
        </p:txBody>
      </p:sp>
      <p:sp>
        <p:nvSpPr>
          <p:cNvPr id="4" name="Slide Image Placeholder 3"/>
          <p:cNvSpPr>
            <a:spLocks noGrp="1" noRot="1" noChangeAspect="1"/>
          </p:cNvSpPr>
          <p:nvPr>
            <p:ph type="sldImg" idx="2"/>
          </p:nvPr>
        </p:nvSpPr>
        <p:spPr>
          <a:xfrm>
            <a:off x="992188" y="766763"/>
            <a:ext cx="5118100" cy="3838575"/>
          </a:xfrm>
          <a:prstGeom prst="rect">
            <a:avLst/>
          </a:prstGeom>
          <a:noFill/>
          <a:ln w="12700">
            <a:solidFill>
              <a:prstClr val="black"/>
            </a:solidFill>
          </a:ln>
        </p:spPr>
        <p:txBody>
          <a:bodyPr vert="horz" lIns="91440" tIns="45720" rIns="91440" bIns="45720" rtlCol="0" anchor="ctr"/>
          <a:lstStyle/>
          <a:p>
            <a:pPr lvl="0"/>
            <a:endParaRPr lang="th-TH" noProof="0" smtClean="0"/>
          </a:p>
        </p:txBody>
      </p:sp>
      <p:sp>
        <p:nvSpPr>
          <p:cNvPr id="5" name="Notes Placeholder 4"/>
          <p:cNvSpPr>
            <a:spLocks noGrp="1"/>
          </p:cNvSpPr>
          <p:nvPr>
            <p:ph type="body" sz="quarter" idx="3"/>
          </p:nvPr>
        </p:nvSpPr>
        <p:spPr>
          <a:xfrm>
            <a:off x="709613" y="4860925"/>
            <a:ext cx="5683250" cy="4605338"/>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th-TH" noProof="0" smtClean="0"/>
          </a:p>
        </p:txBody>
      </p:sp>
      <p:sp>
        <p:nvSpPr>
          <p:cNvPr id="6" name="Footer Placeholder 5"/>
          <p:cNvSpPr>
            <a:spLocks noGrp="1"/>
          </p:cNvSpPr>
          <p:nvPr>
            <p:ph type="ftr" sz="quarter" idx="4"/>
          </p:nvPr>
        </p:nvSpPr>
        <p:spPr>
          <a:xfrm>
            <a:off x="0" y="9720263"/>
            <a:ext cx="3078163" cy="511175"/>
          </a:xfrm>
          <a:prstGeom prst="rect">
            <a:avLst/>
          </a:prstGeom>
        </p:spPr>
        <p:txBody>
          <a:bodyPr vert="horz" lIns="91440" tIns="45720" rIns="91440" bIns="45720" rtlCol="0" anchor="b"/>
          <a:lstStyle>
            <a:lvl1pPr algn="l">
              <a:defRPr sz="1200"/>
            </a:lvl1pPr>
          </a:lstStyle>
          <a:p>
            <a:pPr>
              <a:defRPr/>
            </a:pPr>
            <a:endParaRPr lang="th-TH"/>
          </a:p>
        </p:txBody>
      </p:sp>
      <p:sp>
        <p:nvSpPr>
          <p:cNvPr id="7" name="Slide Number Placeholder 6"/>
          <p:cNvSpPr>
            <a:spLocks noGrp="1"/>
          </p:cNvSpPr>
          <p:nvPr>
            <p:ph type="sldNum" sz="quarter" idx="5"/>
          </p:nvPr>
        </p:nvSpPr>
        <p:spPr>
          <a:xfrm>
            <a:off x="4022725" y="9720263"/>
            <a:ext cx="3078163" cy="511175"/>
          </a:xfrm>
          <a:prstGeom prst="rect">
            <a:avLst/>
          </a:prstGeom>
        </p:spPr>
        <p:txBody>
          <a:bodyPr vert="horz" lIns="91440" tIns="45720" rIns="91440" bIns="45720" rtlCol="0" anchor="b"/>
          <a:lstStyle>
            <a:lvl1pPr algn="r">
              <a:defRPr sz="1200"/>
            </a:lvl1pPr>
          </a:lstStyle>
          <a:p>
            <a:pPr>
              <a:defRPr/>
            </a:pPr>
            <a:fld id="{35F96DB0-B8EB-44BC-B7F2-76A808A51177}" type="slidenum">
              <a:rPr lang="th-TH"/>
              <a:pPr>
                <a:defRPr/>
              </a:pPr>
              <a:t>‹#›</a:t>
            </a:fld>
            <a:endParaRPr lang="th-TH"/>
          </a:p>
        </p:txBody>
      </p:sp>
    </p:spTree>
    <p:extLst>
      <p:ext uri="{BB962C8B-B14F-4D97-AF65-F5344CB8AC3E}">
        <p14:creationId xmlns:p14="http://schemas.microsoft.com/office/powerpoint/2010/main" val="36249620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ern="1200">
        <a:solidFill>
          <a:schemeClr val="tx1"/>
        </a:solidFill>
        <a:latin typeface="+mn-lt"/>
        <a:ea typeface="+mn-ea"/>
        <a:cs typeface="+mn-cs"/>
      </a:defRPr>
    </a:lvl1pPr>
    <a:lvl2pPr marL="457200" algn="l" rtl="0" eaLnBrk="0" fontAlgn="base" hangingPunct="0">
      <a:spcBef>
        <a:spcPct val="30000"/>
      </a:spcBef>
      <a:spcAft>
        <a:spcPct val="0"/>
      </a:spcAft>
      <a:defRPr kern="1200">
        <a:solidFill>
          <a:schemeClr val="tx1"/>
        </a:solidFill>
        <a:latin typeface="+mn-lt"/>
        <a:ea typeface="+mn-ea"/>
        <a:cs typeface="+mn-cs"/>
      </a:defRPr>
    </a:lvl2pPr>
    <a:lvl3pPr marL="914400" algn="l" rtl="0" eaLnBrk="0" fontAlgn="base" hangingPunct="0">
      <a:spcBef>
        <a:spcPct val="30000"/>
      </a:spcBef>
      <a:spcAft>
        <a:spcPct val="0"/>
      </a:spcAft>
      <a:defRPr kern="1200">
        <a:solidFill>
          <a:schemeClr val="tx1"/>
        </a:solidFill>
        <a:latin typeface="+mn-lt"/>
        <a:ea typeface="+mn-ea"/>
        <a:cs typeface="+mn-cs"/>
      </a:defRPr>
    </a:lvl3pPr>
    <a:lvl4pPr marL="1371600" algn="l" rtl="0" eaLnBrk="0" fontAlgn="base" hangingPunct="0">
      <a:spcBef>
        <a:spcPct val="30000"/>
      </a:spcBef>
      <a:spcAft>
        <a:spcPct val="0"/>
      </a:spcAft>
      <a:defRPr kern="1200">
        <a:solidFill>
          <a:schemeClr val="tx1"/>
        </a:solidFill>
        <a:latin typeface="+mn-lt"/>
        <a:ea typeface="+mn-ea"/>
        <a:cs typeface="+mn-cs"/>
      </a:defRPr>
    </a:lvl4pPr>
    <a:lvl5pPr marL="1828800" algn="l" rtl="0" eaLnBrk="0" fontAlgn="base" hangingPunct="0">
      <a:spcBef>
        <a:spcPct val="30000"/>
      </a:spcBef>
      <a:spcAft>
        <a:spcPct val="0"/>
      </a:spcAft>
      <a:defRPr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b="1" smtClean="0">
                <a:latin typeface="Tahoma" pitchFamily="34" charset="0"/>
              </a:rPr>
              <a:t>Sprue </a:t>
            </a:r>
          </a:p>
          <a:p>
            <a:pPr eaLnBrk="1" hangingPunct="1">
              <a:spcBef>
                <a:spcPct val="0"/>
              </a:spcBef>
            </a:pPr>
            <a:r>
              <a:rPr lang="en-US" smtClean="0">
                <a:latin typeface="Tahoma" pitchFamily="34" charset="0"/>
              </a:rPr>
              <a:t>        A sprue is a channel through which to transfer molten plastics injected from the injector nozzle into the mold. </a:t>
            </a:r>
          </a:p>
          <a:p>
            <a:pPr eaLnBrk="1" hangingPunct="1">
              <a:spcBef>
                <a:spcPct val="0"/>
              </a:spcBef>
            </a:pPr>
            <a:endParaRPr lang="en-US" smtClean="0">
              <a:latin typeface="Tahoma" pitchFamily="34" charset="0"/>
            </a:endParaRPr>
          </a:p>
          <a:p>
            <a:pPr eaLnBrk="1" hangingPunct="1">
              <a:spcBef>
                <a:spcPct val="0"/>
              </a:spcBef>
            </a:pPr>
            <a:r>
              <a:rPr lang="en-US" b="1" smtClean="0">
                <a:latin typeface="Tahoma" pitchFamily="34" charset="0"/>
              </a:rPr>
              <a:t>Runner</a:t>
            </a:r>
            <a:r>
              <a:rPr lang="en-US" smtClean="0">
                <a:latin typeface="Tahoma" pitchFamily="34" charset="0"/>
              </a:rPr>
              <a:t> </a:t>
            </a:r>
          </a:p>
          <a:p>
            <a:pPr eaLnBrk="1" hangingPunct="1">
              <a:spcBef>
                <a:spcPct val="0"/>
              </a:spcBef>
            </a:pPr>
            <a:r>
              <a:rPr lang="en-US" smtClean="0">
                <a:latin typeface="Tahoma" pitchFamily="34" charset="0"/>
              </a:rPr>
              <a:t>        A runner is a channel that guides molten plastics into the cavity of a mold. </a:t>
            </a:r>
          </a:p>
          <a:p>
            <a:pPr eaLnBrk="1" hangingPunct="1">
              <a:spcBef>
                <a:spcPct val="0"/>
              </a:spcBef>
            </a:pPr>
            <a:endParaRPr lang="en-US" smtClean="0">
              <a:latin typeface="Tahoma" pitchFamily="34" charset="0"/>
            </a:endParaRPr>
          </a:p>
          <a:p>
            <a:pPr eaLnBrk="1" hangingPunct="1">
              <a:spcBef>
                <a:spcPct val="0"/>
              </a:spcBef>
            </a:pPr>
            <a:r>
              <a:rPr lang="en-US" b="1" smtClean="0">
                <a:latin typeface="Tahoma" pitchFamily="34" charset="0"/>
              </a:rPr>
              <a:t>Gate</a:t>
            </a:r>
            <a:r>
              <a:rPr lang="en-US" smtClean="0">
                <a:latin typeface="Tahoma" pitchFamily="34" charset="0"/>
              </a:rPr>
              <a:t> </a:t>
            </a:r>
          </a:p>
          <a:p>
            <a:pPr eaLnBrk="1" hangingPunct="1">
              <a:spcBef>
                <a:spcPct val="0"/>
              </a:spcBef>
            </a:pPr>
            <a:r>
              <a:rPr lang="en-US" smtClean="0">
                <a:latin typeface="Tahoma" pitchFamily="34" charset="0"/>
              </a:rPr>
              <a:t>        A gate is an entrance through which molten plastics enters the cavity. </a:t>
            </a:r>
          </a:p>
          <a:p>
            <a:pPr eaLnBrk="1" hangingPunct="1">
              <a:spcBef>
                <a:spcPct val="0"/>
              </a:spcBef>
            </a:pPr>
            <a:endParaRPr lang="th-TH"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BF8A63D-2300-4293-A28D-CB3FE0CB4E4A}" type="slidenum">
              <a:rPr lang="th-TH" smtClean="0"/>
              <a:pPr/>
              <a:t>13</a:t>
            </a:fld>
            <a:endParaRPr lang="th-TH"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jp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DC6CF46E-7A1E-4A51-A556-7E754D116DE6}" type="slidenum">
              <a:rPr lang="en-US" smtClean="0"/>
              <a:pPr>
                <a:defRPr/>
              </a:pPr>
              <a:t>‹#›</a:t>
            </a:fld>
            <a:endParaRPr lang="en-US"/>
          </a:p>
        </p:txBody>
      </p:sp>
    </p:spTree>
    <p:extLst>
      <p:ext uri="{BB962C8B-B14F-4D97-AF65-F5344CB8AC3E}">
        <p14:creationId xmlns:p14="http://schemas.microsoft.com/office/powerpoint/2010/main" val="2909680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DC6CF46E-7A1E-4A51-A556-7E754D116DE6}" type="slidenum">
              <a:rPr lang="en-US" smtClean="0"/>
              <a:pPr>
                <a:defRPr/>
              </a:pPr>
              <a:t>‹#›</a:t>
            </a:fld>
            <a:endParaRPr lang="en-US"/>
          </a:p>
        </p:txBody>
      </p:sp>
    </p:spTree>
    <p:extLst>
      <p:ext uri="{BB962C8B-B14F-4D97-AF65-F5344CB8AC3E}">
        <p14:creationId xmlns:p14="http://schemas.microsoft.com/office/powerpoint/2010/main" val="3075764445"/>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DC6CF46E-7A1E-4A51-A556-7E754D116DE6}" type="slidenum">
              <a:rPr lang="en-US" smtClean="0"/>
              <a:pPr>
                <a:defRPr/>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4777926"/>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DC6CF46E-7A1E-4A51-A556-7E754D116DE6}" type="slidenum">
              <a:rPr lang="en-US" smtClean="0"/>
              <a:pPr>
                <a:defRPr/>
              </a:pPr>
              <a:t>‹#›</a:t>
            </a:fld>
            <a:endParaRPr lang="en-US"/>
          </a:p>
        </p:txBody>
      </p:sp>
    </p:spTree>
    <p:extLst>
      <p:ext uri="{BB962C8B-B14F-4D97-AF65-F5344CB8AC3E}">
        <p14:creationId xmlns:p14="http://schemas.microsoft.com/office/powerpoint/2010/main" val="386729363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DC6CF46E-7A1E-4A51-A556-7E754D116DE6}" type="slidenum">
              <a:rPr lang="en-US" smtClean="0"/>
              <a:pPr>
                <a:defRPr/>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6939444"/>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DC6CF46E-7A1E-4A51-A556-7E754D116DE6}" type="slidenum">
              <a:rPr lang="en-US" smtClean="0"/>
              <a:pPr>
                <a:defRPr/>
              </a:pPr>
              <a:t>‹#›</a:t>
            </a:fld>
            <a:endParaRPr lang="en-US"/>
          </a:p>
        </p:txBody>
      </p:sp>
    </p:spTree>
    <p:extLst>
      <p:ext uri="{BB962C8B-B14F-4D97-AF65-F5344CB8AC3E}">
        <p14:creationId xmlns:p14="http://schemas.microsoft.com/office/powerpoint/2010/main" val="1103194204"/>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F74A645D-7ED5-4FA0-93CC-68B913551539}" type="slidenum">
              <a:rPr lang="en-US" smtClean="0"/>
              <a:pPr>
                <a:defRPr/>
              </a:pPr>
              <a:t>‹#›</a:t>
            </a:fld>
            <a:endParaRPr lang="en-US"/>
          </a:p>
        </p:txBody>
      </p:sp>
    </p:spTree>
    <p:extLst>
      <p:ext uri="{BB962C8B-B14F-4D97-AF65-F5344CB8AC3E}">
        <p14:creationId xmlns:p14="http://schemas.microsoft.com/office/powerpoint/2010/main" val="645183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1D8619A2-E3D7-4CD6-8CF3-DEA4EB7CE141}" type="slidenum">
              <a:rPr lang="en-US" smtClean="0"/>
              <a:pPr>
                <a:defRPr/>
              </a:pPr>
              <a:t>‹#›</a:t>
            </a:fld>
            <a:endParaRPr lang="en-US"/>
          </a:p>
        </p:txBody>
      </p:sp>
    </p:spTree>
    <p:extLst>
      <p:ext uri="{BB962C8B-B14F-4D97-AF65-F5344CB8AC3E}">
        <p14:creationId xmlns:p14="http://schemas.microsoft.com/office/powerpoint/2010/main" val="2101344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_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C6CF46E-7A1E-4A51-A556-7E754D116DE6}" type="slidenum">
              <a:rPr lang="en-US" smtClean="0"/>
              <a:pPr>
                <a:defRPr/>
              </a:pPr>
              <a:t>‹#›</a:t>
            </a:fld>
            <a:endParaRPr lang="en-US"/>
          </a:p>
        </p:txBody>
      </p:sp>
    </p:spTree>
    <p:extLst>
      <p:ext uri="{BB962C8B-B14F-4D97-AF65-F5344CB8AC3E}">
        <p14:creationId xmlns:p14="http://schemas.microsoft.com/office/powerpoint/2010/main" val="17180185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th-TH"/>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h-TH"/>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5F293FA-2E73-42B6-8BE5-677DCBA613D5}" type="slidenum">
              <a:rPr lang="en-US"/>
              <a:pPr>
                <a:defRPr/>
              </a:pPr>
              <a:t>‹#›</a:t>
            </a:fld>
            <a:endParaRPr lang="en-US"/>
          </a:p>
        </p:txBody>
      </p:sp>
    </p:spTree>
    <p:extLst>
      <p:ext uri="{BB962C8B-B14F-4D97-AF65-F5344CB8AC3E}">
        <p14:creationId xmlns:p14="http://schemas.microsoft.com/office/powerpoint/2010/main" val="27439811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pic>
        <p:nvPicPr>
          <p:cNvPr id="10" name="Picture 9"/>
          <p:cNvPicPr>
            <a:picLocks noChangeAspect="1"/>
          </p:cNvPicPr>
          <p:nvPr userDrawn="1"/>
        </p:nvPicPr>
        <p:blipFill>
          <a:blip r:embed="rId4"/>
          <a:stretch>
            <a:fillRect/>
          </a:stretch>
        </p:blipFill>
        <p:spPr>
          <a:xfrm>
            <a:off x="1942368" y="5055939"/>
            <a:ext cx="2243522" cy="695004"/>
          </a:xfrm>
          <a:prstGeom prst="rect">
            <a:avLst/>
          </a:prstGeom>
        </p:spPr>
      </p:pic>
      <p:sp>
        <p:nvSpPr>
          <p:cNvPr id="9" name="Picture Placeholder 8"/>
          <p:cNvSpPr>
            <a:spLocks noGrp="1"/>
          </p:cNvSpPr>
          <p:nvPr>
            <p:ph type="pic" sz="quarter" idx="13"/>
          </p:nvPr>
        </p:nvSpPr>
        <p:spPr>
          <a:xfrm>
            <a:off x="1921257" y="5063146"/>
            <a:ext cx="3770643" cy="914400"/>
          </a:xfrm>
        </p:spPr>
        <p:txBody>
          <a:bodyPr/>
          <a:lstStyle/>
          <a:p>
            <a:endParaRPr lang="en-US"/>
          </a:p>
        </p:txBody>
      </p:sp>
      <p:sp>
        <p:nvSpPr>
          <p:cNvPr id="14" name="Title 13"/>
          <p:cNvSpPr>
            <a:spLocks noGrp="1"/>
          </p:cNvSpPr>
          <p:nvPr>
            <p:ph type="title"/>
          </p:nvPr>
        </p:nvSpPr>
        <p:spPr/>
        <p:txBody>
          <a:bodyPr/>
          <a:lstStyle/>
          <a:p>
            <a:r>
              <a:rPr lang="en-US" smtClean="0"/>
              <a:t>Click to edit Master title style</a:t>
            </a:r>
            <a:endParaRPr lang="en-US"/>
          </a:p>
        </p:txBody>
      </p:sp>
      <p:sp>
        <p:nvSpPr>
          <p:cNvPr id="16" name="Date Placeholder 15"/>
          <p:cNvSpPr>
            <a:spLocks noGrp="1"/>
          </p:cNvSpPr>
          <p:nvPr>
            <p:ph type="dt" sz="half" idx="14"/>
          </p:nvPr>
        </p:nvSpPr>
        <p:spPr/>
        <p:txBody>
          <a:bodyPr/>
          <a:lstStyle/>
          <a:p>
            <a:pPr>
              <a:defRPr/>
            </a:pPr>
            <a:endParaRPr lang="en-US"/>
          </a:p>
        </p:txBody>
      </p:sp>
      <p:sp>
        <p:nvSpPr>
          <p:cNvPr id="17" name="Footer Placeholder 16"/>
          <p:cNvSpPr>
            <a:spLocks noGrp="1"/>
          </p:cNvSpPr>
          <p:nvPr>
            <p:ph type="ftr" sz="quarter" idx="15"/>
          </p:nvPr>
        </p:nvSpPr>
        <p:spPr/>
        <p:txBody>
          <a:bodyPr/>
          <a:lstStyle/>
          <a:p>
            <a:pPr>
              <a:defRPr/>
            </a:pPr>
            <a:endParaRPr lang="en-US" dirty="0" smtClean="0"/>
          </a:p>
        </p:txBody>
      </p:sp>
      <p:sp>
        <p:nvSpPr>
          <p:cNvPr id="19" name="Slide Number Placeholder 18"/>
          <p:cNvSpPr>
            <a:spLocks noGrp="1"/>
          </p:cNvSpPr>
          <p:nvPr>
            <p:ph type="sldNum" sz="quarter" idx="16"/>
          </p:nvPr>
        </p:nvSpPr>
        <p:spPr/>
        <p:txBody>
          <a:bodyPr/>
          <a:lstStyle/>
          <a:p>
            <a:pPr>
              <a:defRPr/>
            </a:pPr>
            <a:fld id="{DC6CF46E-7A1E-4A51-A556-7E754D116DE6}" type="slidenum">
              <a:rPr lang="en-US" smtClean="0"/>
              <a:pPr>
                <a:defRPr/>
              </a:pPr>
              <a:t>‹#›</a:t>
            </a:fld>
            <a:endParaRPr lang="en-US"/>
          </a:p>
        </p:txBody>
      </p:sp>
      <p:pic>
        <p:nvPicPr>
          <p:cNvPr id="20" name="Picture 1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90957" y="5758150"/>
            <a:ext cx="2876550" cy="885825"/>
          </a:xfrm>
          <a:prstGeom prst="rect">
            <a:avLst/>
          </a:prstGeom>
        </p:spPr>
      </p:pic>
    </p:spTree>
    <p:extLst>
      <p:ext uri="{BB962C8B-B14F-4D97-AF65-F5344CB8AC3E}">
        <p14:creationId xmlns:p14="http://schemas.microsoft.com/office/powerpoint/2010/main" val="3417968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dirty="0" smtClean="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5DA088C1-5D2F-4BC5-9813-9777D9A328B5}" type="slidenum">
              <a:rPr lang="en-US" smtClean="0"/>
              <a:pPr>
                <a:defRPr/>
              </a:pPr>
              <a:t>‹#›</a:t>
            </a:fld>
            <a:endParaRPr lang="en-US"/>
          </a:p>
        </p:txBody>
      </p:sp>
    </p:spTree>
    <p:extLst>
      <p:ext uri="{BB962C8B-B14F-4D97-AF65-F5344CB8AC3E}">
        <p14:creationId xmlns:p14="http://schemas.microsoft.com/office/powerpoint/2010/main" val="3164471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CC29F459-2E1A-41FC-9E83-C9568F07CE56}" type="slidenum">
              <a:rPr lang="en-US" smtClean="0"/>
              <a:pPr>
                <a:defRPr/>
              </a:pPr>
              <a:t>‹#›</a:t>
            </a:fld>
            <a:endParaRPr lang="en-US"/>
          </a:p>
        </p:txBody>
      </p:sp>
    </p:spTree>
    <p:extLst>
      <p:ext uri="{BB962C8B-B14F-4D97-AF65-F5344CB8AC3E}">
        <p14:creationId xmlns:p14="http://schemas.microsoft.com/office/powerpoint/2010/main" val="1548354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defRPr/>
            </a:pPr>
            <a:fld id="{DC08BBBA-4AD4-4334-920D-25736D12ADFA}" type="slidenum">
              <a:rPr lang="en-US" smtClean="0"/>
              <a:pPr>
                <a:defRPr/>
              </a:pPr>
              <a:t>‹#›</a:t>
            </a:fld>
            <a:endParaRPr lang="en-US"/>
          </a:p>
        </p:txBody>
      </p:sp>
    </p:spTree>
    <p:extLst>
      <p:ext uri="{BB962C8B-B14F-4D97-AF65-F5344CB8AC3E}">
        <p14:creationId xmlns:p14="http://schemas.microsoft.com/office/powerpoint/2010/main" val="373921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53304A35-EB1F-42CE-806C-85992A60B03C}" type="slidenum">
              <a:rPr lang="en-US" smtClean="0"/>
              <a:pPr>
                <a:defRPr/>
              </a:pPr>
              <a:t>‹#›</a:t>
            </a:fld>
            <a:endParaRPr lang="en-US"/>
          </a:p>
        </p:txBody>
      </p:sp>
    </p:spTree>
    <p:extLst>
      <p:ext uri="{BB962C8B-B14F-4D97-AF65-F5344CB8AC3E}">
        <p14:creationId xmlns:p14="http://schemas.microsoft.com/office/powerpoint/2010/main" val="2898149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BF1F94C0-B57E-431B-9431-EF60A4F1C4AC}" type="slidenum">
              <a:rPr lang="en-US" smtClean="0"/>
              <a:pPr>
                <a:defRPr/>
              </a:pPr>
              <a:t>‹#›</a:t>
            </a:fld>
            <a:endParaRPr lang="en-US"/>
          </a:p>
        </p:txBody>
      </p:sp>
    </p:spTree>
    <p:extLst>
      <p:ext uri="{BB962C8B-B14F-4D97-AF65-F5344CB8AC3E}">
        <p14:creationId xmlns:p14="http://schemas.microsoft.com/office/powerpoint/2010/main" val="3911521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63AA2D81-BB33-4AC5-901E-DF4AD4447F79}" type="slidenum">
              <a:rPr lang="en-US" smtClean="0"/>
              <a:pPr>
                <a:defRPr/>
              </a:pPr>
              <a:t>‹#›</a:t>
            </a:fld>
            <a:endParaRPr lang="en-US"/>
          </a:p>
        </p:txBody>
      </p:sp>
    </p:spTree>
    <p:extLst>
      <p:ext uri="{BB962C8B-B14F-4D97-AF65-F5344CB8AC3E}">
        <p14:creationId xmlns:p14="http://schemas.microsoft.com/office/powerpoint/2010/main" val="2919928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C36440BB-D0C5-4BC7-AD1D-C264CDBAB1C2}" type="slidenum">
              <a:rPr lang="en-US" smtClean="0"/>
              <a:pPr>
                <a:defRPr/>
              </a:pPr>
              <a:t>‹#›</a:t>
            </a:fld>
            <a:endParaRPr lang="en-US"/>
          </a:p>
        </p:txBody>
      </p:sp>
    </p:spTree>
    <p:extLst>
      <p:ext uri="{BB962C8B-B14F-4D97-AF65-F5344CB8AC3E}">
        <p14:creationId xmlns:p14="http://schemas.microsoft.com/office/powerpoint/2010/main" val="1790270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79A0B34A-1795-46C0-B6A7-70AC9637CC79}" type="slidenum">
              <a:rPr lang="en-US" smtClean="0"/>
              <a:pPr>
                <a:defRPr/>
              </a:pPr>
              <a:t>‹#›</a:t>
            </a:fld>
            <a:endParaRPr lang="en-US"/>
          </a:p>
        </p:txBody>
      </p:sp>
    </p:spTree>
    <p:extLst>
      <p:ext uri="{BB962C8B-B14F-4D97-AF65-F5344CB8AC3E}">
        <p14:creationId xmlns:p14="http://schemas.microsoft.com/office/powerpoint/2010/main" val="705241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DC6CF46E-7A1E-4A51-A556-7E754D116DE6}" type="slidenum">
              <a:rPr lang="en-US" smtClean="0"/>
              <a:pPr>
                <a:defRPr/>
              </a:pPr>
              <a:t>‹#›</a:t>
            </a:fld>
            <a:endParaRPr lang="en-US"/>
          </a:p>
        </p:txBody>
      </p:sp>
      <p:pic>
        <p:nvPicPr>
          <p:cNvPr id="34" name="Picture 33"/>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973368" y="6295591"/>
            <a:ext cx="2384277" cy="486643"/>
          </a:xfrm>
          <a:prstGeom prst="rect">
            <a:avLst/>
          </a:prstGeom>
        </p:spPr>
      </p:pic>
      <p:pic>
        <p:nvPicPr>
          <p:cNvPr id="35" name="Picture 34"/>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424708" y="6229216"/>
            <a:ext cx="2041858" cy="628784"/>
          </a:xfrm>
          <a:prstGeom prst="rect">
            <a:avLst/>
          </a:prstGeom>
        </p:spPr>
      </p:pic>
    </p:spTree>
    <p:extLst>
      <p:ext uri="{BB962C8B-B14F-4D97-AF65-F5344CB8AC3E}">
        <p14:creationId xmlns:p14="http://schemas.microsoft.com/office/powerpoint/2010/main" val="41877187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694" r:id="rId19"/>
  </p:sldLayoutIdLst>
  <p:hf hd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e-training.tpqi.go.th/training/748/chapter/239/content" TargetMode="External"/><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gi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gif"/><Relationship Id="rId1" Type="http://schemas.openxmlformats.org/officeDocument/2006/relationships/slideLayout" Target="../slideLayouts/slideLayout7.xml"/><Relationship Id="rId4" Type="http://schemas.openxmlformats.org/officeDocument/2006/relationships/hyperlink" Target="http://www.idsa-mp.org/proc/plastic/injection/injection_design_7.htm"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gif"/><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mailto:mapiwat@engr.tu.ac.th"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4" name="Text Placeholder 3"/>
          <p:cNvSpPr>
            <a:spLocks noGrp="1"/>
          </p:cNvSpPr>
          <p:nvPr>
            <p:ph type="body" idx="1"/>
          </p:nvPr>
        </p:nvSpPr>
        <p:spPr/>
        <p:txBody>
          <a:bodyPr/>
          <a:lstStyle/>
          <a:p>
            <a:endParaRPr lang="en-US"/>
          </a:p>
        </p:txBody>
      </p:sp>
      <p:sp>
        <p:nvSpPr>
          <p:cNvPr id="5" name="Footer Placeholder 4"/>
          <p:cNvSpPr>
            <a:spLocks noGrp="1"/>
          </p:cNvSpPr>
          <p:nvPr>
            <p:ph type="ftr" sz="quarter" idx="11"/>
          </p:nvPr>
        </p:nvSpPr>
        <p:spPr/>
        <p:txBody>
          <a:bodyPr/>
          <a:lstStyle/>
          <a:p>
            <a:pPr>
              <a:defRPr/>
            </a:pPr>
            <a:endParaRPr lang="en-US"/>
          </a:p>
        </p:txBody>
      </p:sp>
      <p:sp>
        <p:nvSpPr>
          <p:cNvPr id="2050" name="Slide Number Placeholder 5"/>
          <p:cNvSpPr>
            <a:spLocks noGrp="1"/>
          </p:cNvSpPr>
          <p:nvPr>
            <p:ph type="sldNum" sz="quarter" idx="12"/>
          </p:nvPr>
        </p:nvSpPr>
        <p:spPr>
          <a:xfrm>
            <a:off x="8729663" y="5054600"/>
            <a:ext cx="414337" cy="279400"/>
          </a:xfrm>
          <a:noFill/>
        </p:spPr>
        <p:txBody>
          <a:bodyPr/>
          <a:lstStyle/>
          <a:p>
            <a:fld id="{7FDA94AE-F438-4AFE-BED6-4145347A81BE}" type="slidenum">
              <a:rPr lang="en-US" smtClean="0"/>
              <a:pPr/>
              <a:t>1</a:t>
            </a:fld>
            <a:endParaRPr lang="en-US" smtClean="0"/>
          </a:p>
        </p:txBody>
      </p:sp>
      <p:sp>
        <p:nvSpPr>
          <p:cNvPr id="2051" name="Rectangle 7"/>
          <p:cNvSpPr>
            <a:spLocks noChangeArrowheads="1"/>
          </p:cNvSpPr>
          <p:nvPr/>
        </p:nvSpPr>
        <p:spPr bwMode="auto">
          <a:xfrm>
            <a:off x="3176588" y="4749800"/>
            <a:ext cx="5613400" cy="762000"/>
          </a:xfrm>
          <a:prstGeom prst="rect">
            <a:avLst/>
          </a:prstGeom>
          <a:noFill/>
          <a:ln w="9525">
            <a:noFill/>
            <a:miter lim="800000"/>
            <a:headEnd/>
            <a:tailEnd/>
          </a:ln>
        </p:spPr>
        <p:txBody>
          <a:bodyPr wrap="none">
            <a:spAutoFit/>
          </a:bodyPr>
          <a:lstStyle/>
          <a:p>
            <a:r>
              <a:rPr lang="en-US" sz="4400" b="1" dirty="0" err="1" smtClean="0"/>
              <a:t>Dr.Apiwat</a:t>
            </a:r>
            <a:r>
              <a:rPr lang="en-US" sz="4400" b="1" dirty="0" smtClean="0"/>
              <a:t> </a:t>
            </a:r>
            <a:r>
              <a:rPr lang="en-US" sz="4400" b="1" dirty="0"/>
              <a:t>Muttamara</a:t>
            </a:r>
            <a:endParaRPr lang="th-TH" sz="4400" b="1" dirty="0"/>
          </a:p>
        </p:txBody>
      </p:sp>
      <p:sp>
        <p:nvSpPr>
          <p:cNvPr id="2052" name="WordArt 8"/>
          <p:cNvSpPr>
            <a:spLocks noChangeArrowheads="1" noChangeShapeType="1" noTextEdit="1"/>
          </p:cNvSpPr>
          <p:nvPr/>
        </p:nvSpPr>
        <p:spPr bwMode="auto">
          <a:xfrm>
            <a:off x="2114550" y="1601788"/>
            <a:ext cx="5530850" cy="1112837"/>
          </a:xfrm>
          <a:prstGeom prst="rect">
            <a:avLst/>
          </a:prstGeom>
        </p:spPr>
        <p:txBody>
          <a:bodyPr wrap="none" fromWordArt="1">
            <a:prstTxWarp prst="textPlain">
              <a:avLst>
                <a:gd name="adj" fmla="val 50000"/>
              </a:avLst>
            </a:prstTxWarp>
          </a:bodyPr>
          <a:lstStyle/>
          <a:p>
            <a:pPr algn="ctr"/>
            <a:r>
              <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Injection Molding</a:t>
            </a:r>
            <a:endParaRPr lang="th-TH"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13681" y="398845"/>
            <a:ext cx="7793037" cy="1143000"/>
          </a:xfrm>
        </p:spPr>
        <p:txBody>
          <a:bodyPr/>
          <a:lstStyle/>
          <a:p>
            <a:pPr eaLnBrk="1" hangingPunct="1"/>
            <a:r>
              <a:rPr lang="en-US" sz="3600" dirty="0" smtClean="0"/>
              <a:t>Mold Structure: Parting line</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10</a:t>
            </a:fld>
            <a:endParaRPr lang="en-US"/>
          </a:p>
        </p:txBody>
      </p:sp>
      <p:pic>
        <p:nvPicPr>
          <p:cNvPr id="6147" name="Picture 3" descr="yougo_27"/>
          <p:cNvPicPr>
            <a:picLocks noChangeAspect="1" noChangeArrowheads="1"/>
          </p:cNvPicPr>
          <p:nvPr/>
        </p:nvPicPr>
        <p:blipFill>
          <a:blip r:embed="rId2" cstate="print"/>
          <a:srcRect/>
          <a:stretch>
            <a:fillRect/>
          </a:stretch>
        </p:blipFill>
        <p:spPr bwMode="auto">
          <a:xfrm>
            <a:off x="973151" y="3402713"/>
            <a:ext cx="4307889" cy="2297541"/>
          </a:xfrm>
          <a:prstGeom prst="rect">
            <a:avLst/>
          </a:prstGeom>
          <a:noFill/>
          <a:ln w="9525">
            <a:noFill/>
            <a:miter lim="800000"/>
            <a:headEnd/>
            <a:tailEnd/>
          </a:ln>
        </p:spPr>
      </p:pic>
      <p:sp>
        <p:nvSpPr>
          <p:cNvPr id="6148" name="Text Box 4"/>
          <p:cNvSpPr txBox="1">
            <a:spLocks noChangeArrowheads="1"/>
          </p:cNvSpPr>
          <p:nvPr/>
        </p:nvSpPr>
        <p:spPr bwMode="auto">
          <a:xfrm>
            <a:off x="1066800" y="1600200"/>
            <a:ext cx="7696200" cy="1616075"/>
          </a:xfrm>
          <a:prstGeom prst="rect">
            <a:avLst/>
          </a:prstGeom>
          <a:noFill/>
          <a:ln w="9525">
            <a:noFill/>
            <a:miter lim="800000"/>
            <a:headEnd/>
            <a:tailEnd/>
          </a:ln>
        </p:spPr>
        <p:txBody>
          <a:bodyPr>
            <a:spAutoFit/>
          </a:bodyPr>
          <a:lstStyle/>
          <a:p>
            <a:r>
              <a:rPr lang="en-US">
                <a:latin typeface="Tahoma" pitchFamily="34" charset="0"/>
              </a:rPr>
              <a:t>A dividing line between a cavity plate and a core plate of a</a:t>
            </a:r>
          </a:p>
          <a:p>
            <a:r>
              <a:rPr lang="en-US">
                <a:latin typeface="Tahoma" pitchFamily="34" charset="0"/>
              </a:rPr>
              <a:t>mold.</a:t>
            </a:r>
          </a:p>
          <a:p>
            <a:r>
              <a:rPr lang="en-US">
                <a:latin typeface="Tahoma" pitchFamily="34" charset="0"/>
              </a:rPr>
              <a:t>- Make a parting line on a flat or simple-curved surface so that flash cannot be generated.</a:t>
            </a:r>
          </a:p>
          <a:p>
            <a:r>
              <a:rPr lang="en-US">
                <a:latin typeface="Tahoma" pitchFamily="34" charset="0"/>
              </a:rPr>
              <a:t>- Venting gas or air.</a:t>
            </a:r>
          </a:p>
        </p:txBody>
      </p:sp>
      <p:pic>
        <p:nvPicPr>
          <p:cNvPr id="6149" name="Picture 5" descr="zu1_6"/>
          <p:cNvPicPr>
            <a:picLocks noChangeAspect="1" noChangeArrowheads="1"/>
          </p:cNvPicPr>
          <p:nvPr/>
        </p:nvPicPr>
        <p:blipFill>
          <a:blip r:embed="rId3" cstate="print"/>
          <a:srcRect/>
          <a:stretch>
            <a:fillRect/>
          </a:stretch>
        </p:blipFill>
        <p:spPr bwMode="auto">
          <a:xfrm>
            <a:off x="5486400" y="4800600"/>
            <a:ext cx="2936875"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567942" y="581408"/>
            <a:ext cx="7793038" cy="1143000"/>
          </a:xfrm>
        </p:spPr>
        <p:txBody>
          <a:bodyPr/>
          <a:lstStyle/>
          <a:p>
            <a:pPr eaLnBrk="1" hangingPunct="1"/>
            <a:r>
              <a:rPr lang="en-US" dirty="0" smtClean="0"/>
              <a:t>Three plate mold</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11</a:t>
            </a:fld>
            <a:endParaRPr lang="en-US"/>
          </a:p>
        </p:txBody>
      </p:sp>
      <p:pic>
        <p:nvPicPr>
          <p:cNvPr id="8195" name="Picture 3" descr="three_1"/>
          <p:cNvPicPr>
            <a:picLocks noChangeAspect="1" noChangeArrowheads="1"/>
          </p:cNvPicPr>
          <p:nvPr/>
        </p:nvPicPr>
        <p:blipFill>
          <a:blip r:embed="rId2" cstate="print"/>
          <a:srcRect/>
          <a:stretch>
            <a:fillRect/>
          </a:stretch>
        </p:blipFill>
        <p:spPr bwMode="auto">
          <a:xfrm>
            <a:off x="1942415" y="1791335"/>
            <a:ext cx="4760912" cy="3995738"/>
          </a:xfrm>
          <a:prstGeom prst="rect">
            <a:avLst/>
          </a:prstGeom>
          <a:noFill/>
          <a:ln w="9525">
            <a:noFill/>
            <a:miter lim="800000"/>
            <a:headEnd/>
            <a:tailEnd/>
          </a:ln>
        </p:spPr>
      </p:pic>
      <p:sp>
        <p:nvSpPr>
          <p:cNvPr id="8196" name="Text Box 4"/>
          <p:cNvSpPr txBox="1">
            <a:spLocks noChangeArrowheads="1"/>
          </p:cNvSpPr>
          <p:nvPr/>
        </p:nvSpPr>
        <p:spPr bwMode="auto">
          <a:xfrm>
            <a:off x="5718302" y="3789204"/>
            <a:ext cx="3092450" cy="457200"/>
          </a:xfrm>
          <a:prstGeom prst="rect">
            <a:avLst/>
          </a:prstGeom>
          <a:noFill/>
          <a:ln w="9525">
            <a:noFill/>
            <a:miter lim="800000"/>
            <a:headEnd/>
            <a:tailEnd/>
          </a:ln>
        </p:spPr>
        <p:txBody>
          <a:bodyPr>
            <a:spAutoFit/>
          </a:bodyPr>
          <a:lstStyle/>
          <a:p>
            <a:pPr>
              <a:spcBef>
                <a:spcPct val="50000"/>
              </a:spcBef>
            </a:pPr>
            <a:r>
              <a:rPr lang="en-US" sz="2400" dirty="0" smtClean="0">
                <a:latin typeface="Tahoma" pitchFamily="34" charset="0"/>
              </a:rPr>
              <a:t>Parting </a:t>
            </a:r>
            <a:r>
              <a:rPr lang="en-US" sz="2400" dirty="0">
                <a:latin typeface="Tahoma" pitchFamily="34" charset="0"/>
              </a:rPr>
              <a:t>lines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plate structure</a:t>
            </a:r>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F1F94C0-B57E-431B-9431-EF60A4F1C4AC}" type="slidenum">
              <a:rPr lang="en-US" smtClean="0"/>
              <a:pPr>
                <a:defRPr/>
              </a:pPr>
              <a:t>12</a:t>
            </a:fld>
            <a:endParaRPr lang="en-US"/>
          </a:p>
        </p:txBody>
      </p:sp>
      <p:pic>
        <p:nvPicPr>
          <p:cNvPr id="5" name="Picture 4"/>
          <p:cNvPicPr>
            <a:picLocks noChangeAspect="1"/>
          </p:cNvPicPr>
          <p:nvPr/>
        </p:nvPicPr>
        <p:blipFill>
          <a:blip r:embed="rId2"/>
          <a:stretch>
            <a:fillRect/>
          </a:stretch>
        </p:blipFill>
        <p:spPr>
          <a:xfrm>
            <a:off x="1096206" y="1607527"/>
            <a:ext cx="7039957" cy="4191585"/>
          </a:xfrm>
          <a:prstGeom prst="rect">
            <a:avLst/>
          </a:prstGeom>
        </p:spPr>
      </p:pic>
    </p:spTree>
    <p:extLst>
      <p:ext uri="{BB962C8B-B14F-4D97-AF65-F5344CB8AC3E}">
        <p14:creationId xmlns:p14="http://schemas.microsoft.com/office/powerpoint/2010/main" val="6633188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930650" y="509588"/>
            <a:ext cx="4368800" cy="1143000"/>
          </a:xfrm>
        </p:spPr>
        <p:txBody>
          <a:bodyPr/>
          <a:lstStyle/>
          <a:p>
            <a:pPr eaLnBrk="1" hangingPunct="1"/>
            <a:r>
              <a:rPr lang="en-US" smtClean="0"/>
              <a:t>Melt Delivery </a:t>
            </a:r>
          </a:p>
        </p:txBody>
      </p:sp>
      <p:sp>
        <p:nvSpPr>
          <p:cNvPr id="2" name="Footer Placeholder 1"/>
          <p:cNvSpPr>
            <a:spLocks noGrp="1"/>
          </p:cNvSpPr>
          <p:nvPr>
            <p:ph type="ftr" sz="quarter" idx="11"/>
          </p:nvPr>
        </p:nvSpPr>
        <p:spPr/>
        <p:txBody>
          <a:bodyPr/>
          <a:lstStyle/>
          <a:p>
            <a:pPr>
              <a:defRPr/>
            </a:pPr>
            <a:endParaRPr lang="en-US" dirty="0"/>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13</a:t>
            </a:fld>
            <a:endParaRPr lang="en-US"/>
          </a:p>
        </p:txBody>
      </p:sp>
      <p:pic>
        <p:nvPicPr>
          <p:cNvPr id="9219" name="Picture 3" descr="jpg6"/>
          <p:cNvPicPr>
            <a:picLocks noChangeAspect="1" noChangeArrowheads="1"/>
          </p:cNvPicPr>
          <p:nvPr/>
        </p:nvPicPr>
        <p:blipFill>
          <a:blip r:embed="rId3" cstate="print"/>
          <a:srcRect/>
          <a:stretch>
            <a:fillRect/>
          </a:stretch>
        </p:blipFill>
        <p:spPr bwMode="auto">
          <a:xfrm>
            <a:off x="304800" y="381000"/>
            <a:ext cx="2778125" cy="1943100"/>
          </a:xfrm>
          <a:prstGeom prst="rect">
            <a:avLst/>
          </a:prstGeom>
          <a:noFill/>
          <a:ln w="9525">
            <a:noFill/>
            <a:miter lim="800000"/>
            <a:headEnd/>
            <a:tailEnd/>
          </a:ln>
        </p:spPr>
      </p:pic>
      <p:pic>
        <p:nvPicPr>
          <p:cNvPr id="9220" name="Picture 5" descr="runn4-2"/>
          <p:cNvPicPr>
            <a:picLocks noChangeAspect="1" noChangeArrowheads="1"/>
          </p:cNvPicPr>
          <p:nvPr/>
        </p:nvPicPr>
        <p:blipFill>
          <a:blip r:embed="rId4" cstate="print"/>
          <a:srcRect/>
          <a:stretch>
            <a:fillRect/>
          </a:stretch>
        </p:blipFill>
        <p:spPr bwMode="auto">
          <a:xfrm>
            <a:off x="3948113" y="2382838"/>
            <a:ext cx="4973637" cy="3117850"/>
          </a:xfrm>
          <a:prstGeom prst="rect">
            <a:avLst/>
          </a:prstGeom>
          <a:noFill/>
          <a:ln w="9525">
            <a:noFill/>
            <a:miter lim="800000"/>
            <a:headEnd/>
            <a:tailEnd/>
          </a:ln>
        </p:spPr>
      </p:pic>
      <p:pic>
        <p:nvPicPr>
          <p:cNvPr id="9221" name="Picture 6" descr="runn1-1"/>
          <p:cNvPicPr>
            <a:picLocks noChangeAspect="1" noChangeArrowheads="1"/>
          </p:cNvPicPr>
          <p:nvPr/>
        </p:nvPicPr>
        <p:blipFill>
          <a:blip r:embed="rId5" cstate="print"/>
          <a:srcRect/>
          <a:stretch>
            <a:fillRect/>
          </a:stretch>
        </p:blipFill>
        <p:spPr bwMode="auto">
          <a:xfrm>
            <a:off x="511228" y="3211573"/>
            <a:ext cx="3463925" cy="2606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92672" y="329900"/>
            <a:ext cx="6589200" cy="1280890"/>
          </a:xfrm>
        </p:spPr>
        <p:txBody>
          <a:bodyPr/>
          <a:lstStyle/>
          <a:p>
            <a:r>
              <a:rPr lang="en-US" dirty="0" err="1" smtClean="0"/>
              <a:t>Moldbase</a:t>
            </a:r>
            <a:r>
              <a:rPr lang="en-US" dirty="0" smtClean="0"/>
              <a:t>     </a:t>
            </a:r>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F1F94C0-B57E-431B-9431-EF60A4F1C4AC}" type="slidenum">
              <a:rPr lang="en-US" smtClean="0"/>
              <a:pPr>
                <a:defRPr/>
              </a:pPr>
              <a:t>14</a:t>
            </a:fld>
            <a:endParaRPr lang="en-US"/>
          </a:p>
        </p:txBody>
      </p:sp>
      <p:sp>
        <p:nvSpPr>
          <p:cNvPr id="5" name="Title 1"/>
          <p:cNvSpPr txBox="1">
            <a:spLocks/>
          </p:cNvSpPr>
          <p:nvPr/>
        </p:nvSpPr>
        <p:spPr>
          <a:xfrm>
            <a:off x="2941667" y="5981202"/>
            <a:ext cx="4977037" cy="674338"/>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www.taikin.com</a:t>
            </a:r>
            <a:endParaRPr lang="en-US" dirty="0"/>
          </a:p>
        </p:txBody>
      </p:sp>
      <p:pic>
        <p:nvPicPr>
          <p:cNvPr id="6" name="Picture 5"/>
          <p:cNvPicPr>
            <a:picLocks noChangeAspect="1"/>
          </p:cNvPicPr>
          <p:nvPr/>
        </p:nvPicPr>
        <p:blipFill>
          <a:blip r:embed="rId2"/>
          <a:stretch>
            <a:fillRect/>
          </a:stretch>
        </p:blipFill>
        <p:spPr>
          <a:xfrm>
            <a:off x="749749" y="1246329"/>
            <a:ext cx="4655184" cy="4734873"/>
          </a:xfrm>
          <a:prstGeom prst="rect">
            <a:avLst/>
          </a:prstGeom>
        </p:spPr>
      </p:pic>
      <p:pic>
        <p:nvPicPr>
          <p:cNvPr id="7" name="Picture 6"/>
          <p:cNvPicPr>
            <a:picLocks noChangeAspect="1"/>
          </p:cNvPicPr>
          <p:nvPr/>
        </p:nvPicPr>
        <p:blipFill>
          <a:blip r:embed="rId3"/>
          <a:stretch>
            <a:fillRect/>
          </a:stretch>
        </p:blipFill>
        <p:spPr>
          <a:xfrm>
            <a:off x="5875808" y="1246329"/>
            <a:ext cx="2816918" cy="3933055"/>
          </a:xfrm>
          <a:prstGeom prst="rect">
            <a:avLst/>
          </a:prstGeom>
        </p:spPr>
      </p:pic>
      <p:sp>
        <p:nvSpPr>
          <p:cNvPr id="8" name="Title 1"/>
          <p:cNvSpPr txBox="1">
            <a:spLocks/>
          </p:cNvSpPr>
          <p:nvPr/>
        </p:nvSpPr>
        <p:spPr>
          <a:xfrm>
            <a:off x="5552861" y="5127375"/>
            <a:ext cx="4731685" cy="77652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err="1" smtClean="0"/>
              <a:t>Moldbase</a:t>
            </a:r>
            <a:r>
              <a:rPr lang="en-US" dirty="0" smtClean="0"/>
              <a:t>  1518</a:t>
            </a:r>
            <a:endParaRPr lang="en-US" dirty="0"/>
          </a:p>
        </p:txBody>
      </p:sp>
    </p:spTree>
    <p:extLst>
      <p:ext uri="{BB962C8B-B14F-4D97-AF65-F5344CB8AC3E}">
        <p14:creationId xmlns:p14="http://schemas.microsoft.com/office/powerpoint/2010/main" val="39855453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C6CF46E-7A1E-4A51-A556-7E754D116DE6}" type="slidenum">
              <a:rPr lang="en-US" smtClean="0"/>
              <a:pPr>
                <a:defRPr/>
              </a:pPr>
              <a:t>15</a:t>
            </a:fld>
            <a:endParaRPr lang="en-US"/>
          </a:p>
        </p:txBody>
      </p:sp>
      <p:pic>
        <p:nvPicPr>
          <p:cNvPr id="6" name="Picture 5"/>
          <p:cNvPicPr>
            <a:picLocks noChangeAspect="1"/>
          </p:cNvPicPr>
          <p:nvPr/>
        </p:nvPicPr>
        <p:blipFill>
          <a:blip r:embed="rId2"/>
          <a:stretch>
            <a:fillRect/>
          </a:stretch>
        </p:blipFill>
        <p:spPr>
          <a:xfrm>
            <a:off x="1600486" y="1446557"/>
            <a:ext cx="6820852" cy="4344006"/>
          </a:xfrm>
          <a:prstGeom prst="rect">
            <a:avLst/>
          </a:prstGeom>
        </p:spPr>
      </p:pic>
      <p:sp>
        <p:nvSpPr>
          <p:cNvPr id="7" name="Title 1"/>
          <p:cNvSpPr txBox="1">
            <a:spLocks/>
          </p:cNvSpPr>
          <p:nvPr/>
        </p:nvSpPr>
        <p:spPr>
          <a:xfrm>
            <a:off x="1716312" y="165667"/>
            <a:ext cx="6589199" cy="1280890"/>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Mold &amp; Parts</a:t>
            </a:r>
            <a:endParaRPr lang="en-US" dirty="0"/>
          </a:p>
        </p:txBody>
      </p:sp>
    </p:spTree>
    <p:extLst>
      <p:ext uri="{BB962C8B-B14F-4D97-AF65-F5344CB8AC3E}">
        <p14:creationId xmlns:p14="http://schemas.microsoft.com/office/powerpoint/2010/main" val="264282644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Mold processing</a:t>
            </a:r>
            <a:endParaRPr lang="en-US" dirty="0"/>
          </a:p>
        </p:txBody>
      </p:sp>
      <p:sp>
        <p:nvSpPr>
          <p:cNvPr id="3" name="Content Placeholder 2"/>
          <p:cNvSpPr>
            <a:spLocks noGrp="1"/>
          </p:cNvSpPr>
          <p:nvPr>
            <p:ph idx="1"/>
          </p:nvPr>
        </p:nvSpPr>
        <p:spPr/>
        <p:txBody>
          <a:bodyPr/>
          <a:lstStyle/>
          <a:p>
            <a:endParaRPr lang="en-US" dirty="0"/>
          </a:p>
        </p:txBody>
      </p:sp>
      <p:sp>
        <p:nvSpPr>
          <p:cNvPr id="4" name="Footer Placeholder 3"/>
          <p:cNvSpPr>
            <a:spLocks noGrp="1"/>
          </p:cNvSpPr>
          <p:nvPr>
            <p:ph type="ftr" sz="quarter" idx="11"/>
          </p:nvPr>
        </p:nvSpPr>
        <p:spPr/>
        <p:txBody>
          <a:bodyPr/>
          <a:lstStyle/>
          <a:p>
            <a:pPr>
              <a:defRPr/>
            </a:pPr>
            <a:endParaRPr lang="en-US" dirty="0" smtClean="0"/>
          </a:p>
        </p:txBody>
      </p:sp>
      <p:sp>
        <p:nvSpPr>
          <p:cNvPr id="5" name="Slide Number Placeholder 4"/>
          <p:cNvSpPr>
            <a:spLocks noGrp="1"/>
          </p:cNvSpPr>
          <p:nvPr>
            <p:ph type="sldNum" sz="quarter" idx="12"/>
          </p:nvPr>
        </p:nvSpPr>
        <p:spPr/>
        <p:txBody>
          <a:bodyPr/>
          <a:lstStyle/>
          <a:p>
            <a:pPr>
              <a:defRPr/>
            </a:pPr>
            <a:fld id="{5DA088C1-5D2F-4BC5-9813-9777D9A328B5}" type="slidenum">
              <a:rPr lang="en-US" smtClean="0"/>
              <a:pPr>
                <a:defRPr/>
              </a:pPr>
              <a:t>16</a:t>
            </a:fld>
            <a:endParaRPr lang="en-US"/>
          </a:p>
        </p:txBody>
      </p:sp>
      <p:pic>
        <p:nvPicPr>
          <p:cNvPr id="6" name="Picture 5"/>
          <p:cNvPicPr>
            <a:picLocks noChangeAspect="1"/>
          </p:cNvPicPr>
          <p:nvPr/>
        </p:nvPicPr>
        <p:blipFill>
          <a:blip r:embed="rId2"/>
          <a:stretch>
            <a:fillRect/>
          </a:stretch>
        </p:blipFill>
        <p:spPr>
          <a:xfrm>
            <a:off x="2123760" y="1891111"/>
            <a:ext cx="5353797" cy="4020111"/>
          </a:xfrm>
          <a:prstGeom prst="rect">
            <a:avLst/>
          </a:prstGeom>
        </p:spPr>
      </p:pic>
    </p:spTree>
    <p:extLst>
      <p:ext uri="{BB962C8B-B14F-4D97-AF65-F5344CB8AC3E}">
        <p14:creationId xmlns:p14="http://schemas.microsoft.com/office/powerpoint/2010/main" val="3551553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Mold Structure</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3040" y="1678161"/>
            <a:ext cx="6817975" cy="4233689"/>
          </a:xfrm>
        </p:spPr>
      </p:pic>
      <p:sp>
        <p:nvSpPr>
          <p:cNvPr id="4" name="Footer Placeholder 3"/>
          <p:cNvSpPr>
            <a:spLocks noGrp="1"/>
          </p:cNvSpPr>
          <p:nvPr>
            <p:ph type="ftr" sz="quarter" idx="11"/>
          </p:nvPr>
        </p:nvSpPr>
        <p:spPr>
          <a:xfrm>
            <a:off x="2719655" y="6227249"/>
            <a:ext cx="5716488" cy="365125"/>
          </a:xfrm>
        </p:spPr>
        <p:txBody>
          <a:bodyPr/>
          <a:lstStyle/>
          <a:p>
            <a:pPr>
              <a:defRPr/>
            </a:pPr>
            <a:r>
              <a:rPr lang="en-US" dirty="0">
                <a:hlinkClick r:id="rId3"/>
              </a:rPr>
              <a:t>http://e-training.tpqi.go.th/training/748/chapter/239/content</a:t>
            </a:r>
            <a:endParaRPr lang="en-US" dirty="0" smtClean="0"/>
          </a:p>
        </p:txBody>
      </p:sp>
      <p:sp>
        <p:nvSpPr>
          <p:cNvPr id="5" name="Slide Number Placeholder 4"/>
          <p:cNvSpPr>
            <a:spLocks noGrp="1"/>
          </p:cNvSpPr>
          <p:nvPr>
            <p:ph type="sldNum" sz="quarter" idx="12"/>
          </p:nvPr>
        </p:nvSpPr>
        <p:spPr/>
        <p:txBody>
          <a:bodyPr/>
          <a:lstStyle/>
          <a:p>
            <a:pPr>
              <a:defRPr/>
            </a:pPr>
            <a:fld id="{5DA088C1-5D2F-4BC5-9813-9777D9A328B5}" type="slidenum">
              <a:rPr lang="en-US" smtClean="0"/>
              <a:pPr>
                <a:defRPr/>
              </a:pPr>
              <a:t>17</a:t>
            </a:fld>
            <a:endParaRPr lang="en-US"/>
          </a:p>
        </p:txBody>
      </p:sp>
    </p:spTree>
    <p:extLst>
      <p:ext uri="{BB962C8B-B14F-4D97-AF65-F5344CB8AC3E}">
        <p14:creationId xmlns:p14="http://schemas.microsoft.com/office/powerpoint/2010/main" val="2497163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2298700" y="241300"/>
            <a:ext cx="3984625" cy="1143000"/>
          </a:xfrm>
        </p:spPr>
        <p:txBody>
          <a:bodyPr/>
          <a:lstStyle/>
          <a:p>
            <a:pPr eaLnBrk="1" hangingPunct="1"/>
            <a:r>
              <a:rPr lang="en-US" smtClean="0"/>
              <a:t>Gate</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18</a:t>
            </a:fld>
            <a:endParaRPr lang="en-US"/>
          </a:p>
        </p:txBody>
      </p:sp>
      <p:sp>
        <p:nvSpPr>
          <p:cNvPr id="10243" name="Rectangle 3"/>
          <p:cNvSpPr>
            <a:spLocks noChangeArrowheads="1"/>
          </p:cNvSpPr>
          <p:nvPr/>
        </p:nvSpPr>
        <p:spPr bwMode="auto">
          <a:xfrm>
            <a:off x="990600" y="1524000"/>
            <a:ext cx="6705600" cy="2378075"/>
          </a:xfrm>
          <a:prstGeom prst="rect">
            <a:avLst/>
          </a:prstGeom>
          <a:noFill/>
          <a:ln w="9525">
            <a:noFill/>
            <a:miter lim="800000"/>
            <a:headEnd/>
            <a:tailEnd/>
          </a:ln>
        </p:spPr>
        <p:txBody>
          <a:bodyPr>
            <a:spAutoFit/>
          </a:bodyPr>
          <a:lstStyle/>
          <a:p>
            <a:pPr>
              <a:spcBef>
                <a:spcPct val="50000"/>
              </a:spcBef>
              <a:buFontTx/>
              <a:buChar char="-"/>
            </a:pPr>
            <a:r>
              <a:rPr lang="en-US">
                <a:latin typeface="Tahoma" pitchFamily="34" charset="0"/>
              </a:rPr>
              <a:t>Delivers the flow of molten plastics. </a:t>
            </a:r>
          </a:p>
          <a:p>
            <a:pPr>
              <a:spcBef>
                <a:spcPct val="50000"/>
              </a:spcBef>
              <a:buFontTx/>
              <a:buChar char="-"/>
            </a:pPr>
            <a:r>
              <a:rPr lang="en-US">
                <a:latin typeface="Tahoma" pitchFamily="34" charset="0"/>
              </a:rPr>
              <a:t>Quickly cools and solidifies to avoid backflow after molten plastics has filled up in the cavity.</a:t>
            </a:r>
            <a:r>
              <a:rPr lang="en-US"/>
              <a:t> </a:t>
            </a:r>
          </a:p>
          <a:p>
            <a:pPr>
              <a:spcBef>
                <a:spcPct val="50000"/>
              </a:spcBef>
              <a:buFontTx/>
              <a:buChar char="-"/>
            </a:pPr>
            <a:r>
              <a:rPr lang="en-US">
                <a:latin typeface="Tahoma" pitchFamily="34" charset="0"/>
              </a:rPr>
              <a:t>Easy cutting from a runner</a:t>
            </a:r>
          </a:p>
          <a:p>
            <a:pPr>
              <a:spcBef>
                <a:spcPct val="50000"/>
              </a:spcBef>
              <a:buFontTx/>
              <a:buChar char="-"/>
            </a:pPr>
            <a:r>
              <a:rPr lang="en-US">
                <a:latin typeface="Tahoma" pitchFamily="34" charset="0"/>
              </a:rPr>
              <a:t>Location is important to balance flow and orientation and to avoid defects.</a:t>
            </a:r>
            <a:endParaRPr lang="en-US"/>
          </a:p>
        </p:txBody>
      </p:sp>
      <p:pic>
        <p:nvPicPr>
          <p:cNvPr id="10244" name="Picture 4" descr="gate2"/>
          <p:cNvPicPr>
            <a:picLocks noChangeAspect="1" noChangeArrowheads="1"/>
          </p:cNvPicPr>
          <p:nvPr/>
        </p:nvPicPr>
        <p:blipFill>
          <a:blip r:embed="rId2" cstate="print"/>
          <a:srcRect/>
          <a:stretch>
            <a:fillRect/>
          </a:stretch>
        </p:blipFill>
        <p:spPr bwMode="auto">
          <a:xfrm>
            <a:off x="6829425" y="1058863"/>
            <a:ext cx="2046288" cy="1314450"/>
          </a:xfrm>
          <a:prstGeom prst="rect">
            <a:avLst/>
          </a:prstGeom>
          <a:noFill/>
          <a:ln w="9525">
            <a:noFill/>
            <a:miter lim="800000"/>
            <a:headEnd/>
            <a:tailEnd/>
          </a:ln>
        </p:spPr>
      </p:pic>
      <p:pic>
        <p:nvPicPr>
          <p:cNvPr id="10245" name="Picture 5" descr="gate"/>
          <p:cNvPicPr>
            <a:picLocks noChangeAspect="1" noChangeArrowheads="1"/>
          </p:cNvPicPr>
          <p:nvPr/>
        </p:nvPicPr>
        <p:blipFill>
          <a:blip r:embed="rId3" cstate="print"/>
          <a:srcRect/>
          <a:stretch>
            <a:fillRect/>
          </a:stretch>
        </p:blipFill>
        <p:spPr bwMode="auto">
          <a:xfrm>
            <a:off x="4603750" y="3536950"/>
            <a:ext cx="3946525" cy="2308225"/>
          </a:xfrm>
          <a:prstGeom prst="rect">
            <a:avLst/>
          </a:prstGeom>
          <a:noFill/>
          <a:ln w="9525">
            <a:noFill/>
            <a:miter lim="800000"/>
            <a:headEnd/>
            <a:tailEnd/>
          </a:ln>
        </p:spPr>
      </p:pic>
      <p:sp>
        <p:nvSpPr>
          <p:cNvPr id="10246" name="TextBox 5"/>
          <p:cNvSpPr txBox="1">
            <a:spLocks noChangeArrowheads="1"/>
          </p:cNvSpPr>
          <p:nvPr/>
        </p:nvSpPr>
        <p:spPr bwMode="auto">
          <a:xfrm>
            <a:off x="1044575" y="4370388"/>
            <a:ext cx="3655441" cy="1107996"/>
          </a:xfrm>
          <a:prstGeom prst="rect">
            <a:avLst/>
          </a:prstGeom>
          <a:noFill/>
          <a:ln w="9525">
            <a:noFill/>
            <a:miter lim="800000"/>
            <a:headEnd/>
            <a:tailEnd/>
          </a:ln>
        </p:spPr>
        <p:txBody>
          <a:bodyPr wrap="square">
            <a:spAutoFit/>
          </a:bodyPr>
          <a:lstStyle/>
          <a:p>
            <a:r>
              <a:rPr lang="en-US" dirty="0"/>
              <a:t>L = 0.5-0.75 mm</a:t>
            </a:r>
          </a:p>
          <a:p>
            <a:r>
              <a:rPr lang="en-US" dirty="0"/>
              <a:t>h(thickness) = n.t</a:t>
            </a:r>
          </a:p>
          <a:p>
            <a:r>
              <a:rPr lang="en-US" dirty="0"/>
              <a:t>W= </a:t>
            </a:r>
            <a:r>
              <a:rPr lang="en-US" u="sng" dirty="0"/>
              <a:t>n A</a:t>
            </a:r>
            <a:r>
              <a:rPr lang="en-US" baseline="30000" dirty="0"/>
              <a:t>1/2</a:t>
            </a:r>
          </a:p>
          <a:p>
            <a:r>
              <a:rPr lang="en-US" baseline="30000" dirty="0"/>
              <a:t>            30</a:t>
            </a:r>
            <a:endParaRPr lang="th-TH" baseline="30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09625" y="207963"/>
            <a:ext cx="7793038" cy="1143000"/>
          </a:xfrm>
        </p:spPr>
        <p:txBody>
          <a:bodyPr/>
          <a:lstStyle/>
          <a:p>
            <a:pPr eaLnBrk="1" hangingPunct="1"/>
            <a:r>
              <a:rPr lang="en-US" smtClean="0"/>
              <a:t>Runner cross section</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19</a:t>
            </a:fld>
            <a:endParaRPr lang="en-US"/>
          </a:p>
        </p:txBody>
      </p:sp>
      <p:pic>
        <p:nvPicPr>
          <p:cNvPr id="11267" name="Picture 3" descr="r1"/>
          <p:cNvPicPr>
            <a:picLocks noChangeAspect="1" noChangeArrowheads="1"/>
          </p:cNvPicPr>
          <p:nvPr/>
        </p:nvPicPr>
        <p:blipFill>
          <a:blip r:embed="rId2" cstate="print"/>
          <a:srcRect/>
          <a:stretch>
            <a:fillRect/>
          </a:stretch>
        </p:blipFill>
        <p:spPr bwMode="auto">
          <a:xfrm>
            <a:off x="1981200" y="1371600"/>
            <a:ext cx="4618038" cy="1393825"/>
          </a:xfrm>
          <a:prstGeom prst="rect">
            <a:avLst/>
          </a:prstGeom>
          <a:noFill/>
          <a:ln w="9525">
            <a:noFill/>
            <a:miter lim="800000"/>
            <a:headEnd/>
            <a:tailEnd/>
          </a:ln>
        </p:spPr>
      </p:pic>
      <p:sp>
        <p:nvSpPr>
          <p:cNvPr id="11268" name="Text Box 4"/>
          <p:cNvSpPr txBox="1">
            <a:spLocks noChangeArrowheads="1"/>
          </p:cNvSpPr>
          <p:nvPr/>
        </p:nvSpPr>
        <p:spPr bwMode="auto">
          <a:xfrm>
            <a:off x="1371600" y="2743200"/>
            <a:ext cx="6569075" cy="3444875"/>
          </a:xfrm>
          <a:prstGeom prst="rect">
            <a:avLst/>
          </a:prstGeom>
          <a:noFill/>
          <a:ln w="9525">
            <a:noFill/>
            <a:miter lim="800000"/>
            <a:headEnd/>
            <a:tailEnd/>
          </a:ln>
        </p:spPr>
        <p:txBody>
          <a:bodyPr>
            <a:spAutoFit/>
          </a:bodyPr>
          <a:lstStyle/>
          <a:p>
            <a:r>
              <a:rPr lang="en-US">
                <a:latin typeface="Tahoma" pitchFamily="34" charset="0"/>
              </a:rPr>
              <a:t>Runner cross section that minimizes liquid resistance and temperature reduction when molten plastics flows into the cavity.</a:t>
            </a:r>
          </a:p>
          <a:p>
            <a:endParaRPr lang="en-US">
              <a:latin typeface="Tahoma" pitchFamily="34" charset="0"/>
            </a:endParaRPr>
          </a:p>
          <a:p>
            <a:pPr>
              <a:buFontTx/>
              <a:buChar char="-"/>
            </a:pPr>
            <a:r>
              <a:rPr lang="en-US">
                <a:latin typeface="Tahoma" pitchFamily="34" charset="0"/>
              </a:rPr>
              <a:t> Too big</a:t>
            </a:r>
          </a:p>
          <a:p>
            <a:pPr lvl="1">
              <a:buFontTx/>
              <a:buChar char="-"/>
            </a:pPr>
            <a:r>
              <a:rPr lang="en-US">
                <a:latin typeface="Tahoma" pitchFamily="34" charset="0"/>
              </a:rPr>
              <a:t> Longer cooling time, more material, cost</a:t>
            </a:r>
          </a:p>
          <a:p>
            <a:pPr>
              <a:buFontTx/>
              <a:buChar char="-"/>
            </a:pPr>
            <a:r>
              <a:rPr lang="en-US">
                <a:latin typeface="Tahoma" pitchFamily="34" charset="0"/>
              </a:rPr>
              <a:t> Too small</a:t>
            </a:r>
          </a:p>
          <a:p>
            <a:pPr lvl="1">
              <a:buFontTx/>
              <a:buChar char="-"/>
            </a:pPr>
            <a:r>
              <a:rPr lang="en-US">
                <a:latin typeface="Tahoma" pitchFamily="34" charset="0"/>
              </a:rPr>
              <a:t> short shot, sink mark, bad quality</a:t>
            </a:r>
          </a:p>
          <a:p>
            <a:pPr>
              <a:buFontTx/>
              <a:buChar char="-"/>
            </a:pPr>
            <a:r>
              <a:rPr lang="en-US">
                <a:latin typeface="Tahoma" pitchFamily="34" charset="0"/>
              </a:rPr>
              <a:t> Too long</a:t>
            </a:r>
          </a:p>
          <a:p>
            <a:pPr lvl="1">
              <a:buFontTx/>
              <a:buChar char="-"/>
            </a:pPr>
            <a:r>
              <a:rPr lang="en-US">
                <a:latin typeface="Tahoma" pitchFamily="34" charset="0"/>
              </a:rPr>
              <a:t> pressure drop, waste, cooling</a:t>
            </a:r>
          </a:p>
          <a:p>
            <a:pPr>
              <a:buFontTx/>
              <a:buChar char="-"/>
            </a:pPr>
            <a:endParaRPr lang="en-US">
              <a:latin typeface="Tahoma" pitchFamily="34" charset="0"/>
            </a:endParaRPr>
          </a:p>
        </p:txBody>
      </p:sp>
      <p:sp>
        <p:nvSpPr>
          <p:cNvPr id="11269" name="Text Box 5"/>
          <p:cNvSpPr txBox="1">
            <a:spLocks noChangeArrowheads="1"/>
          </p:cNvSpPr>
          <p:nvPr/>
        </p:nvSpPr>
        <p:spPr bwMode="auto">
          <a:xfrm>
            <a:off x="1584325" y="5976938"/>
            <a:ext cx="3975100" cy="457200"/>
          </a:xfrm>
          <a:prstGeom prst="rect">
            <a:avLst/>
          </a:prstGeom>
          <a:noFill/>
          <a:ln w="9525">
            <a:noFill/>
            <a:miter lim="800000"/>
            <a:headEnd/>
            <a:tailEnd/>
          </a:ln>
        </p:spPr>
        <p:txBody>
          <a:bodyPr wrap="none">
            <a:spAutoFit/>
          </a:bodyPr>
          <a:lstStyle/>
          <a:p>
            <a:r>
              <a:rPr lang="en-US" sz="2400">
                <a:latin typeface="Tahoma" pitchFamily="34" charset="0"/>
              </a:rPr>
              <a:t>Hot runner, runnerless mold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2160588" y="738188"/>
            <a:ext cx="3386137" cy="677862"/>
          </a:xfrm>
        </p:spPr>
        <p:txBody>
          <a:bodyPr/>
          <a:lstStyle/>
          <a:p>
            <a:pPr eaLnBrk="1" hangingPunct="1"/>
            <a:r>
              <a:rPr lang="en-US" sz="3600" smtClean="0">
                <a:solidFill>
                  <a:srgbClr val="000099"/>
                </a:solidFill>
              </a:rPr>
              <a:t>Outline</a:t>
            </a:r>
          </a:p>
        </p:txBody>
      </p:sp>
      <p:sp>
        <p:nvSpPr>
          <p:cNvPr id="3075" name="Rectangle 3"/>
          <p:cNvSpPr>
            <a:spLocks noGrp="1" noChangeArrowheads="1"/>
          </p:cNvSpPr>
          <p:nvPr>
            <p:ph idx="1"/>
          </p:nvPr>
        </p:nvSpPr>
        <p:spPr>
          <a:xfrm>
            <a:off x="1182688" y="1758950"/>
            <a:ext cx="6940550" cy="4114800"/>
          </a:xfrm>
        </p:spPr>
        <p:txBody>
          <a:bodyPr/>
          <a:lstStyle/>
          <a:p>
            <a:pPr eaLnBrk="1" hangingPunct="1"/>
            <a:r>
              <a:rPr lang="en-US" dirty="0" smtClean="0"/>
              <a:t>Equipment and process steps</a:t>
            </a:r>
          </a:p>
          <a:p>
            <a:pPr eaLnBrk="1" hangingPunct="1"/>
            <a:endParaRPr lang="en-US" dirty="0" smtClean="0"/>
          </a:p>
          <a:p>
            <a:pPr eaLnBrk="1" hangingPunct="1"/>
            <a:r>
              <a:rPr lang="en-US" dirty="0" smtClean="0"/>
              <a:t>Design for Part</a:t>
            </a:r>
          </a:p>
          <a:p>
            <a:pPr eaLnBrk="1" hangingPunct="1"/>
            <a:endParaRPr lang="en-US" dirty="0" smtClean="0"/>
          </a:p>
          <a:p>
            <a:pPr eaLnBrk="1" hangingPunct="1"/>
            <a:r>
              <a:rPr lang="en-US" dirty="0" smtClean="0"/>
              <a:t>Design for manufacturing, tooling and defects </a:t>
            </a:r>
          </a:p>
          <a:p>
            <a:pPr eaLnBrk="1" hangingPunct="1"/>
            <a:endParaRPr lang="en-US" dirty="0" smtClean="0"/>
          </a:p>
        </p:txBody>
      </p:sp>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Parting Line</a:t>
            </a:r>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F1F94C0-B57E-431B-9431-EF60A4F1C4AC}" type="slidenum">
              <a:rPr lang="en-US" smtClean="0"/>
              <a:pPr>
                <a:defRPr/>
              </a:pPr>
              <a:t>20</a:t>
            </a:fld>
            <a:endParaRPr lang="en-US"/>
          </a:p>
        </p:txBody>
      </p:sp>
      <p:pic>
        <p:nvPicPr>
          <p:cNvPr id="5" name="Picture 4"/>
          <p:cNvPicPr>
            <a:picLocks noChangeAspect="1"/>
          </p:cNvPicPr>
          <p:nvPr/>
        </p:nvPicPr>
        <p:blipFill>
          <a:blip r:embed="rId2"/>
          <a:stretch>
            <a:fillRect/>
          </a:stretch>
        </p:blipFill>
        <p:spPr>
          <a:xfrm>
            <a:off x="3872595" y="2052854"/>
            <a:ext cx="3867690" cy="2353003"/>
          </a:xfrm>
          <a:prstGeom prst="rect">
            <a:avLst/>
          </a:prstGeom>
        </p:spPr>
      </p:pic>
      <p:pic>
        <p:nvPicPr>
          <p:cNvPr id="6" name="Picture 5"/>
          <p:cNvPicPr>
            <a:picLocks noChangeAspect="1"/>
          </p:cNvPicPr>
          <p:nvPr/>
        </p:nvPicPr>
        <p:blipFill>
          <a:blip r:embed="rId3"/>
          <a:stretch>
            <a:fillRect/>
          </a:stretch>
        </p:blipFill>
        <p:spPr>
          <a:xfrm>
            <a:off x="1544381" y="1775751"/>
            <a:ext cx="1781323" cy="3134577"/>
          </a:xfrm>
          <a:prstGeom prst="rect">
            <a:avLst/>
          </a:prstGeom>
        </p:spPr>
      </p:pic>
    </p:spTree>
    <p:extLst>
      <p:ext uri="{BB962C8B-B14F-4D97-AF65-F5344CB8AC3E}">
        <p14:creationId xmlns:p14="http://schemas.microsoft.com/office/powerpoint/2010/main" val="11568058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Split B or C</a:t>
            </a: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BF1F94C0-B57E-431B-9431-EF60A4F1C4AC}" type="slidenum">
              <a:rPr lang="en-US" smtClean="0"/>
              <a:pPr>
                <a:defRPr/>
              </a:pPr>
              <a:t>21</a:t>
            </a:fld>
            <a:endParaRPr lang="en-US"/>
          </a:p>
        </p:txBody>
      </p:sp>
      <p:pic>
        <p:nvPicPr>
          <p:cNvPr id="5" name="Picture 4"/>
          <p:cNvPicPr>
            <a:picLocks noChangeAspect="1"/>
          </p:cNvPicPr>
          <p:nvPr/>
        </p:nvPicPr>
        <p:blipFill rotWithShape="1">
          <a:blip r:embed="rId2"/>
          <a:srcRect b="14676"/>
          <a:stretch/>
        </p:blipFill>
        <p:spPr>
          <a:xfrm>
            <a:off x="4663441" y="4241219"/>
            <a:ext cx="3975601" cy="1624584"/>
          </a:xfrm>
          <a:prstGeom prst="rect">
            <a:avLst/>
          </a:prstGeom>
        </p:spPr>
      </p:pic>
      <p:pic>
        <p:nvPicPr>
          <p:cNvPr id="7" name="Picture 6"/>
          <p:cNvPicPr>
            <a:picLocks noChangeAspect="1"/>
          </p:cNvPicPr>
          <p:nvPr/>
        </p:nvPicPr>
        <p:blipFill>
          <a:blip r:embed="rId3"/>
          <a:stretch>
            <a:fillRect/>
          </a:stretch>
        </p:blipFill>
        <p:spPr>
          <a:xfrm>
            <a:off x="511229" y="1346818"/>
            <a:ext cx="4152212" cy="2624395"/>
          </a:xfrm>
          <a:prstGeom prst="rect">
            <a:avLst/>
          </a:prstGeom>
        </p:spPr>
      </p:pic>
    </p:spTree>
    <p:extLst>
      <p:ext uri="{BB962C8B-B14F-4D97-AF65-F5344CB8AC3E}">
        <p14:creationId xmlns:p14="http://schemas.microsoft.com/office/powerpoint/2010/main" val="25809349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4840" y="2244226"/>
            <a:ext cx="6589200" cy="1280890"/>
          </a:xfrm>
        </p:spPr>
        <p:txBody>
          <a:bodyPr/>
          <a:lstStyle/>
          <a:p>
            <a:r>
              <a:rPr lang="en-US" dirty="0" smtClean="0"/>
              <a:t>A</a:t>
            </a:r>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F1F94C0-B57E-431B-9431-EF60A4F1C4AC}" type="slidenum">
              <a:rPr lang="en-US" smtClean="0"/>
              <a:pPr>
                <a:defRPr/>
              </a:pPr>
              <a:t>22</a:t>
            </a:fld>
            <a:endParaRPr lang="en-US"/>
          </a:p>
        </p:txBody>
      </p:sp>
      <p:pic>
        <p:nvPicPr>
          <p:cNvPr id="5" name="Picture 4"/>
          <p:cNvPicPr>
            <a:picLocks noChangeAspect="1"/>
          </p:cNvPicPr>
          <p:nvPr/>
        </p:nvPicPr>
        <p:blipFill>
          <a:blip r:embed="rId2"/>
          <a:stretch>
            <a:fillRect/>
          </a:stretch>
        </p:blipFill>
        <p:spPr>
          <a:xfrm>
            <a:off x="5037803" y="1369201"/>
            <a:ext cx="3823274" cy="2102039"/>
          </a:xfrm>
          <a:prstGeom prst="rect">
            <a:avLst/>
          </a:prstGeom>
        </p:spPr>
      </p:pic>
      <p:pic>
        <p:nvPicPr>
          <p:cNvPr id="6" name="Picture 5"/>
          <p:cNvPicPr>
            <a:picLocks noChangeAspect="1"/>
          </p:cNvPicPr>
          <p:nvPr/>
        </p:nvPicPr>
        <p:blipFill>
          <a:blip r:embed="rId3"/>
          <a:stretch>
            <a:fillRect/>
          </a:stretch>
        </p:blipFill>
        <p:spPr>
          <a:xfrm>
            <a:off x="4800659" y="3711902"/>
            <a:ext cx="4092702" cy="2423907"/>
          </a:xfrm>
          <a:prstGeom prst="rect">
            <a:avLst/>
          </a:prstGeom>
        </p:spPr>
      </p:pic>
      <p:sp>
        <p:nvSpPr>
          <p:cNvPr id="7" name="Title 1"/>
          <p:cNvSpPr txBox="1">
            <a:spLocks/>
          </p:cNvSpPr>
          <p:nvPr/>
        </p:nvSpPr>
        <p:spPr>
          <a:xfrm>
            <a:off x="3654840" y="5037481"/>
            <a:ext cx="658920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B</a:t>
            </a:r>
            <a:endParaRPr lang="en-US" dirty="0"/>
          </a:p>
        </p:txBody>
      </p:sp>
      <p:sp>
        <p:nvSpPr>
          <p:cNvPr id="8" name="Title 1"/>
          <p:cNvSpPr txBox="1">
            <a:spLocks/>
          </p:cNvSpPr>
          <p:nvPr/>
        </p:nvSpPr>
        <p:spPr>
          <a:xfrm>
            <a:off x="2045496" y="179592"/>
            <a:ext cx="658920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smtClean="0"/>
              <a:t>Which one better ?</a:t>
            </a:r>
            <a:endParaRPr lang="en-US" dirty="0"/>
          </a:p>
        </p:txBody>
      </p:sp>
      <p:pic>
        <p:nvPicPr>
          <p:cNvPr id="9" name="Picture 8"/>
          <p:cNvPicPr>
            <a:picLocks noChangeAspect="1"/>
          </p:cNvPicPr>
          <p:nvPr/>
        </p:nvPicPr>
        <p:blipFill>
          <a:blip r:embed="rId4"/>
          <a:stretch>
            <a:fillRect/>
          </a:stretch>
        </p:blipFill>
        <p:spPr>
          <a:xfrm>
            <a:off x="584501" y="2251236"/>
            <a:ext cx="2715828" cy="2111514"/>
          </a:xfrm>
          <a:prstGeom prst="rect">
            <a:avLst/>
          </a:prstGeom>
        </p:spPr>
      </p:pic>
    </p:spTree>
    <p:extLst>
      <p:ext uri="{BB962C8B-B14F-4D97-AF65-F5344CB8AC3E}">
        <p14:creationId xmlns:p14="http://schemas.microsoft.com/office/powerpoint/2010/main" val="39610422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524000" y="475396"/>
            <a:ext cx="7793038" cy="1143000"/>
          </a:xfrm>
        </p:spPr>
        <p:txBody>
          <a:bodyPr/>
          <a:lstStyle/>
          <a:p>
            <a:pPr eaLnBrk="1" hangingPunct="1"/>
            <a:r>
              <a:rPr lang="en-US" dirty="0" smtClean="0"/>
              <a:t>Runner balancing</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23</a:t>
            </a:fld>
            <a:endParaRPr lang="en-US"/>
          </a:p>
        </p:txBody>
      </p:sp>
      <p:pic>
        <p:nvPicPr>
          <p:cNvPr id="18435" name="Picture 3" descr="anm_r2"/>
          <p:cNvPicPr>
            <a:picLocks noChangeAspect="1" noChangeArrowheads="1" noCrop="1"/>
          </p:cNvPicPr>
          <p:nvPr/>
        </p:nvPicPr>
        <p:blipFill>
          <a:blip r:embed="rId2" cstate="print"/>
          <a:srcRect/>
          <a:stretch>
            <a:fillRect/>
          </a:stretch>
        </p:blipFill>
        <p:spPr bwMode="auto">
          <a:xfrm>
            <a:off x="914400" y="2362200"/>
            <a:ext cx="3086100" cy="3086100"/>
          </a:xfrm>
          <a:prstGeom prst="rect">
            <a:avLst/>
          </a:prstGeom>
          <a:noFill/>
          <a:ln w="9525">
            <a:noFill/>
            <a:miter lim="800000"/>
            <a:headEnd/>
            <a:tailEnd/>
          </a:ln>
        </p:spPr>
      </p:pic>
      <p:sp>
        <p:nvSpPr>
          <p:cNvPr id="18436" name="Rectangle 4"/>
          <p:cNvSpPr>
            <a:spLocks noChangeArrowheads="1"/>
          </p:cNvSpPr>
          <p:nvPr/>
        </p:nvSpPr>
        <p:spPr bwMode="auto">
          <a:xfrm>
            <a:off x="304800" y="3581400"/>
            <a:ext cx="4495800" cy="304800"/>
          </a:xfrm>
          <a:prstGeom prst="rect">
            <a:avLst/>
          </a:prstGeom>
          <a:solidFill>
            <a:schemeClr val="bg1"/>
          </a:solidFill>
          <a:ln w="9525">
            <a:noFill/>
            <a:miter lim="800000"/>
            <a:headEnd/>
            <a:tailEnd/>
          </a:ln>
        </p:spPr>
        <p:txBody>
          <a:bodyPr wrap="none" anchor="ctr"/>
          <a:lstStyle/>
          <a:p>
            <a:endParaRPr lang="th-TH"/>
          </a:p>
        </p:txBody>
      </p:sp>
      <p:sp>
        <p:nvSpPr>
          <p:cNvPr id="18437" name="Text Box 5"/>
          <p:cNvSpPr txBox="1">
            <a:spLocks noChangeArrowheads="1"/>
          </p:cNvSpPr>
          <p:nvPr/>
        </p:nvSpPr>
        <p:spPr bwMode="auto">
          <a:xfrm>
            <a:off x="228600" y="5105400"/>
            <a:ext cx="4267200" cy="457200"/>
          </a:xfrm>
          <a:prstGeom prst="rect">
            <a:avLst/>
          </a:prstGeom>
          <a:solidFill>
            <a:schemeClr val="bg1"/>
          </a:solidFill>
          <a:ln w="9525">
            <a:noFill/>
            <a:miter lim="800000"/>
            <a:headEnd/>
            <a:tailEnd/>
          </a:ln>
        </p:spPr>
        <p:txBody>
          <a:bodyPr>
            <a:spAutoFit/>
          </a:bodyPr>
          <a:lstStyle/>
          <a:p>
            <a:pPr>
              <a:spcBef>
                <a:spcPct val="50000"/>
              </a:spcBef>
            </a:pPr>
            <a:endParaRPr lang="en-TT" sz="2400"/>
          </a:p>
        </p:txBody>
      </p:sp>
      <p:sp>
        <p:nvSpPr>
          <p:cNvPr id="18438" name="Text Box 6"/>
          <p:cNvSpPr txBox="1">
            <a:spLocks noChangeArrowheads="1"/>
          </p:cNvSpPr>
          <p:nvPr/>
        </p:nvSpPr>
        <p:spPr bwMode="auto">
          <a:xfrm>
            <a:off x="1524000" y="3581400"/>
            <a:ext cx="1828800" cy="396875"/>
          </a:xfrm>
          <a:prstGeom prst="rect">
            <a:avLst/>
          </a:prstGeom>
          <a:noFill/>
          <a:ln w="9525">
            <a:noFill/>
            <a:miter lim="800000"/>
            <a:headEnd/>
            <a:tailEnd/>
          </a:ln>
        </p:spPr>
        <p:txBody>
          <a:bodyPr>
            <a:spAutoFit/>
          </a:bodyPr>
          <a:lstStyle/>
          <a:p>
            <a:pPr>
              <a:spcBef>
                <a:spcPct val="50000"/>
              </a:spcBef>
            </a:pPr>
            <a:r>
              <a:rPr lang="en-US">
                <a:latin typeface="Tahoma" pitchFamily="34" charset="0"/>
              </a:rPr>
              <a:t>Balanced</a:t>
            </a:r>
          </a:p>
        </p:txBody>
      </p:sp>
      <p:sp>
        <p:nvSpPr>
          <p:cNvPr id="18439" name="Text Box 7"/>
          <p:cNvSpPr txBox="1">
            <a:spLocks noChangeArrowheads="1"/>
          </p:cNvSpPr>
          <p:nvPr/>
        </p:nvSpPr>
        <p:spPr bwMode="auto">
          <a:xfrm>
            <a:off x="1447800" y="5173663"/>
            <a:ext cx="1654175" cy="396875"/>
          </a:xfrm>
          <a:prstGeom prst="rect">
            <a:avLst/>
          </a:prstGeom>
          <a:noFill/>
          <a:ln w="9525">
            <a:noFill/>
            <a:miter lim="800000"/>
            <a:headEnd/>
            <a:tailEnd/>
          </a:ln>
        </p:spPr>
        <p:txBody>
          <a:bodyPr wrap="none">
            <a:spAutoFit/>
          </a:bodyPr>
          <a:lstStyle/>
          <a:p>
            <a:r>
              <a:rPr lang="en-US">
                <a:latin typeface="Tahoma" pitchFamily="34" charset="0"/>
              </a:rPr>
              <a:t>Not balanced</a:t>
            </a:r>
          </a:p>
        </p:txBody>
      </p:sp>
      <p:pic>
        <p:nvPicPr>
          <p:cNvPr id="18440" name="Picture 8" descr="r3"/>
          <p:cNvPicPr>
            <a:picLocks noChangeAspect="1" noChangeArrowheads="1"/>
          </p:cNvPicPr>
          <p:nvPr/>
        </p:nvPicPr>
        <p:blipFill>
          <a:blip r:embed="rId3" cstate="print"/>
          <a:srcRect/>
          <a:stretch>
            <a:fillRect/>
          </a:stretch>
        </p:blipFill>
        <p:spPr bwMode="auto">
          <a:xfrm>
            <a:off x="4038600" y="1905000"/>
            <a:ext cx="4229100" cy="4229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smtClean="0"/>
              <a:t>Defects</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24</a:t>
            </a:fld>
            <a:endParaRPr lang="en-US"/>
          </a:p>
        </p:txBody>
      </p:sp>
      <p:sp>
        <p:nvSpPr>
          <p:cNvPr id="19459" name="Rectangle 3"/>
          <p:cNvSpPr>
            <a:spLocks noChangeArrowheads="1"/>
          </p:cNvSpPr>
          <p:nvPr/>
        </p:nvSpPr>
        <p:spPr bwMode="auto">
          <a:xfrm>
            <a:off x="914400" y="1828800"/>
            <a:ext cx="7848600" cy="3013075"/>
          </a:xfrm>
          <a:prstGeom prst="rect">
            <a:avLst/>
          </a:prstGeom>
          <a:noFill/>
          <a:ln w="9525">
            <a:noFill/>
            <a:miter lim="800000"/>
            <a:headEnd/>
            <a:tailEnd/>
          </a:ln>
        </p:spPr>
        <p:txBody>
          <a:bodyPr>
            <a:spAutoFit/>
          </a:bodyPr>
          <a:lstStyle/>
          <a:p>
            <a:r>
              <a:rPr lang="en-US" sz="2400">
                <a:latin typeface="Arial" pitchFamily="34" charset="0"/>
                <a:cs typeface="Arial" pitchFamily="34" charset="0"/>
              </a:rPr>
              <a:t>Molding defects are caused by related and complicated reasons as</a:t>
            </a:r>
            <a:r>
              <a:rPr lang="en-US" sz="2400">
                <a:latin typeface="Arial" pitchFamily="34" charset="0"/>
                <a:cs typeface="Times New Roman" pitchFamily="18" charset="0"/>
              </a:rPr>
              <a:t> </a:t>
            </a:r>
            <a:r>
              <a:rPr lang="en-US" sz="2400">
                <a:latin typeface="Arial" pitchFamily="34" charset="0"/>
                <a:cs typeface="Arial" pitchFamily="34" charset="0"/>
              </a:rPr>
              <a:t>follows:</a:t>
            </a:r>
          </a:p>
          <a:p>
            <a:pPr eaLnBrk="0" hangingPunct="0"/>
            <a:r>
              <a:rPr lang="en-US" sz="2400">
                <a:latin typeface="Arial" pitchFamily="34" charset="0"/>
                <a:cs typeface="Arial" pitchFamily="34" charset="0"/>
              </a:rPr>
              <a:t> </a:t>
            </a:r>
          </a:p>
          <a:p>
            <a:pPr eaLnBrk="0" hangingPunct="0"/>
            <a:r>
              <a:rPr lang="en-US" sz="2400">
                <a:latin typeface="Arial" pitchFamily="34" charset="0"/>
                <a:cs typeface="Arial" pitchFamily="34" charset="0"/>
              </a:rPr>
              <a:t>  * Malfunctions of molding machine</a:t>
            </a:r>
          </a:p>
          <a:p>
            <a:pPr eaLnBrk="0" hangingPunct="0"/>
            <a:r>
              <a:rPr lang="en-US" sz="2400">
                <a:latin typeface="Arial" pitchFamily="34" charset="0"/>
                <a:cs typeface="Arial" pitchFamily="34" charset="0"/>
              </a:rPr>
              <a:t>  * </a:t>
            </a:r>
            <a:r>
              <a:rPr lang="en-US" sz="2400">
                <a:solidFill>
                  <a:schemeClr val="accent2"/>
                </a:solidFill>
                <a:latin typeface="Arial" pitchFamily="34" charset="0"/>
                <a:cs typeface="Arial" pitchFamily="34" charset="0"/>
              </a:rPr>
              <a:t>Inappropriate molding conditions</a:t>
            </a:r>
          </a:p>
          <a:p>
            <a:pPr eaLnBrk="0" hangingPunct="0"/>
            <a:r>
              <a:rPr lang="en-US" sz="2400">
                <a:latin typeface="Arial" pitchFamily="34" charset="0"/>
                <a:cs typeface="Arial" pitchFamily="34" charset="0"/>
              </a:rPr>
              <a:t>  * Flaws in product and mold design</a:t>
            </a:r>
          </a:p>
          <a:p>
            <a:pPr eaLnBrk="0" hangingPunct="0"/>
            <a:r>
              <a:rPr lang="en-US" sz="2400">
                <a:latin typeface="Arial" pitchFamily="34" charset="0"/>
                <a:cs typeface="Arial" pitchFamily="34" charset="0"/>
              </a:rPr>
              <a:t>  * Improper Selection of molding material</a:t>
            </a:r>
          </a:p>
          <a:p>
            <a:pPr eaLnBrk="0" hangingPunct="0"/>
            <a:endParaRPr lang="en-US" sz="24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smtClean="0"/>
              <a:t>Weldline</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25</a:t>
            </a:fld>
            <a:endParaRPr lang="en-US"/>
          </a:p>
        </p:txBody>
      </p:sp>
      <p:sp>
        <p:nvSpPr>
          <p:cNvPr id="20483" name="Rectangle 3"/>
          <p:cNvSpPr>
            <a:spLocks noChangeArrowheads="1"/>
          </p:cNvSpPr>
          <p:nvPr/>
        </p:nvSpPr>
        <p:spPr bwMode="auto">
          <a:xfrm>
            <a:off x="533400" y="1905000"/>
            <a:ext cx="8229600" cy="4454525"/>
          </a:xfrm>
          <a:prstGeom prst="rect">
            <a:avLst/>
          </a:prstGeom>
          <a:noFill/>
          <a:ln w="9525">
            <a:noFill/>
            <a:miter lim="800000"/>
            <a:headEnd/>
            <a:tailEnd/>
          </a:ln>
        </p:spPr>
        <p:txBody>
          <a:bodyPr>
            <a:spAutoFit/>
          </a:bodyPr>
          <a:lstStyle/>
          <a:p>
            <a:pPr algn="just">
              <a:tabLst>
                <a:tab pos="5429250" algn="l"/>
              </a:tabLst>
            </a:pPr>
            <a:r>
              <a:rPr lang="en-US" sz="1800">
                <a:latin typeface="Arial" pitchFamily="34" charset="0"/>
                <a:cs typeface="Arial" pitchFamily="34" charset="0"/>
              </a:rPr>
              <a:t>This is a phenomenon where a thin line is created when different flows of molten plastics in a mold cavity meet and remain undissolved. It is a boundary between flows caused by incomplete dissolution of molten plastics. It often develops around the far edge of the gate.</a:t>
            </a:r>
          </a:p>
          <a:p>
            <a:pPr algn="just">
              <a:tabLst>
                <a:tab pos="5429250" algn="l"/>
              </a:tabLst>
            </a:pPr>
            <a:endParaRPr lang="en-US" sz="1000">
              <a:latin typeface="Arial" pitchFamily="34" charset="0"/>
              <a:cs typeface="Arial" pitchFamily="34" charset="0"/>
            </a:endParaRPr>
          </a:p>
          <a:p>
            <a:pPr algn="just" eaLnBrk="0" hangingPunct="0">
              <a:tabLst>
                <a:tab pos="5429250" algn="l"/>
              </a:tabLst>
            </a:pPr>
            <a:r>
              <a:rPr lang="en-US" sz="1800" b="1">
                <a:latin typeface="Arial" pitchFamily="34" charset="0"/>
                <a:cs typeface="Arial" pitchFamily="34" charset="0"/>
              </a:rPr>
              <a:t>Cause</a:t>
            </a:r>
            <a:endParaRPr lang="en-US" sz="1000" b="1">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Low temperature of the mold causes incomplete dissolution of the molten plastics.</a:t>
            </a:r>
            <a:endParaRPr lang="en-US" sz="1000">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 </a:t>
            </a:r>
            <a:endParaRPr lang="en-US" sz="1000">
              <a:latin typeface="Arial" pitchFamily="34" charset="0"/>
              <a:cs typeface="Arial" pitchFamily="34" charset="0"/>
            </a:endParaRPr>
          </a:p>
          <a:p>
            <a:pPr algn="just" eaLnBrk="0" hangingPunct="0">
              <a:tabLst>
                <a:tab pos="5429250" algn="l"/>
              </a:tabLst>
            </a:pPr>
            <a:r>
              <a:rPr lang="en-US" sz="1800" b="1">
                <a:latin typeface="Arial" pitchFamily="34" charset="0"/>
                <a:cs typeface="Arial" pitchFamily="34" charset="0"/>
              </a:rPr>
              <a:t>Solution</a:t>
            </a:r>
            <a:endParaRPr lang="en-US" sz="1000" b="1">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Increase injection speed and raise the mold temperature. Lower the molten plastics temperature and increase the injection pressure. Change the gate position and the flow of molten plastics. Change the gate position to prevent development of  weldline.</a:t>
            </a:r>
            <a:endParaRPr lang="en-US" sz="1000">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 </a:t>
            </a:r>
            <a:endParaRPr lang="en-US" sz="1000">
              <a:latin typeface="Arial" pitchFamily="34" charset="0"/>
              <a:cs typeface="Arial" pitchFamily="34" charset="0"/>
            </a:endParaRPr>
          </a:p>
          <a:p>
            <a:pPr eaLnBrk="0" hangingPunct="0">
              <a:tabLst>
                <a:tab pos="5429250" algn="l"/>
              </a:tabLst>
            </a:pPr>
            <a:endParaRPr lang="en-US" sz="2400"/>
          </a:p>
        </p:txBody>
      </p:sp>
      <p:pic>
        <p:nvPicPr>
          <p:cNvPr id="20484" name="Picture 4" descr="zu1_4"/>
          <p:cNvPicPr>
            <a:picLocks noChangeAspect="1" noChangeArrowheads="1"/>
          </p:cNvPicPr>
          <p:nvPr/>
        </p:nvPicPr>
        <p:blipFill>
          <a:blip r:embed="rId2" cstate="print"/>
          <a:srcRect/>
          <a:stretch>
            <a:fillRect/>
          </a:stretch>
        </p:blipFill>
        <p:spPr bwMode="auto">
          <a:xfrm>
            <a:off x="6477000" y="76200"/>
            <a:ext cx="2000250" cy="2000250"/>
          </a:xfrm>
          <a:prstGeom prst="rect">
            <a:avLst/>
          </a:prstGeom>
          <a:noFill/>
          <a:ln w="9525">
            <a:noFill/>
            <a:miter lim="800000"/>
            <a:headEnd/>
            <a:tailEnd/>
          </a:ln>
        </p:spPr>
      </p:pic>
      <p:sp>
        <p:nvSpPr>
          <p:cNvPr id="20485" name="AutoShape 5"/>
          <p:cNvSpPr>
            <a:spLocks noChangeArrowheads="1"/>
          </p:cNvSpPr>
          <p:nvPr/>
        </p:nvSpPr>
        <p:spPr bwMode="auto">
          <a:xfrm rot="7533549">
            <a:off x="7848600" y="914400"/>
            <a:ext cx="304800" cy="457200"/>
          </a:xfrm>
          <a:custGeom>
            <a:avLst/>
            <a:gdLst>
              <a:gd name="T0" fmla="*/ 3011946 w 21600"/>
              <a:gd name="T1" fmla="*/ 0 h 21600"/>
              <a:gd name="T2" fmla="*/ 3011946 w 21600"/>
              <a:gd name="T3" fmla="*/ 5447114 h 21600"/>
              <a:gd name="T4" fmla="*/ 644567 w 21600"/>
              <a:gd name="T5" fmla="*/ 9677399 h 21600"/>
              <a:gd name="T6" fmla="*/ 4301067 w 21600"/>
              <a:gd name="T7" fmla="*/ 272355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th-TH"/>
          </a:p>
        </p:txBody>
      </p:sp>
      <p:sp>
        <p:nvSpPr>
          <p:cNvPr id="20486" name="AutoShape 6"/>
          <p:cNvSpPr>
            <a:spLocks noChangeArrowheads="1"/>
          </p:cNvSpPr>
          <p:nvPr/>
        </p:nvSpPr>
        <p:spPr bwMode="auto">
          <a:xfrm rot="14066451" flipH="1">
            <a:off x="7010400" y="914400"/>
            <a:ext cx="304800" cy="457200"/>
          </a:xfrm>
          <a:custGeom>
            <a:avLst/>
            <a:gdLst>
              <a:gd name="T0" fmla="*/ 3011946 w 21600"/>
              <a:gd name="T1" fmla="*/ 0 h 21600"/>
              <a:gd name="T2" fmla="*/ 3011946 w 21600"/>
              <a:gd name="T3" fmla="*/ 5447114 h 21600"/>
              <a:gd name="T4" fmla="*/ 644567 w 21600"/>
              <a:gd name="T5" fmla="*/ 9677399 h 21600"/>
              <a:gd name="T6" fmla="*/ 4301067 w 21600"/>
              <a:gd name="T7" fmla="*/ 272355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9525">
            <a:solidFill>
              <a:schemeClr val="tx1"/>
            </a:solidFill>
            <a:miter lim="800000"/>
            <a:headEnd/>
            <a:tailEnd/>
          </a:ln>
        </p:spPr>
        <p:txBody>
          <a:bodyPr wrap="none" anchor="ctr"/>
          <a:lstStyle/>
          <a:p>
            <a:endParaRPr lang="th-TH"/>
          </a:p>
        </p:txBody>
      </p:sp>
      <p:sp>
        <p:nvSpPr>
          <p:cNvPr id="20487" name="AutoShape 7"/>
          <p:cNvSpPr>
            <a:spLocks noChangeArrowheads="1"/>
          </p:cNvSpPr>
          <p:nvPr/>
        </p:nvSpPr>
        <p:spPr bwMode="auto">
          <a:xfrm rot="5400000">
            <a:off x="7429500" y="647700"/>
            <a:ext cx="457200" cy="228600"/>
          </a:xfrm>
          <a:prstGeom prst="rightArrow">
            <a:avLst>
              <a:gd name="adj1" fmla="val 50000"/>
              <a:gd name="adj2" fmla="val 50000"/>
            </a:avLst>
          </a:prstGeom>
          <a:solidFill>
            <a:schemeClr val="accent1"/>
          </a:solidFill>
          <a:ln w="9525">
            <a:solidFill>
              <a:schemeClr val="tx1"/>
            </a:solidFill>
            <a:miter lim="800000"/>
            <a:headEnd/>
            <a:tailEnd/>
          </a:ln>
        </p:spPr>
        <p:txBody>
          <a:bodyPr wrap="none" anchor="ctr"/>
          <a:lstStyle/>
          <a:p>
            <a:endParaRPr lang="th-TH"/>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664494" y="341078"/>
            <a:ext cx="6342062" cy="1143000"/>
          </a:xfrm>
        </p:spPr>
        <p:txBody>
          <a:bodyPr/>
          <a:lstStyle/>
          <a:p>
            <a:pPr eaLnBrk="1" hangingPunct="1"/>
            <a:r>
              <a:rPr lang="en-US" dirty="0" smtClean="0"/>
              <a:t>Flashes</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26</a:t>
            </a:fld>
            <a:endParaRPr lang="en-US"/>
          </a:p>
        </p:txBody>
      </p:sp>
      <p:sp>
        <p:nvSpPr>
          <p:cNvPr id="21507" name="Rectangle 3"/>
          <p:cNvSpPr>
            <a:spLocks noChangeArrowheads="1"/>
          </p:cNvSpPr>
          <p:nvPr/>
        </p:nvSpPr>
        <p:spPr bwMode="auto">
          <a:xfrm>
            <a:off x="304800" y="1981200"/>
            <a:ext cx="8839200" cy="3540125"/>
          </a:xfrm>
          <a:prstGeom prst="rect">
            <a:avLst/>
          </a:prstGeom>
          <a:noFill/>
          <a:ln w="9525">
            <a:noFill/>
            <a:miter lim="800000"/>
            <a:headEnd/>
            <a:tailEnd/>
          </a:ln>
        </p:spPr>
        <p:txBody>
          <a:bodyPr>
            <a:spAutoFit/>
          </a:bodyPr>
          <a:lstStyle/>
          <a:p>
            <a:pPr algn="just">
              <a:tabLst>
                <a:tab pos="5429250" algn="l"/>
              </a:tabLst>
            </a:pPr>
            <a:r>
              <a:rPr lang="en-US" sz="1800">
                <a:latin typeface="Arial" pitchFamily="34" charset="0"/>
                <a:cs typeface="Arial" pitchFamily="34" charset="0"/>
              </a:rPr>
              <a:t>Flashes develop at the mold parting line or ejector pin installation point. It is a phenomenon where molten polymer smears out and sticks to the gap.</a:t>
            </a:r>
          </a:p>
          <a:p>
            <a:pPr algn="just">
              <a:tabLst>
                <a:tab pos="5429250" algn="l"/>
              </a:tabLst>
            </a:pPr>
            <a:endParaRPr lang="en-US" sz="1000">
              <a:latin typeface="Arial" pitchFamily="34" charset="0"/>
              <a:cs typeface="Arial" pitchFamily="34" charset="0"/>
            </a:endParaRPr>
          </a:p>
          <a:p>
            <a:pPr algn="just" eaLnBrk="0" hangingPunct="0">
              <a:tabLst>
                <a:tab pos="5429250" algn="l"/>
              </a:tabLst>
            </a:pPr>
            <a:r>
              <a:rPr lang="en-US" sz="1800" b="1">
                <a:latin typeface="Arial" pitchFamily="34" charset="0"/>
                <a:cs typeface="Arial" pitchFamily="34" charset="0"/>
              </a:rPr>
              <a:t>        Cause</a:t>
            </a:r>
            <a:endParaRPr lang="en-US" sz="1000" b="1">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Poor quality of the mold.</a:t>
            </a:r>
            <a:r>
              <a:rPr lang="en-US" sz="1000">
                <a:latin typeface="Arial" pitchFamily="34" charset="0"/>
                <a:cs typeface="Arial" pitchFamily="34" charset="0"/>
              </a:rPr>
              <a:t> </a:t>
            </a:r>
            <a:r>
              <a:rPr lang="en-US" sz="1800">
                <a:latin typeface="Arial" pitchFamily="34" charset="0"/>
                <a:cs typeface="Arial" pitchFamily="34" charset="0"/>
              </a:rPr>
              <a:t>The molten polymer has too low viscosity. </a:t>
            </a:r>
          </a:p>
          <a:p>
            <a:pPr algn="just" eaLnBrk="0" hangingPunct="0">
              <a:tabLst>
                <a:tab pos="5429250" algn="l"/>
              </a:tabLst>
            </a:pPr>
            <a:r>
              <a:rPr lang="en-US" sz="1800">
                <a:latin typeface="Arial" pitchFamily="34" charset="0"/>
                <a:cs typeface="Arial" pitchFamily="34" charset="0"/>
              </a:rPr>
              <a:t>Injection pressure is too high, or clamping force is too weak.</a:t>
            </a:r>
            <a:endParaRPr lang="en-US" sz="1000">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 </a:t>
            </a:r>
            <a:endParaRPr lang="en-US" sz="1000">
              <a:latin typeface="Arial" pitchFamily="34" charset="0"/>
              <a:cs typeface="Arial" pitchFamily="34" charset="0"/>
            </a:endParaRPr>
          </a:p>
          <a:p>
            <a:pPr algn="just" eaLnBrk="0" hangingPunct="0">
              <a:tabLst>
                <a:tab pos="5429250" algn="l"/>
              </a:tabLst>
            </a:pPr>
            <a:r>
              <a:rPr lang="en-US" sz="1800" b="1">
                <a:latin typeface="Arial" pitchFamily="34" charset="0"/>
                <a:cs typeface="Arial" pitchFamily="34" charset="0"/>
              </a:rPr>
              <a:t>        Solution</a:t>
            </a:r>
            <a:endParaRPr lang="en-US" sz="1000" b="1">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Avoiding excessive difference in thickness is most effective.</a:t>
            </a:r>
            <a:endParaRPr lang="en-US" sz="1000">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Slow down the injection speed.</a:t>
            </a:r>
            <a:endParaRPr lang="en-US" sz="1000">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Apply well-balanced pressure to the mold to get consistent clamping force, or increase the clamping force.</a:t>
            </a:r>
            <a:endParaRPr lang="en-US" sz="1000">
              <a:latin typeface="Arial" pitchFamily="34" charset="0"/>
              <a:cs typeface="Arial" pitchFamily="34" charset="0"/>
            </a:endParaRPr>
          </a:p>
          <a:p>
            <a:pPr eaLnBrk="0" hangingPunct="0">
              <a:tabLst>
                <a:tab pos="5429250" algn="l"/>
              </a:tabLst>
            </a:pPr>
            <a:r>
              <a:rPr lang="en-US" sz="1800">
                <a:latin typeface="Arial" pitchFamily="34" charset="0"/>
                <a:cs typeface="Arial" pitchFamily="34" charset="0"/>
              </a:rPr>
              <a:t>Enhance the surface quality of the parting lines, ejector pins and holes.</a:t>
            </a:r>
            <a:r>
              <a:rPr lang="en-US" sz="1100"/>
              <a:t> </a:t>
            </a:r>
            <a:endParaRPr lang="en-US" sz="2400"/>
          </a:p>
        </p:txBody>
      </p:sp>
      <p:pic>
        <p:nvPicPr>
          <p:cNvPr id="21508" name="Picture 4" descr="zu1_6"/>
          <p:cNvPicPr>
            <a:picLocks noChangeAspect="1" noChangeArrowheads="1"/>
          </p:cNvPicPr>
          <p:nvPr/>
        </p:nvPicPr>
        <p:blipFill>
          <a:blip r:embed="rId2" cstate="print"/>
          <a:srcRect/>
          <a:stretch>
            <a:fillRect/>
          </a:stretch>
        </p:blipFill>
        <p:spPr bwMode="auto">
          <a:xfrm>
            <a:off x="5521325" y="609600"/>
            <a:ext cx="2936875"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573599" y="398845"/>
            <a:ext cx="7793037" cy="1143000"/>
          </a:xfrm>
        </p:spPr>
        <p:txBody>
          <a:bodyPr/>
          <a:lstStyle/>
          <a:p>
            <a:pPr eaLnBrk="1" hangingPunct="1"/>
            <a:r>
              <a:rPr lang="en-US" dirty="0" smtClean="0"/>
              <a:t>Short shot</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27</a:t>
            </a:fld>
            <a:endParaRPr lang="en-US"/>
          </a:p>
        </p:txBody>
      </p:sp>
      <p:sp>
        <p:nvSpPr>
          <p:cNvPr id="22531" name="Rectangle 3"/>
          <p:cNvSpPr>
            <a:spLocks noChangeArrowheads="1"/>
          </p:cNvSpPr>
          <p:nvPr/>
        </p:nvSpPr>
        <p:spPr bwMode="auto">
          <a:xfrm>
            <a:off x="304800" y="1600200"/>
            <a:ext cx="8077200" cy="2868613"/>
          </a:xfrm>
          <a:prstGeom prst="rect">
            <a:avLst/>
          </a:prstGeom>
          <a:noFill/>
          <a:ln w="9525">
            <a:noFill/>
            <a:miter lim="800000"/>
            <a:headEnd/>
            <a:tailEnd/>
          </a:ln>
        </p:spPr>
        <p:txBody>
          <a:bodyPr>
            <a:spAutoFit/>
          </a:bodyPr>
          <a:lstStyle/>
          <a:p>
            <a:pPr algn="just">
              <a:tabLst>
                <a:tab pos="5429250" algn="l"/>
              </a:tabLst>
            </a:pPr>
            <a:r>
              <a:rPr lang="en-US" sz="1800">
                <a:latin typeface="Arial" pitchFamily="34" charset="0"/>
                <a:cs typeface="Arial" pitchFamily="34" charset="0"/>
              </a:rPr>
              <a:t>This is the phenomenon where molten plastics does not fill the mold cavity completely. and the portion of parts becomes incomplete shape.</a:t>
            </a:r>
          </a:p>
          <a:p>
            <a:pPr algn="just">
              <a:tabLst>
                <a:tab pos="5429250" algn="l"/>
              </a:tabLst>
            </a:pPr>
            <a:endParaRPr lang="en-US" sz="1000">
              <a:latin typeface="Arial" pitchFamily="34" charset="0"/>
              <a:cs typeface="Arial" pitchFamily="34" charset="0"/>
            </a:endParaRPr>
          </a:p>
          <a:p>
            <a:pPr algn="just" eaLnBrk="0" hangingPunct="0">
              <a:tabLst>
                <a:tab pos="5429250" algn="l"/>
              </a:tabLst>
            </a:pPr>
            <a:r>
              <a:rPr lang="en-US" sz="1800" b="1">
                <a:latin typeface="Arial" pitchFamily="34" charset="0"/>
                <a:cs typeface="Arial" pitchFamily="34" charset="0"/>
              </a:rPr>
              <a:t>        Cause</a:t>
            </a:r>
            <a:endParaRPr lang="en-US" sz="1000" b="1">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The shot volume or injection pressure is not sufficient. </a:t>
            </a:r>
          </a:p>
          <a:p>
            <a:pPr algn="just" eaLnBrk="0" hangingPunct="0">
              <a:tabLst>
                <a:tab pos="5429250" algn="l"/>
              </a:tabLst>
            </a:pPr>
            <a:endParaRPr lang="en-US" sz="1000">
              <a:latin typeface="Arial" pitchFamily="34" charset="0"/>
              <a:cs typeface="Arial" pitchFamily="34" charset="0"/>
            </a:endParaRPr>
          </a:p>
          <a:p>
            <a:pPr algn="just" eaLnBrk="0" hangingPunct="0">
              <a:tabLst>
                <a:tab pos="5429250" algn="l"/>
              </a:tabLst>
            </a:pPr>
            <a:r>
              <a:rPr lang="en-US" sz="1800">
                <a:latin typeface="Arial" pitchFamily="34" charset="0"/>
                <a:cs typeface="Arial" pitchFamily="34" charset="0"/>
              </a:rPr>
              <a:t>Injection speed is so slow that the molten plastics becomes solid before it flows to the end of the mold.</a:t>
            </a:r>
            <a:endParaRPr lang="en-US" sz="1000">
              <a:latin typeface="Arial" pitchFamily="34" charset="0"/>
              <a:cs typeface="Arial" pitchFamily="34" charset="0"/>
            </a:endParaRPr>
          </a:p>
          <a:p>
            <a:pPr algn="just" eaLnBrk="0" hangingPunct="0">
              <a:tabLst>
                <a:tab pos="5429250" algn="l"/>
              </a:tabLst>
            </a:pPr>
            <a:r>
              <a:rPr lang="en-US" sz="1800" b="1">
                <a:latin typeface="Arial" pitchFamily="34" charset="0"/>
                <a:cs typeface="Arial" pitchFamily="34" charset="0"/>
              </a:rPr>
              <a:t>        Solution</a:t>
            </a:r>
            <a:endParaRPr lang="en-US" sz="1000" b="1">
              <a:latin typeface="Arial" pitchFamily="34" charset="0"/>
              <a:cs typeface="Arial" pitchFamily="34" charset="0"/>
            </a:endParaRPr>
          </a:p>
          <a:p>
            <a:pPr eaLnBrk="0" hangingPunct="0">
              <a:tabLst>
                <a:tab pos="5429250" algn="l"/>
              </a:tabLst>
            </a:pPr>
            <a:r>
              <a:rPr lang="en-US" sz="1800">
                <a:latin typeface="Arial" pitchFamily="34" charset="0"/>
                <a:cs typeface="Arial" pitchFamily="34" charset="0"/>
              </a:rPr>
              <a:t>Apply higher injection pressure. Install air vent or degassing device. Change the shape of the mold or gate position for better flow of the plastics.</a:t>
            </a:r>
            <a:r>
              <a:rPr lang="en-US" sz="1100"/>
              <a:t> </a:t>
            </a:r>
            <a:endParaRPr lang="en-US" sz="2400"/>
          </a:p>
        </p:txBody>
      </p:sp>
      <p:pic>
        <p:nvPicPr>
          <p:cNvPr id="22532" name="Picture 4" descr="zu1_7"/>
          <p:cNvPicPr>
            <a:picLocks noChangeAspect="1" noChangeArrowheads="1"/>
          </p:cNvPicPr>
          <p:nvPr/>
        </p:nvPicPr>
        <p:blipFill>
          <a:blip r:embed="rId2" cstate="print"/>
          <a:srcRect/>
          <a:stretch>
            <a:fillRect/>
          </a:stretch>
        </p:blipFill>
        <p:spPr bwMode="auto">
          <a:xfrm>
            <a:off x="685800" y="4876800"/>
            <a:ext cx="3429000"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479550" y="398845"/>
            <a:ext cx="7793038" cy="1143000"/>
          </a:xfrm>
        </p:spPr>
        <p:txBody>
          <a:bodyPr/>
          <a:lstStyle/>
          <a:p>
            <a:pPr eaLnBrk="1" hangingPunct="1"/>
            <a:r>
              <a:rPr lang="en-US" sz="4000" dirty="0" smtClean="0">
                <a:solidFill>
                  <a:srgbClr val="000099"/>
                </a:solidFill>
                <a:cs typeface="Arial" pitchFamily="34" charset="0"/>
              </a:rPr>
              <a:t>Warpage</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28</a:t>
            </a:fld>
            <a:endParaRPr lang="en-US"/>
          </a:p>
        </p:txBody>
      </p:sp>
      <p:sp>
        <p:nvSpPr>
          <p:cNvPr id="23555" name="Rectangle 3"/>
          <p:cNvSpPr>
            <a:spLocks noChangeArrowheads="1"/>
          </p:cNvSpPr>
          <p:nvPr/>
        </p:nvSpPr>
        <p:spPr bwMode="auto">
          <a:xfrm>
            <a:off x="533400" y="1828800"/>
            <a:ext cx="7848600" cy="3387725"/>
          </a:xfrm>
          <a:prstGeom prst="rect">
            <a:avLst/>
          </a:prstGeom>
          <a:noFill/>
          <a:ln w="9525">
            <a:noFill/>
            <a:miter lim="800000"/>
            <a:headEnd/>
            <a:tailEnd/>
          </a:ln>
        </p:spPr>
        <p:txBody>
          <a:bodyPr>
            <a:spAutoFit/>
          </a:bodyPr>
          <a:lstStyle/>
          <a:p>
            <a:r>
              <a:rPr lang="en-US" sz="1800">
                <a:latin typeface="Arial" pitchFamily="34" charset="0"/>
                <a:cs typeface="Arial" pitchFamily="34" charset="0"/>
              </a:rPr>
              <a:t>This deformation appears when the part is removed from the mold and pressure is released.</a:t>
            </a:r>
          </a:p>
          <a:p>
            <a:endParaRPr lang="en-US" sz="1800">
              <a:latin typeface="Arial" pitchFamily="34" charset="0"/>
              <a:cs typeface="Arial" pitchFamily="34" charset="0"/>
            </a:endParaRPr>
          </a:p>
          <a:p>
            <a:pPr eaLnBrk="0" hangingPunct="0"/>
            <a:r>
              <a:rPr lang="en-US" sz="1800" b="1">
                <a:latin typeface="Arial" pitchFamily="34" charset="0"/>
                <a:cs typeface="Arial" pitchFamily="34" charset="0"/>
              </a:rPr>
              <a:t>Cause</a:t>
            </a:r>
          </a:p>
          <a:p>
            <a:pPr eaLnBrk="0" hangingPunct="0"/>
            <a:r>
              <a:rPr lang="en-US" sz="1800">
                <a:latin typeface="Arial" pitchFamily="34" charset="0"/>
                <a:cs typeface="Arial" pitchFamily="34" charset="0"/>
              </a:rPr>
              <a:t>Uneven shrinkage due to the mold temperature difference (surface temperature difference at cavity and core), and the thickness difference in the part. Injection pressure was too low and insufficient packing.</a:t>
            </a:r>
          </a:p>
          <a:p>
            <a:pPr eaLnBrk="0" hangingPunct="0"/>
            <a:endParaRPr lang="en-US" sz="1800">
              <a:latin typeface="Arial" pitchFamily="34" charset="0"/>
              <a:cs typeface="Arial" pitchFamily="34" charset="0"/>
            </a:endParaRPr>
          </a:p>
          <a:p>
            <a:pPr eaLnBrk="0" hangingPunct="0"/>
            <a:r>
              <a:rPr lang="en-US" sz="1800" b="1">
                <a:latin typeface="Arial" pitchFamily="34" charset="0"/>
                <a:cs typeface="Arial" pitchFamily="34" charset="0"/>
              </a:rPr>
              <a:t>Solution </a:t>
            </a:r>
          </a:p>
          <a:p>
            <a:pPr eaLnBrk="0" hangingPunct="0"/>
            <a:r>
              <a:rPr lang="en-US" sz="1800">
                <a:latin typeface="Arial" pitchFamily="34" charset="0"/>
                <a:cs typeface="Arial" pitchFamily="34" charset="0"/>
              </a:rPr>
              <a:t>Take a longer cooling time and lower the ejection speed. Adjust the ejector pin position or enlarge the draft angle. Examine the part thickness or dimension. Balance cooling lines. Increase packing pressure.</a:t>
            </a:r>
            <a:endParaRPr lang="en-US" sz="2400"/>
          </a:p>
        </p:txBody>
      </p:sp>
      <p:pic>
        <p:nvPicPr>
          <p:cNvPr id="23556" name="Picture 4" descr="zu1_2"/>
          <p:cNvPicPr>
            <a:picLocks noChangeAspect="1" noChangeArrowheads="1"/>
          </p:cNvPicPr>
          <p:nvPr/>
        </p:nvPicPr>
        <p:blipFill>
          <a:blip r:embed="rId2" cstate="print"/>
          <a:srcRect/>
          <a:stretch>
            <a:fillRect/>
          </a:stretch>
        </p:blipFill>
        <p:spPr bwMode="auto">
          <a:xfrm>
            <a:off x="6477000" y="838200"/>
            <a:ext cx="2217738" cy="1017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562894" y="398845"/>
            <a:ext cx="7793038" cy="1143000"/>
          </a:xfrm>
        </p:spPr>
        <p:txBody>
          <a:bodyPr/>
          <a:lstStyle/>
          <a:p>
            <a:pPr eaLnBrk="1" hangingPunct="1"/>
            <a:r>
              <a:rPr lang="en-US" dirty="0" smtClean="0"/>
              <a:t>Sink marks</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29</a:t>
            </a:fld>
            <a:endParaRPr lang="en-US"/>
          </a:p>
        </p:txBody>
      </p:sp>
      <p:sp>
        <p:nvSpPr>
          <p:cNvPr id="24579" name="Freeform 3"/>
          <p:cNvSpPr>
            <a:spLocks/>
          </p:cNvSpPr>
          <p:nvPr/>
        </p:nvSpPr>
        <p:spPr bwMode="auto">
          <a:xfrm>
            <a:off x="1447800" y="2057400"/>
            <a:ext cx="2209800" cy="1981200"/>
          </a:xfrm>
          <a:custGeom>
            <a:avLst/>
            <a:gdLst>
              <a:gd name="T0" fmla="*/ 0 w 1248"/>
              <a:gd name="T1" fmla="*/ 1415143 h 1008"/>
              <a:gd name="T2" fmla="*/ 679938 w 1248"/>
              <a:gd name="T3" fmla="*/ 1415143 h 1008"/>
              <a:gd name="T4" fmla="*/ 679938 w 1248"/>
              <a:gd name="T5" fmla="*/ 0 h 1008"/>
              <a:gd name="T6" fmla="*/ 1189892 w 1248"/>
              <a:gd name="T7" fmla="*/ 0 h 1008"/>
              <a:gd name="T8" fmla="*/ 1189892 w 1248"/>
              <a:gd name="T9" fmla="*/ 1415143 h 1008"/>
              <a:gd name="T10" fmla="*/ 2209800 w 1248"/>
              <a:gd name="T11" fmla="*/ 1415143 h 1008"/>
              <a:gd name="T12" fmla="*/ 2209800 w 1248"/>
              <a:gd name="T13" fmla="*/ 1981200 h 1008"/>
              <a:gd name="T14" fmla="*/ 0 w 1248"/>
              <a:gd name="T15" fmla="*/ 1981200 h 1008"/>
              <a:gd name="T16" fmla="*/ 0 w 1248"/>
              <a:gd name="T17" fmla="*/ 1415143 h 10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8"/>
              <a:gd name="T28" fmla="*/ 0 h 1008"/>
              <a:gd name="T29" fmla="*/ 1248 w 1248"/>
              <a:gd name="T30" fmla="*/ 1008 h 10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8" h="1008">
                <a:moveTo>
                  <a:pt x="0" y="720"/>
                </a:moveTo>
                <a:lnTo>
                  <a:pt x="384" y="720"/>
                </a:lnTo>
                <a:lnTo>
                  <a:pt x="384" y="0"/>
                </a:lnTo>
                <a:lnTo>
                  <a:pt x="672" y="0"/>
                </a:lnTo>
                <a:lnTo>
                  <a:pt x="672" y="720"/>
                </a:lnTo>
                <a:lnTo>
                  <a:pt x="1248" y="720"/>
                </a:lnTo>
                <a:lnTo>
                  <a:pt x="1248" y="1008"/>
                </a:lnTo>
                <a:lnTo>
                  <a:pt x="0" y="1008"/>
                </a:lnTo>
                <a:lnTo>
                  <a:pt x="0" y="720"/>
                </a:lnTo>
                <a:close/>
              </a:path>
            </a:pathLst>
          </a:custGeom>
          <a:solidFill>
            <a:schemeClr val="accent1"/>
          </a:solidFill>
          <a:ln w="9525">
            <a:noFill/>
            <a:round/>
            <a:headEnd/>
            <a:tailEnd/>
          </a:ln>
        </p:spPr>
        <p:txBody>
          <a:bodyPr/>
          <a:lstStyle/>
          <a:p>
            <a:endParaRPr lang="th-TH"/>
          </a:p>
        </p:txBody>
      </p:sp>
      <p:sp>
        <p:nvSpPr>
          <p:cNvPr id="24580" name="Line 4"/>
          <p:cNvSpPr>
            <a:spLocks noChangeShapeType="1"/>
          </p:cNvSpPr>
          <p:nvPr/>
        </p:nvSpPr>
        <p:spPr bwMode="auto">
          <a:xfrm rot="18682210" flipV="1">
            <a:off x="2170906" y="3391694"/>
            <a:ext cx="1588" cy="228600"/>
          </a:xfrm>
          <a:prstGeom prst="line">
            <a:avLst/>
          </a:prstGeom>
          <a:noFill/>
          <a:ln w="9525">
            <a:solidFill>
              <a:schemeClr val="tx1"/>
            </a:solidFill>
            <a:round/>
            <a:headEnd/>
            <a:tailEnd type="triangle" w="med" len="med"/>
          </a:ln>
        </p:spPr>
        <p:txBody>
          <a:bodyPr/>
          <a:lstStyle/>
          <a:p>
            <a:endParaRPr lang="th-TH"/>
          </a:p>
        </p:txBody>
      </p:sp>
      <p:sp>
        <p:nvSpPr>
          <p:cNvPr id="24581" name="Line 5"/>
          <p:cNvSpPr>
            <a:spLocks noChangeShapeType="1"/>
          </p:cNvSpPr>
          <p:nvPr/>
        </p:nvSpPr>
        <p:spPr bwMode="auto">
          <a:xfrm flipH="1">
            <a:off x="2386013" y="3810000"/>
            <a:ext cx="0" cy="228600"/>
          </a:xfrm>
          <a:prstGeom prst="line">
            <a:avLst/>
          </a:prstGeom>
          <a:noFill/>
          <a:ln w="9525">
            <a:solidFill>
              <a:schemeClr val="tx1"/>
            </a:solidFill>
            <a:round/>
            <a:headEnd/>
            <a:tailEnd type="triangle" w="med" len="med"/>
          </a:ln>
        </p:spPr>
        <p:txBody>
          <a:bodyPr/>
          <a:lstStyle/>
          <a:p>
            <a:endParaRPr lang="th-TH"/>
          </a:p>
        </p:txBody>
      </p:sp>
      <p:sp>
        <p:nvSpPr>
          <p:cNvPr id="24582" name="Line 6"/>
          <p:cNvSpPr>
            <a:spLocks noChangeShapeType="1"/>
          </p:cNvSpPr>
          <p:nvPr/>
        </p:nvSpPr>
        <p:spPr bwMode="auto">
          <a:xfrm rot="2917790" flipH="1" flipV="1">
            <a:off x="2551906" y="3393282"/>
            <a:ext cx="1587" cy="228600"/>
          </a:xfrm>
          <a:prstGeom prst="line">
            <a:avLst/>
          </a:prstGeom>
          <a:noFill/>
          <a:ln w="9525">
            <a:solidFill>
              <a:schemeClr val="tx1"/>
            </a:solidFill>
            <a:round/>
            <a:headEnd/>
            <a:tailEnd type="triangle" w="med" len="med"/>
          </a:ln>
        </p:spPr>
        <p:txBody>
          <a:bodyPr/>
          <a:lstStyle/>
          <a:p>
            <a:endParaRPr lang="th-TH"/>
          </a:p>
        </p:txBody>
      </p:sp>
      <p:sp>
        <p:nvSpPr>
          <p:cNvPr id="24583" name="Oval 7"/>
          <p:cNvSpPr>
            <a:spLocks noChangeArrowheads="1"/>
          </p:cNvSpPr>
          <p:nvPr/>
        </p:nvSpPr>
        <p:spPr bwMode="auto">
          <a:xfrm>
            <a:off x="2271713" y="3581400"/>
            <a:ext cx="228600" cy="228600"/>
          </a:xfrm>
          <a:prstGeom prst="ellipse">
            <a:avLst/>
          </a:prstGeom>
          <a:solidFill>
            <a:srgbClr val="FF0000"/>
          </a:solidFill>
          <a:ln w="9525">
            <a:solidFill>
              <a:schemeClr val="tx1"/>
            </a:solidFill>
            <a:round/>
            <a:headEnd/>
            <a:tailEnd/>
          </a:ln>
        </p:spPr>
        <p:txBody>
          <a:bodyPr wrap="none" anchor="ctr"/>
          <a:lstStyle/>
          <a:p>
            <a:endParaRPr lang="th-TH"/>
          </a:p>
        </p:txBody>
      </p:sp>
      <p:sp>
        <p:nvSpPr>
          <p:cNvPr id="24584" name="Line 8"/>
          <p:cNvSpPr>
            <a:spLocks noChangeShapeType="1"/>
          </p:cNvSpPr>
          <p:nvPr/>
        </p:nvSpPr>
        <p:spPr bwMode="auto">
          <a:xfrm>
            <a:off x="2971800" y="3849688"/>
            <a:ext cx="304800" cy="0"/>
          </a:xfrm>
          <a:prstGeom prst="line">
            <a:avLst/>
          </a:prstGeom>
          <a:noFill/>
          <a:ln w="9525">
            <a:solidFill>
              <a:schemeClr val="tx1"/>
            </a:solidFill>
            <a:round/>
            <a:headEnd/>
            <a:tailEnd type="triangle" w="med" len="med"/>
          </a:ln>
        </p:spPr>
        <p:txBody>
          <a:bodyPr/>
          <a:lstStyle/>
          <a:p>
            <a:endParaRPr lang="th-TH"/>
          </a:p>
        </p:txBody>
      </p:sp>
      <p:sp>
        <p:nvSpPr>
          <p:cNvPr id="24585" name="Line 9"/>
          <p:cNvSpPr>
            <a:spLocks noChangeShapeType="1"/>
          </p:cNvSpPr>
          <p:nvPr/>
        </p:nvSpPr>
        <p:spPr bwMode="auto">
          <a:xfrm flipH="1">
            <a:off x="1806575" y="3810000"/>
            <a:ext cx="152400" cy="0"/>
          </a:xfrm>
          <a:prstGeom prst="line">
            <a:avLst/>
          </a:prstGeom>
          <a:noFill/>
          <a:ln w="9525">
            <a:solidFill>
              <a:schemeClr val="tx1"/>
            </a:solidFill>
            <a:round/>
            <a:headEnd/>
            <a:tailEnd type="triangle" w="med" len="med"/>
          </a:ln>
        </p:spPr>
        <p:txBody>
          <a:bodyPr/>
          <a:lstStyle/>
          <a:p>
            <a:endParaRPr lang="th-TH"/>
          </a:p>
        </p:txBody>
      </p:sp>
      <p:sp>
        <p:nvSpPr>
          <p:cNvPr id="24586" name="Line 10"/>
          <p:cNvSpPr>
            <a:spLocks noChangeShapeType="1"/>
          </p:cNvSpPr>
          <p:nvPr/>
        </p:nvSpPr>
        <p:spPr bwMode="auto">
          <a:xfrm flipV="1">
            <a:off x="2438400" y="2971800"/>
            <a:ext cx="0" cy="228600"/>
          </a:xfrm>
          <a:prstGeom prst="line">
            <a:avLst/>
          </a:prstGeom>
          <a:noFill/>
          <a:ln w="9525">
            <a:solidFill>
              <a:schemeClr val="tx1"/>
            </a:solidFill>
            <a:round/>
            <a:headEnd/>
            <a:tailEnd type="triangle" w="med" len="med"/>
          </a:ln>
        </p:spPr>
        <p:txBody>
          <a:bodyPr/>
          <a:lstStyle/>
          <a:p>
            <a:endParaRPr lang="th-TH"/>
          </a:p>
        </p:txBody>
      </p:sp>
      <p:sp>
        <p:nvSpPr>
          <p:cNvPr id="24587" name="Freeform 11"/>
          <p:cNvSpPr>
            <a:spLocks/>
          </p:cNvSpPr>
          <p:nvPr/>
        </p:nvSpPr>
        <p:spPr bwMode="auto">
          <a:xfrm>
            <a:off x="1966913" y="3757613"/>
            <a:ext cx="250825" cy="73025"/>
          </a:xfrm>
          <a:custGeom>
            <a:avLst/>
            <a:gdLst>
              <a:gd name="T0" fmla="*/ 0 w 158"/>
              <a:gd name="T1" fmla="*/ 50800 h 46"/>
              <a:gd name="T2" fmla="*/ 161925 w 158"/>
              <a:gd name="T3" fmla="*/ 0 h 46"/>
              <a:gd name="T4" fmla="*/ 200025 w 158"/>
              <a:gd name="T5" fmla="*/ 25400 h 46"/>
              <a:gd name="T6" fmla="*/ 250825 w 158"/>
              <a:gd name="T7" fmla="*/ 50800 h 46"/>
              <a:gd name="T8" fmla="*/ 0 60000 65536"/>
              <a:gd name="T9" fmla="*/ 0 60000 65536"/>
              <a:gd name="T10" fmla="*/ 0 60000 65536"/>
              <a:gd name="T11" fmla="*/ 0 60000 65536"/>
              <a:gd name="T12" fmla="*/ 0 w 158"/>
              <a:gd name="T13" fmla="*/ 0 h 46"/>
              <a:gd name="T14" fmla="*/ 158 w 158"/>
              <a:gd name="T15" fmla="*/ 46 h 46"/>
            </a:gdLst>
            <a:ahLst/>
            <a:cxnLst>
              <a:cxn ang="T8">
                <a:pos x="T0" y="T1"/>
              </a:cxn>
              <a:cxn ang="T9">
                <a:pos x="T2" y="T3"/>
              </a:cxn>
              <a:cxn ang="T10">
                <a:pos x="T4" y="T5"/>
              </a:cxn>
              <a:cxn ang="T11">
                <a:pos x="T6" y="T7"/>
              </a:cxn>
            </a:cxnLst>
            <a:rect l="T12" t="T13" r="T14" b="T15"/>
            <a:pathLst>
              <a:path w="158" h="46">
                <a:moveTo>
                  <a:pt x="0" y="32"/>
                </a:moveTo>
                <a:cubicBezTo>
                  <a:pt x="57" y="24"/>
                  <a:pt x="56" y="16"/>
                  <a:pt x="102" y="0"/>
                </a:cubicBezTo>
                <a:cubicBezTo>
                  <a:pt x="110" y="5"/>
                  <a:pt x="119" y="9"/>
                  <a:pt x="126" y="16"/>
                </a:cubicBezTo>
                <a:cubicBezTo>
                  <a:pt x="152" y="42"/>
                  <a:pt x="129" y="46"/>
                  <a:pt x="158" y="32"/>
                </a:cubicBezTo>
              </a:path>
            </a:pathLst>
          </a:custGeom>
          <a:noFill/>
          <a:ln w="9525">
            <a:solidFill>
              <a:schemeClr val="tx1"/>
            </a:solidFill>
            <a:round/>
            <a:headEnd/>
            <a:tailEnd/>
          </a:ln>
        </p:spPr>
        <p:txBody>
          <a:bodyPr/>
          <a:lstStyle/>
          <a:p>
            <a:endParaRPr lang="th-TH"/>
          </a:p>
        </p:txBody>
      </p:sp>
      <p:sp>
        <p:nvSpPr>
          <p:cNvPr id="24588" name="Freeform 12"/>
          <p:cNvSpPr>
            <a:spLocks/>
          </p:cNvSpPr>
          <p:nvPr/>
        </p:nvSpPr>
        <p:spPr bwMode="auto">
          <a:xfrm>
            <a:off x="2692400" y="3795713"/>
            <a:ext cx="276225" cy="49212"/>
          </a:xfrm>
          <a:custGeom>
            <a:avLst/>
            <a:gdLst>
              <a:gd name="T0" fmla="*/ 276225 w 174"/>
              <a:gd name="T1" fmla="*/ 49212 h 31"/>
              <a:gd name="T2" fmla="*/ 138113 w 174"/>
              <a:gd name="T3" fmla="*/ 0 h 31"/>
              <a:gd name="T4" fmla="*/ 0 w 174"/>
              <a:gd name="T5" fmla="*/ 49212 h 31"/>
              <a:gd name="T6" fmla="*/ 0 60000 65536"/>
              <a:gd name="T7" fmla="*/ 0 60000 65536"/>
              <a:gd name="T8" fmla="*/ 0 60000 65536"/>
              <a:gd name="T9" fmla="*/ 0 w 174"/>
              <a:gd name="T10" fmla="*/ 0 h 31"/>
              <a:gd name="T11" fmla="*/ 174 w 174"/>
              <a:gd name="T12" fmla="*/ 31 h 31"/>
            </a:gdLst>
            <a:ahLst/>
            <a:cxnLst>
              <a:cxn ang="T6">
                <a:pos x="T0" y="T1"/>
              </a:cxn>
              <a:cxn ang="T7">
                <a:pos x="T2" y="T3"/>
              </a:cxn>
              <a:cxn ang="T8">
                <a:pos x="T4" y="T5"/>
              </a:cxn>
            </a:cxnLst>
            <a:rect l="T9" t="T10" r="T11" b="T12"/>
            <a:pathLst>
              <a:path w="174" h="31">
                <a:moveTo>
                  <a:pt x="174" y="31"/>
                </a:moveTo>
                <a:cubicBezTo>
                  <a:pt x="142" y="20"/>
                  <a:pt x="115" y="19"/>
                  <a:pt x="87" y="0"/>
                </a:cubicBezTo>
                <a:cubicBezTo>
                  <a:pt x="60" y="9"/>
                  <a:pt x="20" y="11"/>
                  <a:pt x="0" y="31"/>
                </a:cubicBezTo>
              </a:path>
            </a:pathLst>
          </a:custGeom>
          <a:noFill/>
          <a:ln w="9525">
            <a:solidFill>
              <a:schemeClr val="tx1"/>
            </a:solidFill>
            <a:round/>
            <a:headEnd/>
            <a:tailEnd/>
          </a:ln>
        </p:spPr>
        <p:txBody>
          <a:bodyPr/>
          <a:lstStyle/>
          <a:p>
            <a:endParaRPr lang="th-TH"/>
          </a:p>
        </p:txBody>
      </p:sp>
      <p:sp>
        <p:nvSpPr>
          <p:cNvPr id="24589" name="Freeform 13"/>
          <p:cNvSpPr>
            <a:spLocks/>
          </p:cNvSpPr>
          <p:nvPr/>
        </p:nvSpPr>
        <p:spPr bwMode="auto">
          <a:xfrm>
            <a:off x="2443163" y="3194050"/>
            <a:ext cx="36512" cy="263525"/>
          </a:xfrm>
          <a:custGeom>
            <a:avLst/>
            <a:gdLst>
              <a:gd name="T0" fmla="*/ 12700 w 23"/>
              <a:gd name="T1" fmla="*/ 0 h 166"/>
              <a:gd name="T2" fmla="*/ 36512 w 23"/>
              <a:gd name="T3" fmla="*/ 87312 h 166"/>
              <a:gd name="T4" fmla="*/ 0 w 23"/>
              <a:gd name="T5" fmla="*/ 200025 h 166"/>
              <a:gd name="T6" fmla="*/ 23812 w 23"/>
              <a:gd name="T7" fmla="*/ 263525 h 166"/>
              <a:gd name="T8" fmla="*/ 0 60000 65536"/>
              <a:gd name="T9" fmla="*/ 0 60000 65536"/>
              <a:gd name="T10" fmla="*/ 0 60000 65536"/>
              <a:gd name="T11" fmla="*/ 0 60000 65536"/>
              <a:gd name="T12" fmla="*/ 0 w 23"/>
              <a:gd name="T13" fmla="*/ 0 h 166"/>
              <a:gd name="T14" fmla="*/ 23 w 23"/>
              <a:gd name="T15" fmla="*/ 166 h 166"/>
            </a:gdLst>
            <a:ahLst/>
            <a:cxnLst>
              <a:cxn ang="T8">
                <a:pos x="T0" y="T1"/>
              </a:cxn>
              <a:cxn ang="T9">
                <a:pos x="T2" y="T3"/>
              </a:cxn>
              <a:cxn ang="T10">
                <a:pos x="T4" y="T5"/>
              </a:cxn>
              <a:cxn ang="T11">
                <a:pos x="T6" y="T7"/>
              </a:cxn>
            </a:cxnLst>
            <a:rect l="T12" t="T13" r="T14" b="T15"/>
            <a:pathLst>
              <a:path w="23" h="166">
                <a:moveTo>
                  <a:pt x="8" y="0"/>
                </a:moveTo>
                <a:cubicBezTo>
                  <a:pt x="12" y="19"/>
                  <a:pt x="23" y="36"/>
                  <a:pt x="23" y="55"/>
                </a:cubicBezTo>
                <a:cubicBezTo>
                  <a:pt x="23" y="75"/>
                  <a:pt x="7" y="107"/>
                  <a:pt x="0" y="126"/>
                </a:cubicBezTo>
                <a:cubicBezTo>
                  <a:pt x="10" y="156"/>
                  <a:pt x="5" y="142"/>
                  <a:pt x="15" y="166"/>
                </a:cubicBezTo>
              </a:path>
            </a:pathLst>
          </a:custGeom>
          <a:noFill/>
          <a:ln w="9525">
            <a:solidFill>
              <a:schemeClr val="tx1"/>
            </a:solidFill>
            <a:round/>
            <a:headEnd/>
            <a:tailEnd/>
          </a:ln>
        </p:spPr>
        <p:txBody>
          <a:bodyPr/>
          <a:lstStyle/>
          <a:p>
            <a:endParaRPr lang="th-TH"/>
          </a:p>
        </p:txBody>
      </p:sp>
      <p:sp>
        <p:nvSpPr>
          <p:cNvPr id="24590" name="Freeform 14"/>
          <p:cNvSpPr>
            <a:spLocks/>
          </p:cNvSpPr>
          <p:nvPr/>
        </p:nvSpPr>
        <p:spPr bwMode="auto">
          <a:xfrm>
            <a:off x="4114800" y="2057400"/>
            <a:ext cx="2209800" cy="1981200"/>
          </a:xfrm>
          <a:custGeom>
            <a:avLst/>
            <a:gdLst>
              <a:gd name="T0" fmla="*/ 0 w 1248"/>
              <a:gd name="T1" fmla="*/ 1415143 h 1008"/>
              <a:gd name="T2" fmla="*/ 679938 w 1248"/>
              <a:gd name="T3" fmla="*/ 1415143 h 1008"/>
              <a:gd name="T4" fmla="*/ 679938 w 1248"/>
              <a:gd name="T5" fmla="*/ 0 h 1008"/>
              <a:gd name="T6" fmla="*/ 1189892 w 1248"/>
              <a:gd name="T7" fmla="*/ 0 h 1008"/>
              <a:gd name="T8" fmla="*/ 1189892 w 1248"/>
              <a:gd name="T9" fmla="*/ 1415143 h 1008"/>
              <a:gd name="T10" fmla="*/ 2209800 w 1248"/>
              <a:gd name="T11" fmla="*/ 1415143 h 1008"/>
              <a:gd name="T12" fmla="*/ 2209800 w 1248"/>
              <a:gd name="T13" fmla="*/ 1981200 h 1008"/>
              <a:gd name="T14" fmla="*/ 0 w 1248"/>
              <a:gd name="T15" fmla="*/ 1981200 h 1008"/>
              <a:gd name="T16" fmla="*/ 0 w 1248"/>
              <a:gd name="T17" fmla="*/ 1415143 h 10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8"/>
              <a:gd name="T28" fmla="*/ 0 h 1008"/>
              <a:gd name="T29" fmla="*/ 1248 w 1248"/>
              <a:gd name="T30" fmla="*/ 1008 h 10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8" h="1008">
                <a:moveTo>
                  <a:pt x="0" y="720"/>
                </a:moveTo>
                <a:lnTo>
                  <a:pt x="384" y="720"/>
                </a:lnTo>
                <a:lnTo>
                  <a:pt x="384" y="0"/>
                </a:lnTo>
                <a:lnTo>
                  <a:pt x="672" y="0"/>
                </a:lnTo>
                <a:lnTo>
                  <a:pt x="672" y="720"/>
                </a:lnTo>
                <a:lnTo>
                  <a:pt x="1248" y="720"/>
                </a:lnTo>
                <a:lnTo>
                  <a:pt x="1248" y="1008"/>
                </a:lnTo>
                <a:lnTo>
                  <a:pt x="0" y="1008"/>
                </a:lnTo>
                <a:lnTo>
                  <a:pt x="0" y="720"/>
                </a:lnTo>
                <a:close/>
              </a:path>
            </a:pathLst>
          </a:custGeom>
          <a:solidFill>
            <a:schemeClr val="accent1"/>
          </a:solidFill>
          <a:ln w="9525">
            <a:noFill/>
            <a:round/>
            <a:headEnd/>
            <a:tailEnd/>
          </a:ln>
        </p:spPr>
        <p:txBody>
          <a:bodyPr/>
          <a:lstStyle/>
          <a:p>
            <a:endParaRPr lang="th-TH"/>
          </a:p>
        </p:txBody>
      </p:sp>
      <p:sp>
        <p:nvSpPr>
          <p:cNvPr id="24591" name="Freeform 15"/>
          <p:cNvSpPr>
            <a:spLocks/>
          </p:cNvSpPr>
          <p:nvPr/>
        </p:nvSpPr>
        <p:spPr bwMode="auto">
          <a:xfrm>
            <a:off x="4724400" y="3962400"/>
            <a:ext cx="735013" cy="76200"/>
          </a:xfrm>
          <a:custGeom>
            <a:avLst/>
            <a:gdLst>
              <a:gd name="T0" fmla="*/ 0 w 463"/>
              <a:gd name="T1" fmla="*/ 71438 h 48"/>
              <a:gd name="T2" fmla="*/ 74613 w 463"/>
              <a:gd name="T3" fmla="*/ 46037 h 48"/>
              <a:gd name="T4" fmla="*/ 277813 w 463"/>
              <a:gd name="T5" fmla="*/ 0 h 48"/>
              <a:gd name="T6" fmla="*/ 506413 w 463"/>
              <a:gd name="T7" fmla="*/ 0 h 48"/>
              <a:gd name="T8" fmla="*/ 735013 w 463"/>
              <a:gd name="T9" fmla="*/ 76200 h 48"/>
              <a:gd name="T10" fmla="*/ 0 w 463"/>
              <a:gd name="T11" fmla="*/ 71438 h 48"/>
              <a:gd name="T12" fmla="*/ 0 60000 65536"/>
              <a:gd name="T13" fmla="*/ 0 60000 65536"/>
              <a:gd name="T14" fmla="*/ 0 60000 65536"/>
              <a:gd name="T15" fmla="*/ 0 60000 65536"/>
              <a:gd name="T16" fmla="*/ 0 60000 65536"/>
              <a:gd name="T17" fmla="*/ 0 60000 65536"/>
              <a:gd name="T18" fmla="*/ 0 w 463"/>
              <a:gd name="T19" fmla="*/ 0 h 48"/>
              <a:gd name="T20" fmla="*/ 463 w 463"/>
              <a:gd name="T21" fmla="*/ 48 h 48"/>
            </a:gdLst>
            <a:ahLst/>
            <a:cxnLst>
              <a:cxn ang="T12">
                <a:pos x="T0" y="T1"/>
              </a:cxn>
              <a:cxn ang="T13">
                <a:pos x="T2" y="T3"/>
              </a:cxn>
              <a:cxn ang="T14">
                <a:pos x="T4" y="T5"/>
              </a:cxn>
              <a:cxn ang="T15">
                <a:pos x="T6" y="T7"/>
              </a:cxn>
              <a:cxn ang="T16">
                <a:pos x="T8" y="T9"/>
              </a:cxn>
              <a:cxn ang="T17">
                <a:pos x="T10" y="T11"/>
              </a:cxn>
            </a:cxnLst>
            <a:rect l="T18" t="T19" r="T20" b="T21"/>
            <a:pathLst>
              <a:path w="463" h="48">
                <a:moveTo>
                  <a:pt x="0" y="45"/>
                </a:moveTo>
                <a:cubicBezTo>
                  <a:pt x="37" y="36"/>
                  <a:pt x="22" y="42"/>
                  <a:pt x="47" y="29"/>
                </a:cubicBezTo>
                <a:lnTo>
                  <a:pt x="175" y="0"/>
                </a:lnTo>
                <a:lnTo>
                  <a:pt x="319" y="0"/>
                </a:lnTo>
                <a:lnTo>
                  <a:pt x="463" y="48"/>
                </a:lnTo>
                <a:lnTo>
                  <a:pt x="0" y="45"/>
                </a:lnTo>
                <a:close/>
              </a:path>
            </a:pathLst>
          </a:custGeom>
          <a:solidFill>
            <a:schemeClr val="bg1"/>
          </a:solidFill>
          <a:ln w="9525">
            <a:noFill/>
            <a:round/>
            <a:headEnd/>
            <a:tailEnd/>
          </a:ln>
        </p:spPr>
        <p:txBody>
          <a:bodyPr/>
          <a:lstStyle/>
          <a:p>
            <a:endParaRPr lang="th-TH"/>
          </a:p>
        </p:txBody>
      </p:sp>
      <p:sp>
        <p:nvSpPr>
          <p:cNvPr id="24592" name="Text Box 16"/>
          <p:cNvSpPr txBox="1">
            <a:spLocks noChangeArrowheads="1"/>
          </p:cNvSpPr>
          <p:nvPr/>
        </p:nvSpPr>
        <p:spPr bwMode="auto">
          <a:xfrm>
            <a:off x="2438400" y="4259263"/>
            <a:ext cx="4398963" cy="2282825"/>
          </a:xfrm>
          <a:prstGeom prst="rect">
            <a:avLst/>
          </a:prstGeom>
          <a:noFill/>
          <a:ln w="9525">
            <a:noFill/>
            <a:miter lim="800000"/>
            <a:headEnd/>
            <a:tailEnd/>
          </a:ln>
        </p:spPr>
        <p:txBody>
          <a:bodyPr wrap="none">
            <a:spAutoFit/>
          </a:bodyPr>
          <a:lstStyle/>
          <a:p>
            <a:r>
              <a:rPr lang="en-US" sz="2400">
                <a:latin typeface="Tahoma" pitchFamily="34" charset="0"/>
              </a:rPr>
              <a:t>-Equal cooling from the surface</a:t>
            </a:r>
          </a:p>
          <a:p>
            <a:r>
              <a:rPr lang="en-US" sz="2400">
                <a:latin typeface="Tahoma" pitchFamily="34" charset="0"/>
              </a:rPr>
              <a:t>-Secondary flow</a:t>
            </a:r>
          </a:p>
          <a:p>
            <a:r>
              <a:rPr lang="en-US" sz="2400">
                <a:latin typeface="Tahoma" pitchFamily="34" charset="0"/>
              </a:rPr>
              <a:t>-Collapsed surface</a:t>
            </a:r>
          </a:p>
          <a:p>
            <a:endParaRPr lang="en-US" sz="2400">
              <a:latin typeface="Tahoma" pitchFamily="34" charset="0"/>
            </a:endParaRPr>
          </a:p>
          <a:p>
            <a:r>
              <a:rPr lang="en-US" sz="2400">
                <a:latin typeface="Tahoma" pitchFamily="34" charset="0"/>
              </a:rPr>
              <a:t> </a:t>
            </a:r>
            <a:r>
              <a:rPr lang="en-US" sz="2400">
                <a:latin typeface="Tahoma" pitchFamily="34" charset="0"/>
                <a:sym typeface="Wingdings" pitchFamily="2" charset="2"/>
              </a:rPr>
              <a:t></a:t>
            </a:r>
            <a:r>
              <a:rPr lang="en-US" sz="2400">
                <a:latin typeface="Tahoma" pitchFamily="34" charset="0"/>
              </a:rPr>
              <a:t>Sink Mark</a:t>
            </a:r>
          </a:p>
          <a:p>
            <a:endParaRPr lang="en-US" sz="2400">
              <a:latin typeface="Tahoma" pitchFamily="34" charset="0"/>
            </a:endParaRPr>
          </a:p>
        </p:txBody>
      </p:sp>
      <p:sp>
        <p:nvSpPr>
          <p:cNvPr id="24593" name="Freeform 17"/>
          <p:cNvSpPr>
            <a:spLocks/>
          </p:cNvSpPr>
          <p:nvPr/>
        </p:nvSpPr>
        <p:spPr bwMode="auto">
          <a:xfrm>
            <a:off x="6629400" y="2057400"/>
            <a:ext cx="2209800" cy="1981200"/>
          </a:xfrm>
          <a:custGeom>
            <a:avLst/>
            <a:gdLst>
              <a:gd name="T0" fmla="*/ 0 w 1248"/>
              <a:gd name="T1" fmla="*/ 1415143 h 1008"/>
              <a:gd name="T2" fmla="*/ 679938 w 1248"/>
              <a:gd name="T3" fmla="*/ 1415143 h 1008"/>
              <a:gd name="T4" fmla="*/ 679938 w 1248"/>
              <a:gd name="T5" fmla="*/ 0 h 1008"/>
              <a:gd name="T6" fmla="*/ 1189892 w 1248"/>
              <a:gd name="T7" fmla="*/ 0 h 1008"/>
              <a:gd name="T8" fmla="*/ 1189892 w 1248"/>
              <a:gd name="T9" fmla="*/ 1415143 h 1008"/>
              <a:gd name="T10" fmla="*/ 2209800 w 1248"/>
              <a:gd name="T11" fmla="*/ 1415143 h 1008"/>
              <a:gd name="T12" fmla="*/ 2209800 w 1248"/>
              <a:gd name="T13" fmla="*/ 1981200 h 1008"/>
              <a:gd name="T14" fmla="*/ 0 w 1248"/>
              <a:gd name="T15" fmla="*/ 1981200 h 1008"/>
              <a:gd name="T16" fmla="*/ 0 w 1248"/>
              <a:gd name="T17" fmla="*/ 1415143 h 100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48"/>
              <a:gd name="T28" fmla="*/ 0 h 1008"/>
              <a:gd name="T29" fmla="*/ 1248 w 1248"/>
              <a:gd name="T30" fmla="*/ 1008 h 100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48" h="1008">
                <a:moveTo>
                  <a:pt x="0" y="720"/>
                </a:moveTo>
                <a:lnTo>
                  <a:pt x="384" y="720"/>
                </a:lnTo>
                <a:lnTo>
                  <a:pt x="384" y="0"/>
                </a:lnTo>
                <a:lnTo>
                  <a:pt x="672" y="0"/>
                </a:lnTo>
                <a:lnTo>
                  <a:pt x="672" y="720"/>
                </a:lnTo>
                <a:lnTo>
                  <a:pt x="1248" y="720"/>
                </a:lnTo>
                <a:lnTo>
                  <a:pt x="1248" y="1008"/>
                </a:lnTo>
                <a:lnTo>
                  <a:pt x="0" y="1008"/>
                </a:lnTo>
                <a:lnTo>
                  <a:pt x="0" y="720"/>
                </a:lnTo>
                <a:close/>
              </a:path>
            </a:pathLst>
          </a:custGeom>
          <a:solidFill>
            <a:schemeClr val="accent1"/>
          </a:solidFill>
          <a:ln w="9525">
            <a:noFill/>
            <a:round/>
            <a:headEnd/>
            <a:tailEnd/>
          </a:ln>
        </p:spPr>
        <p:txBody>
          <a:bodyPr/>
          <a:lstStyle/>
          <a:p>
            <a:endParaRPr lang="th-TH"/>
          </a:p>
        </p:txBody>
      </p:sp>
      <p:sp>
        <p:nvSpPr>
          <p:cNvPr id="24594" name="Rectangle 18"/>
          <p:cNvSpPr>
            <a:spLocks noChangeArrowheads="1"/>
          </p:cNvSpPr>
          <p:nvPr/>
        </p:nvSpPr>
        <p:spPr bwMode="auto">
          <a:xfrm>
            <a:off x="7620000" y="1828800"/>
            <a:ext cx="1143000" cy="1676400"/>
          </a:xfrm>
          <a:prstGeom prst="rect">
            <a:avLst/>
          </a:prstGeom>
          <a:solidFill>
            <a:schemeClr val="bg1"/>
          </a:solidFill>
          <a:ln w="9525">
            <a:noFill/>
            <a:miter lim="800000"/>
            <a:headEnd/>
            <a:tailEnd/>
          </a:ln>
        </p:spPr>
        <p:txBody>
          <a:bodyPr wrap="none" anchor="ctr"/>
          <a:lstStyle/>
          <a:p>
            <a:pPr algn="ctr"/>
            <a:endParaRPr lang="en-TT" sz="2400">
              <a:latin typeface="Tahoma" pitchFamily="34" charset="0"/>
            </a:endParaRPr>
          </a:p>
        </p:txBody>
      </p:sp>
      <p:sp>
        <p:nvSpPr>
          <p:cNvPr id="24595" name="Line 19"/>
          <p:cNvSpPr>
            <a:spLocks noChangeShapeType="1"/>
          </p:cNvSpPr>
          <p:nvPr/>
        </p:nvSpPr>
        <p:spPr bwMode="auto">
          <a:xfrm>
            <a:off x="6629400" y="2743200"/>
            <a:ext cx="609600" cy="0"/>
          </a:xfrm>
          <a:prstGeom prst="line">
            <a:avLst/>
          </a:prstGeom>
          <a:noFill/>
          <a:ln w="9525">
            <a:solidFill>
              <a:schemeClr val="tx1"/>
            </a:solidFill>
            <a:miter lim="800000"/>
            <a:headEnd/>
            <a:tailEnd type="triangle" w="med" len="med"/>
          </a:ln>
        </p:spPr>
        <p:txBody>
          <a:bodyPr wrap="none"/>
          <a:lstStyle/>
          <a:p>
            <a:endParaRPr lang="th-TH"/>
          </a:p>
        </p:txBody>
      </p:sp>
      <p:sp>
        <p:nvSpPr>
          <p:cNvPr id="24596" name="Line 20"/>
          <p:cNvSpPr>
            <a:spLocks noChangeShapeType="1"/>
          </p:cNvSpPr>
          <p:nvPr/>
        </p:nvSpPr>
        <p:spPr bwMode="auto">
          <a:xfrm flipH="1">
            <a:off x="7620000" y="2743200"/>
            <a:ext cx="762000" cy="0"/>
          </a:xfrm>
          <a:prstGeom prst="line">
            <a:avLst/>
          </a:prstGeom>
          <a:noFill/>
          <a:ln w="9525">
            <a:solidFill>
              <a:schemeClr val="tx1"/>
            </a:solidFill>
            <a:miter lim="800000"/>
            <a:headEnd/>
            <a:tailEnd type="triangle" w="med" len="med"/>
          </a:ln>
        </p:spPr>
        <p:txBody>
          <a:bodyPr wrap="none"/>
          <a:lstStyle/>
          <a:p>
            <a:endParaRPr lang="th-TH"/>
          </a:p>
        </p:txBody>
      </p:sp>
      <p:sp>
        <p:nvSpPr>
          <p:cNvPr id="24597" name="Line 21"/>
          <p:cNvSpPr>
            <a:spLocks noChangeShapeType="1"/>
          </p:cNvSpPr>
          <p:nvPr/>
        </p:nvSpPr>
        <p:spPr bwMode="auto">
          <a:xfrm>
            <a:off x="8077200" y="3508375"/>
            <a:ext cx="0" cy="530225"/>
          </a:xfrm>
          <a:prstGeom prst="line">
            <a:avLst/>
          </a:prstGeom>
          <a:noFill/>
          <a:ln w="12700">
            <a:solidFill>
              <a:schemeClr val="tx1"/>
            </a:solidFill>
            <a:miter lim="800000"/>
            <a:headEnd type="triangle" w="med" len="med"/>
            <a:tailEnd type="triangle" w="med" len="med"/>
          </a:ln>
        </p:spPr>
        <p:txBody>
          <a:bodyPr wrap="none"/>
          <a:lstStyle/>
          <a:p>
            <a:endParaRPr lang="th-TH"/>
          </a:p>
        </p:txBody>
      </p:sp>
      <p:sp>
        <p:nvSpPr>
          <p:cNvPr id="24598" name="Text Box 22"/>
          <p:cNvSpPr txBox="1">
            <a:spLocks noChangeArrowheads="1"/>
          </p:cNvSpPr>
          <p:nvPr/>
        </p:nvSpPr>
        <p:spPr bwMode="auto">
          <a:xfrm>
            <a:off x="7959725" y="2166938"/>
            <a:ext cx="398463" cy="457200"/>
          </a:xfrm>
          <a:prstGeom prst="rect">
            <a:avLst/>
          </a:prstGeom>
          <a:noFill/>
          <a:ln w="9525">
            <a:noFill/>
            <a:miter lim="800000"/>
            <a:headEnd/>
            <a:tailEnd/>
          </a:ln>
        </p:spPr>
        <p:txBody>
          <a:bodyPr wrap="none">
            <a:spAutoFit/>
          </a:bodyPr>
          <a:lstStyle/>
          <a:p>
            <a:r>
              <a:rPr lang="en-US" sz="2400">
                <a:latin typeface="Tahoma" pitchFamily="34" charset="0"/>
              </a:rPr>
              <a:t>t</a:t>
            </a:r>
            <a:r>
              <a:rPr lang="en-US">
                <a:latin typeface="Tahoma" pitchFamily="34" charset="0"/>
              </a:rPr>
              <a:t>s</a:t>
            </a:r>
          </a:p>
        </p:txBody>
      </p:sp>
      <p:sp>
        <p:nvSpPr>
          <p:cNvPr id="24599" name="Text Box 23"/>
          <p:cNvSpPr txBox="1">
            <a:spLocks noChangeArrowheads="1"/>
          </p:cNvSpPr>
          <p:nvPr/>
        </p:nvSpPr>
        <p:spPr bwMode="auto">
          <a:xfrm>
            <a:off x="8077200" y="3529013"/>
            <a:ext cx="285750" cy="457200"/>
          </a:xfrm>
          <a:prstGeom prst="rect">
            <a:avLst/>
          </a:prstGeom>
          <a:noFill/>
          <a:ln w="9525">
            <a:noFill/>
            <a:miter lim="800000"/>
            <a:headEnd/>
            <a:tailEnd/>
          </a:ln>
        </p:spPr>
        <p:txBody>
          <a:bodyPr wrap="none">
            <a:spAutoFit/>
          </a:bodyPr>
          <a:lstStyle/>
          <a:p>
            <a:r>
              <a:rPr lang="en-US" sz="2400">
                <a:latin typeface="Tahoma" pitchFamily="34" charset="0"/>
              </a:rPr>
              <a:t>t</a:t>
            </a:r>
          </a:p>
        </p:txBody>
      </p:sp>
      <p:sp>
        <p:nvSpPr>
          <p:cNvPr id="24600" name="Text Box 24"/>
          <p:cNvSpPr txBox="1">
            <a:spLocks noChangeArrowheads="1"/>
          </p:cNvSpPr>
          <p:nvPr/>
        </p:nvSpPr>
        <p:spPr bwMode="auto">
          <a:xfrm>
            <a:off x="7867650" y="2852738"/>
            <a:ext cx="912813" cy="457200"/>
          </a:xfrm>
          <a:prstGeom prst="rect">
            <a:avLst/>
          </a:prstGeom>
          <a:noFill/>
          <a:ln w="9525">
            <a:noFill/>
            <a:miter lim="800000"/>
            <a:headEnd/>
            <a:tailEnd/>
          </a:ln>
        </p:spPr>
        <p:txBody>
          <a:bodyPr wrap="none">
            <a:spAutoFit/>
          </a:bodyPr>
          <a:lstStyle/>
          <a:p>
            <a:r>
              <a:rPr lang="en-US" sz="2400">
                <a:latin typeface="Tahoma" pitchFamily="34" charset="0"/>
              </a:rPr>
              <a:t>t</a:t>
            </a:r>
            <a:r>
              <a:rPr lang="en-US">
                <a:latin typeface="Tahoma" pitchFamily="34" charset="0"/>
              </a:rPr>
              <a:t>s</a:t>
            </a:r>
            <a:r>
              <a:rPr lang="en-US" sz="2400">
                <a:latin typeface="Tahoma" pitchFamily="34" charset="0"/>
              </a:rPr>
              <a:t> &lt; 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Mold</a:t>
            </a:r>
            <a:endParaRPr lang="en-US" dirty="0"/>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63AA2D81-BB33-4AC5-901E-DF4AD4447F79}" type="slidenum">
              <a:rPr lang="en-US" smtClean="0"/>
              <a:pPr>
                <a:defRPr/>
              </a:pPr>
              <a:t>3</a:t>
            </a:fld>
            <a:endParaRPr lang="en-US"/>
          </a:p>
        </p:txBody>
      </p:sp>
      <p:pic>
        <p:nvPicPr>
          <p:cNvPr id="2050" name="Picture 2" descr="Non-stick waffle mold home Plaid DIY waffles cake mold mould muffin baking pan cak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03717" y="1836988"/>
            <a:ext cx="3448243" cy="344824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ผลการค้นหารูปภาพสำหรับ sand mou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0303" y="2387092"/>
            <a:ext cx="4334825" cy="2898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5349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288885" y="196248"/>
            <a:ext cx="8507413" cy="1143000"/>
          </a:xfrm>
        </p:spPr>
        <p:txBody>
          <a:bodyPr>
            <a:normAutofit fontScale="90000"/>
          </a:bodyPr>
          <a:lstStyle/>
          <a:p>
            <a:pPr eaLnBrk="1" hangingPunct="1"/>
            <a:r>
              <a:rPr lang="en-US" dirty="0" smtClean="0">
                <a:solidFill>
                  <a:srgbClr val="000099"/>
                </a:solidFill>
              </a:rPr>
              <a:t>CAE </a:t>
            </a:r>
            <a:r>
              <a:rPr lang="en-US" sz="4000" dirty="0" smtClean="0">
                <a:solidFill>
                  <a:srgbClr val="000099"/>
                </a:solidFill>
              </a:rPr>
              <a:t>(computer aided engineering)</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30</a:t>
            </a:fld>
            <a:endParaRPr lang="en-US"/>
          </a:p>
        </p:txBody>
      </p:sp>
      <p:pic>
        <p:nvPicPr>
          <p:cNvPr id="25603" name="Picture 3" descr="chipmos2_sm"/>
          <p:cNvPicPr>
            <a:picLocks noChangeAspect="1" noChangeArrowheads="1"/>
          </p:cNvPicPr>
          <p:nvPr/>
        </p:nvPicPr>
        <p:blipFill>
          <a:blip r:embed="rId2" cstate="print"/>
          <a:srcRect/>
          <a:stretch>
            <a:fillRect/>
          </a:stretch>
        </p:blipFill>
        <p:spPr bwMode="auto">
          <a:xfrm>
            <a:off x="587375" y="1808163"/>
            <a:ext cx="4051300" cy="3709987"/>
          </a:xfrm>
          <a:prstGeom prst="rect">
            <a:avLst/>
          </a:prstGeom>
          <a:noFill/>
          <a:ln w="9525">
            <a:noFill/>
            <a:miter lim="800000"/>
            <a:headEnd/>
            <a:tailEnd/>
          </a:ln>
        </p:spPr>
      </p:pic>
      <p:sp>
        <p:nvSpPr>
          <p:cNvPr id="25604" name="Text Box 4"/>
          <p:cNvSpPr txBox="1">
            <a:spLocks noChangeArrowheads="1"/>
          </p:cNvSpPr>
          <p:nvPr/>
        </p:nvSpPr>
        <p:spPr bwMode="auto">
          <a:xfrm>
            <a:off x="6102350" y="1666875"/>
            <a:ext cx="2665413" cy="1187450"/>
          </a:xfrm>
          <a:prstGeom prst="rect">
            <a:avLst/>
          </a:prstGeom>
          <a:noFill/>
          <a:ln w="9525">
            <a:noFill/>
            <a:miter lim="800000"/>
            <a:headEnd/>
            <a:tailEnd/>
          </a:ln>
        </p:spPr>
        <p:txBody>
          <a:bodyPr wrap="none">
            <a:spAutoFit/>
          </a:bodyPr>
          <a:lstStyle/>
          <a:p>
            <a:r>
              <a:rPr lang="en-US" sz="2400">
                <a:latin typeface="Tahoma" pitchFamily="34" charset="0"/>
              </a:rPr>
              <a:t>Process simulation</a:t>
            </a:r>
          </a:p>
          <a:p>
            <a:r>
              <a:rPr lang="en-US" sz="2400">
                <a:latin typeface="Tahoma" pitchFamily="34" charset="0"/>
              </a:rPr>
              <a:t>Material data base</a:t>
            </a:r>
          </a:p>
          <a:p>
            <a:r>
              <a:rPr lang="en-US" sz="2400">
                <a:latin typeface="Tahoma" pitchFamily="34" charset="0"/>
              </a:rPr>
              <a:t>CAD</a:t>
            </a:r>
          </a:p>
        </p:txBody>
      </p:sp>
      <p:sp>
        <p:nvSpPr>
          <p:cNvPr id="25605" name="Text Box 5"/>
          <p:cNvSpPr txBox="1">
            <a:spLocks noChangeArrowheads="1"/>
          </p:cNvSpPr>
          <p:nvPr/>
        </p:nvSpPr>
        <p:spPr bwMode="auto">
          <a:xfrm>
            <a:off x="6030913" y="2919413"/>
            <a:ext cx="1795462" cy="822325"/>
          </a:xfrm>
          <a:prstGeom prst="rect">
            <a:avLst/>
          </a:prstGeom>
          <a:noFill/>
          <a:ln w="9525">
            <a:noFill/>
            <a:miter lim="800000"/>
            <a:headEnd/>
            <a:tailEnd/>
          </a:ln>
        </p:spPr>
        <p:txBody>
          <a:bodyPr wrap="none">
            <a:spAutoFit/>
          </a:bodyPr>
          <a:lstStyle/>
          <a:p>
            <a:r>
              <a:rPr lang="en-US" sz="2400">
                <a:latin typeface="Tahoma" pitchFamily="34" charset="0"/>
              </a:rPr>
              <a:t>MOLDFLOW</a:t>
            </a:r>
          </a:p>
          <a:p>
            <a:r>
              <a:rPr lang="en-US" sz="2400">
                <a:latin typeface="Tahoma" pitchFamily="34" charset="0"/>
              </a:rPr>
              <a:t>C-Flow</a:t>
            </a:r>
          </a:p>
        </p:txBody>
      </p:sp>
      <p:pic>
        <p:nvPicPr>
          <p:cNvPr id="25606" name="Picture 6" descr="img15"/>
          <p:cNvPicPr>
            <a:picLocks noChangeAspect="1" noChangeArrowheads="1"/>
          </p:cNvPicPr>
          <p:nvPr/>
        </p:nvPicPr>
        <p:blipFill>
          <a:blip r:embed="rId3" cstate="print"/>
          <a:srcRect/>
          <a:stretch>
            <a:fillRect/>
          </a:stretch>
        </p:blipFill>
        <p:spPr bwMode="auto">
          <a:xfrm>
            <a:off x="5410200" y="3733800"/>
            <a:ext cx="3108325" cy="2468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075610" y="271462"/>
            <a:ext cx="6797675" cy="457200"/>
          </a:xfrm>
          <a:prstGeom prst="rect">
            <a:avLst/>
          </a:prstGeom>
          <a:noFill/>
          <a:ln w="9525">
            <a:noFill/>
            <a:miter lim="800000"/>
            <a:headEnd/>
            <a:tailEnd/>
          </a:ln>
        </p:spPr>
        <p:txBody>
          <a:bodyPr wrap="none" anchor="ctr">
            <a:spAutoFit/>
          </a:bodyPr>
          <a:lstStyle/>
          <a:p>
            <a:pPr eaLnBrk="0" hangingPunct="0"/>
            <a:r>
              <a:rPr lang="en-US" sz="2400" b="1" dirty="0"/>
              <a:t>Considerations in design of injection molded parts</a:t>
            </a:r>
            <a:r>
              <a:rPr lang="en-US" sz="2400" dirty="0"/>
              <a:t> </a:t>
            </a:r>
          </a:p>
        </p:txBody>
      </p:sp>
      <p:sp>
        <p:nvSpPr>
          <p:cNvPr id="26627" name="Rectangle 3"/>
          <p:cNvSpPr>
            <a:spLocks noChangeArrowheads="1"/>
          </p:cNvSpPr>
          <p:nvPr/>
        </p:nvSpPr>
        <p:spPr bwMode="auto">
          <a:xfrm>
            <a:off x="690563" y="1052513"/>
            <a:ext cx="1662112" cy="396875"/>
          </a:xfrm>
          <a:prstGeom prst="rect">
            <a:avLst/>
          </a:prstGeom>
          <a:noFill/>
          <a:ln w="9525">
            <a:noFill/>
            <a:miter lim="800000"/>
            <a:headEnd/>
            <a:tailEnd/>
          </a:ln>
        </p:spPr>
        <p:txBody>
          <a:bodyPr wrap="none" anchor="ctr">
            <a:spAutoFit/>
          </a:bodyPr>
          <a:lstStyle/>
          <a:p>
            <a:pPr eaLnBrk="0" hangingPunct="0"/>
            <a:r>
              <a:rPr lang="en-US" b="1"/>
              <a:t>Guideline (3)</a:t>
            </a:r>
            <a:r>
              <a:rPr lang="en-US"/>
              <a:t> </a:t>
            </a:r>
          </a:p>
        </p:txBody>
      </p:sp>
      <p:sp>
        <p:nvSpPr>
          <p:cNvPr id="26628" name="Rectangle 4"/>
          <p:cNvSpPr>
            <a:spLocks noChangeArrowheads="1"/>
          </p:cNvSpPr>
          <p:nvPr/>
        </p:nvSpPr>
        <p:spPr bwMode="auto">
          <a:xfrm>
            <a:off x="2370138" y="1092200"/>
            <a:ext cx="3759200" cy="396875"/>
          </a:xfrm>
          <a:prstGeom prst="rect">
            <a:avLst/>
          </a:prstGeom>
          <a:noFill/>
          <a:ln w="9525">
            <a:noFill/>
            <a:miter lim="800000"/>
            <a:headEnd/>
            <a:tailEnd/>
          </a:ln>
        </p:spPr>
        <p:txBody>
          <a:bodyPr wrap="none" anchor="ctr">
            <a:spAutoFit/>
          </a:bodyPr>
          <a:lstStyle/>
          <a:p>
            <a:pPr eaLnBrk="0" hangingPunct="0"/>
            <a:r>
              <a:rPr lang="en-US" dirty="0"/>
              <a:t>gate location determines weld lines</a:t>
            </a:r>
          </a:p>
        </p:txBody>
      </p:sp>
      <p:pic>
        <p:nvPicPr>
          <p:cNvPr id="26629" name="Picture 5" descr="fillpattern_anim"/>
          <p:cNvPicPr>
            <a:picLocks noChangeAspect="1" noChangeArrowheads="1" noCrop="1"/>
          </p:cNvPicPr>
          <p:nvPr/>
        </p:nvPicPr>
        <p:blipFill>
          <a:blip r:embed="rId2" cstate="print"/>
          <a:srcRect/>
          <a:stretch>
            <a:fillRect/>
          </a:stretch>
        </p:blipFill>
        <p:spPr bwMode="auto">
          <a:xfrm>
            <a:off x="1482725" y="2298700"/>
            <a:ext cx="2900363" cy="2333625"/>
          </a:xfrm>
          <a:prstGeom prst="rect">
            <a:avLst/>
          </a:prstGeom>
          <a:noFill/>
          <a:ln w="9525">
            <a:noFill/>
            <a:miter lim="800000"/>
            <a:headEnd/>
            <a:tailEnd/>
          </a:ln>
        </p:spPr>
      </p:pic>
      <p:pic>
        <p:nvPicPr>
          <p:cNvPr id="26630" name="Picture 6" descr="weldlines_pzone"/>
          <p:cNvPicPr>
            <a:picLocks noChangeAspect="1" noChangeArrowheads="1"/>
          </p:cNvPicPr>
          <p:nvPr/>
        </p:nvPicPr>
        <p:blipFill>
          <a:blip r:embed="rId3" cstate="print"/>
          <a:srcRect/>
          <a:stretch>
            <a:fillRect/>
          </a:stretch>
        </p:blipFill>
        <p:spPr bwMode="auto">
          <a:xfrm>
            <a:off x="4959350" y="2357438"/>
            <a:ext cx="2982913" cy="2386012"/>
          </a:xfrm>
          <a:prstGeom prst="rect">
            <a:avLst/>
          </a:prstGeom>
          <a:noFill/>
          <a:ln w="9525">
            <a:noFill/>
            <a:miter lim="800000"/>
            <a:headEnd/>
            <a:tailEnd/>
          </a:ln>
        </p:spPr>
      </p:pic>
      <p:sp>
        <p:nvSpPr>
          <p:cNvPr id="26631" name="Line 7"/>
          <p:cNvSpPr>
            <a:spLocks noChangeShapeType="1"/>
          </p:cNvSpPr>
          <p:nvPr/>
        </p:nvSpPr>
        <p:spPr bwMode="auto">
          <a:xfrm>
            <a:off x="4129088" y="3298825"/>
            <a:ext cx="1366837" cy="0"/>
          </a:xfrm>
          <a:prstGeom prst="line">
            <a:avLst/>
          </a:prstGeom>
          <a:noFill/>
          <a:ln w="9525">
            <a:solidFill>
              <a:schemeClr val="tx1"/>
            </a:solidFill>
            <a:round/>
            <a:headEnd/>
            <a:tailEnd type="triangle" w="med" len="med"/>
          </a:ln>
        </p:spPr>
        <p:txBody>
          <a:bodyPr/>
          <a:lstStyle/>
          <a:p>
            <a:endParaRPr lang="th-TH"/>
          </a:p>
        </p:txBody>
      </p:sp>
      <p:sp>
        <p:nvSpPr>
          <p:cNvPr id="26632" name="Text Box 8"/>
          <p:cNvSpPr txBox="1">
            <a:spLocks noChangeArrowheads="1"/>
          </p:cNvSpPr>
          <p:nvPr/>
        </p:nvSpPr>
        <p:spPr bwMode="auto">
          <a:xfrm>
            <a:off x="7377113" y="4210050"/>
            <a:ext cx="1219200" cy="396875"/>
          </a:xfrm>
          <a:prstGeom prst="rect">
            <a:avLst/>
          </a:prstGeom>
          <a:noFill/>
          <a:ln w="9525">
            <a:noFill/>
            <a:miter lim="800000"/>
            <a:headEnd/>
            <a:tailEnd/>
          </a:ln>
        </p:spPr>
        <p:txBody>
          <a:bodyPr wrap="none">
            <a:spAutoFit/>
          </a:bodyPr>
          <a:lstStyle/>
          <a:p>
            <a:r>
              <a:rPr lang="en-US">
                <a:solidFill>
                  <a:srgbClr val="9C0000"/>
                </a:solidFill>
              </a:rPr>
              <a:t>weld lines</a:t>
            </a:r>
          </a:p>
        </p:txBody>
      </p:sp>
      <p:sp>
        <p:nvSpPr>
          <p:cNvPr id="26633" name="Line 9"/>
          <p:cNvSpPr>
            <a:spLocks noChangeShapeType="1"/>
          </p:cNvSpPr>
          <p:nvPr/>
        </p:nvSpPr>
        <p:spPr bwMode="auto">
          <a:xfrm flipH="1" flipV="1">
            <a:off x="6915150" y="2928938"/>
            <a:ext cx="503238" cy="1479550"/>
          </a:xfrm>
          <a:prstGeom prst="line">
            <a:avLst/>
          </a:prstGeom>
          <a:noFill/>
          <a:ln w="9525">
            <a:solidFill>
              <a:schemeClr val="tx1"/>
            </a:solidFill>
            <a:round/>
            <a:headEnd/>
            <a:tailEnd type="triangle" w="med" len="med"/>
          </a:ln>
        </p:spPr>
        <p:txBody>
          <a:bodyPr/>
          <a:lstStyle/>
          <a:p>
            <a:endParaRPr lang="th-TH"/>
          </a:p>
        </p:txBody>
      </p:sp>
      <p:sp>
        <p:nvSpPr>
          <p:cNvPr id="26634" name="Line 10"/>
          <p:cNvSpPr>
            <a:spLocks noChangeShapeType="1"/>
          </p:cNvSpPr>
          <p:nvPr/>
        </p:nvSpPr>
        <p:spPr bwMode="auto">
          <a:xfrm flipH="1" flipV="1">
            <a:off x="5794375" y="4327525"/>
            <a:ext cx="1612900" cy="101600"/>
          </a:xfrm>
          <a:prstGeom prst="line">
            <a:avLst/>
          </a:prstGeom>
          <a:noFill/>
          <a:ln w="9525">
            <a:solidFill>
              <a:schemeClr val="tx1"/>
            </a:solidFill>
            <a:round/>
            <a:headEnd/>
            <a:tailEnd type="triangle" w="med" len="med"/>
          </a:ln>
        </p:spPr>
        <p:txBody>
          <a:bodyPr/>
          <a:lstStyle/>
          <a:p>
            <a:endParaRPr lang="th-TH"/>
          </a:p>
        </p:txBody>
      </p:sp>
      <p:sp>
        <p:nvSpPr>
          <p:cNvPr id="26635" name="Rectangle 11"/>
          <p:cNvSpPr>
            <a:spLocks noChangeArrowheads="1"/>
          </p:cNvSpPr>
          <p:nvPr/>
        </p:nvSpPr>
        <p:spPr bwMode="auto">
          <a:xfrm>
            <a:off x="4527550" y="6405563"/>
            <a:ext cx="4291013" cy="244475"/>
          </a:xfrm>
          <a:prstGeom prst="rect">
            <a:avLst/>
          </a:prstGeom>
          <a:noFill/>
          <a:ln w="9525">
            <a:noFill/>
            <a:miter lim="800000"/>
            <a:headEnd/>
            <a:tailEnd/>
          </a:ln>
        </p:spPr>
        <p:txBody>
          <a:bodyPr wrap="none">
            <a:spAutoFit/>
          </a:bodyPr>
          <a:lstStyle/>
          <a:p>
            <a:r>
              <a:rPr lang="en-US" sz="1000"/>
              <a:t>* Source: </a:t>
            </a:r>
            <a:r>
              <a:rPr lang="en-US" sz="1000">
                <a:hlinkClick r:id="rId4"/>
              </a:rPr>
              <a:t>http://www.idsa-mp.org/proc/plastic/injection/injection_design_7.htm</a:t>
            </a:r>
            <a:r>
              <a:rPr lang="en-US" sz="1000"/>
              <a:t> </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63AA2D81-BB33-4AC5-901E-DF4AD4447F79}" type="slidenum">
              <a:rPr lang="en-US" smtClean="0"/>
              <a:pPr>
                <a:defRPr/>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363538" y="393700"/>
            <a:ext cx="7348537" cy="396875"/>
          </a:xfrm>
          <a:prstGeom prst="rect">
            <a:avLst/>
          </a:prstGeom>
          <a:noFill/>
          <a:ln w="9525">
            <a:noFill/>
            <a:miter lim="800000"/>
            <a:headEnd/>
            <a:tailEnd/>
          </a:ln>
        </p:spPr>
        <p:txBody>
          <a:bodyPr wrap="none">
            <a:spAutoFit/>
          </a:bodyPr>
          <a:lstStyle/>
          <a:p>
            <a:r>
              <a:rPr lang="en-US" b="1" dirty="0"/>
              <a:t>Injection Molding: molds with moving cores and side-action cams</a:t>
            </a:r>
            <a:r>
              <a:rPr lang="en-US" dirty="0"/>
              <a:t> </a:t>
            </a:r>
          </a:p>
        </p:txBody>
      </p:sp>
      <p:sp>
        <p:nvSpPr>
          <p:cNvPr id="27651" name="Text Box 3"/>
          <p:cNvSpPr txBox="1">
            <a:spLocks noChangeArrowheads="1"/>
          </p:cNvSpPr>
          <p:nvPr/>
        </p:nvSpPr>
        <p:spPr bwMode="auto">
          <a:xfrm>
            <a:off x="796925" y="1198562"/>
            <a:ext cx="5842000" cy="396875"/>
          </a:xfrm>
          <a:prstGeom prst="rect">
            <a:avLst/>
          </a:prstGeom>
          <a:noFill/>
          <a:ln w="9525">
            <a:noFill/>
            <a:miter lim="800000"/>
            <a:headEnd/>
            <a:tailEnd/>
          </a:ln>
        </p:spPr>
        <p:txBody>
          <a:bodyPr wrap="none">
            <a:spAutoFit/>
          </a:bodyPr>
          <a:lstStyle/>
          <a:p>
            <a:r>
              <a:rPr lang="en-US" dirty="0"/>
              <a:t>- If the geometry of the part has undercuts [definition ?]</a:t>
            </a:r>
          </a:p>
        </p:txBody>
      </p:sp>
      <p:pic>
        <p:nvPicPr>
          <p:cNvPr id="27652" name="Picture 4" descr="undercut-injection-mold"/>
          <p:cNvPicPr>
            <a:picLocks noChangeAspect="1" noChangeArrowheads="1" noCrop="1"/>
          </p:cNvPicPr>
          <p:nvPr/>
        </p:nvPicPr>
        <p:blipFill>
          <a:blip r:embed="rId2" cstate="print"/>
          <a:srcRect/>
          <a:stretch>
            <a:fillRect/>
          </a:stretch>
        </p:blipFill>
        <p:spPr bwMode="auto">
          <a:xfrm>
            <a:off x="430213" y="1917700"/>
            <a:ext cx="2819400" cy="3124200"/>
          </a:xfrm>
          <a:prstGeom prst="rect">
            <a:avLst/>
          </a:prstGeom>
          <a:noFill/>
          <a:ln w="9525">
            <a:noFill/>
            <a:miter lim="800000"/>
            <a:headEnd/>
            <a:tailEnd/>
          </a:ln>
        </p:spPr>
      </p:pic>
      <p:pic>
        <p:nvPicPr>
          <p:cNvPr id="27653" name="Picture 5"/>
          <p:cNvPicPr>
            <a:picLocks noChangeAspect="1" noChangeArrowheads="1"/>
          </p:cNvPicPr>
          <p:nvPr/>
        </p:nvPicPr>
        <p:blipFill>
          <a:blip r:embed="rId3" cstate="print"/>
          <a:srcRect/>
          <a:stretch>
            <a:fillRect/>
          </a:stretch>
        </p:blipFill>
        <p:spPr bwMode="auto">
          <a:xfrm>
            <a:off x="4222750" y="1612900"/>
            <a:ext cx="3940175" cy="2843213"/>
          </a:xfrm>
          <a:prstGeom prst="rect">
            <a:avLst/>
          </a:prstGeom>
          <a:noFill/>
          <a:ln w="9525">
            <a:noFill/>
            <a:miter lim="800000"/>
            <a:headEnd/>
            <a:tailEnd/>
          </a:ln>
        </p:spPr>
      </p:pic>
      <p:pic>
        <p:nvPicPr>
          <p:cNvPr id="27654" name="Picture 6"/>
          <p:cNvPicPr>
            <a:picLocks noChangeAspect="1" noChangeArrowheads="1"/>
          </p:cNvPicPr>
          <p:nvPr/>
        </p:nvPicPr>
        <p:blipFill>
          <a:blip r:embed="rId4" cstate="print"/>
          <a:srcRect/>
          <a:stretch>
            <a:fillRect/>
          </a:stretch>
        </p:blipFill>
        <p:spPr bwMode="auto">
          <a:xfrm>
            <a:off x="5764213" y="4084638"/>
            <a:ext cx="2095500" cy="2619375"/>
          </a:xfrm>
          <a:prstGeom prst="rect">
            <a:avLst/>
          </a:prstGeom>
          <a:noFill/>
          <a:ln w="9525">
            <a:noFill/>
            <a:miter lim="800000"/>
            <a:headEnd/>
            <a:tailEnd/>
          </a:ln>
        </p:spPr>
      </p:pic>
      <p:sp>
        <p:nvSpPr>
          <p:cNvPr id="27655" name="Line 7"/>
          <p:cNvSpPr>
            <a:spLocks noChangeShapeType="1"/>
          </p:cNvSpPr>
          <p:nvPr/>
        </p:nvSpPr>
        <p:spPr bwMode="auto">
          <a:xfrm>
            <a:off x="5591175" y="3163888"/>
            <a:ext cx="1047750" cy="1274762"/>
          </a:xfrm>
          <a:prstGeom prst="line">
            <a:avLst/>
          </a:prstGeom>
          <a:noFill/>
          <a:ln w="9525">
            <a:solidFill>
              <a:schemeClr val="tx1"/>
            </a:solidFill>
            <a:round/>
            <a:headEnd/>
            <a:tailEnd type="triangle" w="med" len="med"/>
          </a:ln>
        </p:spPr>
        <p:txBody>
          <a:bodyPr/>
          <a:lstStyle/>
          <a:p>
            <a:endParaRPr lang="th-TH"/>
          </a:p>
        </p:txBody>
      </p:sp>
      <p:sp>
        <p:nvSpPr>
          <p:cNvPr id="27656" name="Line 8"/>
          <p:cNvSpPr>
            <a:spLocks noChangeShapeType="1"/>
          </p:cNvSpPr>
          <p:nvPr/>
        </p:nvSpPr>
        <p:spPr bwMode="auto">
          <a:xfrm>
            <a:off x="7324725" y="2908300"/>
            <a:ext cx="31750" cy="3051175"/>
          </a:xfrm>
          <a:prstGeom prst="line">
            <a:avLst/>
          </a:prstGeom>
          <a:noFill/>
          <a:ln w="9525">
            <a:solidFill>
              <a:schemeClr val="tx1"/>
            </a:solidFill>
            <a:round/>
            <a:headEnd/>
            <a:tailEnd type="triangle" w="med" len="med"/>
          </a:ln>
        </p:spPr>
        <p:txBody>
          <a:bodyPr/>
          <a:lstStyle/>
          <a:p>
            <a:endParaRPr lang="th-TH"/>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63AA2D81-BB33-4AC5-901E-DF4AD4447F79}" type="slidenum">
              <a:rPr lang="en-US" smtClean="0"/>
              <a:pPr>
                <a:defRPr/>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476914" y="464283"/>
            <a:ext cx="8610600" cy="1143000"/>
          </a:xfrm>
        </p:spPr>
        <p:txBody>
          <a:bodyPr/>
          <a:lstStyle/>
          <a:p>
            <a:pPr eaLnBrk="1" hangingPunct="1"/>
            <a:r>
              <a:rPr lang="en-US" sz="3600" dirty="0" smtClean="0"/>
              <a:t>Undercut</a:t>
            </a:r>
            <a:r>
              <a:rPr lang="en-US" sz="3600" dirty="0" smtClean="0"/>
              <a:t>, Slide core</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33</a:t>
            </a:fld>
            <a:endParaRPr lang="en-US"/>
          </a:p>
        </p:txBody>
      </p:sp>
      <p:sp>
        <p:nvSpPr>
          <p:cNvPr id="28675" name="Rectangle 3"/>
          <p:cNvSpPr>
            <a:spLocks noChangeArrowheads="1"/>
          </p:cNvSpPr>
          <p:nvPr/>
        </p:nvSpPr>
        <p:spPr bwMode="auto">
          <a:xfrm>
            <a:off x="2286000" y="2927350"/>
            <a:ext cx="3200400" cy="1004888"/>
          </a:xfrm>
          <a:prstGeom prst="rect">
            <a:avLst/>
          </a:prstGeom>
          <a:noFill/>
          <a:ln w="9525">
            <a:noFill/>
            <a:miter lim="800000"/>
            <a:headEnd/>
            <a:tailEnd/>
          </a:ln>
        </p:spPr>
        <p:txBody>
          <a:bodyPr>
            <a:spAutoFit/>
          </a:bodyPr>
          <a:lstStyle/>
          <a:p>
            <a:pPr>
              <a:spcBef>
                <a:spcPct val="50000"/>
              </a:spcBef>
            </a:pPr>
            <a:endParaRPr lang="en-US" sz="2400"/>
          </a:p>
          <a:p>
            <a:pPr>
              <a:spcBef>
                <a:spcPct val="50000"/>
              </a:spcBef>
            </a:pPr>
            <a:endParaRPr lang="en-US" sz="2400"/>
          </a:p>
        </p:txBody>
      </p:sp>
      <p:sp>
        <p:nvSpPr>
          <p:cNvPr id="28676" name="Rectangle 4"/>
          <p:cNvSpPr>
            <a:spLocks noChangeArrowheads="1"/>
          </p:cNvSpPr>
          <p:nvPr/>
        </p:nvSpPr>
        <p:spPr bwMode="auto">
          <a:xfrm>
            <a:off x="2286000" y="2927350"/>
            <a:ext cx="4572000" cy="1004888"/>
          </a:xfrm>
          <a:prstGeom prst="rect">
            <a:avLst/>
          </a:prstGeom>
          <a:noFill/>
          <a:ln w="9525">
            <a:noFill/>
            <a:miter lim="800000"/>
            <a:headEnd/>
            <a:tailEnd/>
          </a:ln>
        </p:spPr>
        <p:txBody>
          <a:bodyPr>
            <a:spAutoFit/>
          </a:bodyPr>
          <a:lstStyle/>
          <a:p>
            <a:pPr>
              <a:spcBef>
                <a:spcPct val="50000"/>
              </a:spcBef>
            </a:pPr>
            <a:endParaRPr lang="en-US" sz="2400"/>
          </a:p>
          <a:p>
            <a:pPr>
              <a:spcBef>
                <a:spcPct val="50000"/>
              </a:spcBef>
            </a:pPr>
            <a:endParaRPr lang="en-US" sz="2400"/>
          </a:p>
        </p:txBody>
      </p:sp>
      <p:pic>
        <p:nvPicPr>
          <p:cNvPr id="28677" name="Picture 5" descr="under_4"/>
          <p:cNvPicPr>
            <a:picLocks noChangeAspect="1" noChangeArrowheads="1"/>
          </p:cNvPicPr>
          <p:nvPr/>
        </p:nvPicPr>
        <p:blipFill>
          <a:blip r:embed="rId2" cstate="print"/>
          <a:srcRect/>
          <a:stretch>
            <a:fillRect/>
          </a:stretch>
        </p:blipFill>
        <p:spPr bwMode="auto">
          <a:xfrm>
            <a:off x="1295400" y="2819400"/>
            <a:ext cx="2400300" cy="892175"/>
          </a:xfrm>
          <a:prstGeom prst="rect">
            <a:avLst/>
          </a:prstGeom>
          <a:noFill/>
          <a:ln w="9525">
            <a:noFill/>
            <a:miter lim="800000"/>
            <a:headEnd/>
            <a:tailEnd/>
          </a:ln>
        </p:spPr>
      </p:pic>
      <p:pic>
        <p:nvPicPr>
          <p:cNvPr id="28678" name="Picture 7" descr="anm4_2"/>
          <p:cNvPicPr>
            <a:picLocks noChangeAspect="1" noChangeArrowheads="1" noCrop="1"/>
          </p:cNvPicPr>
          <p:nvPr/>
        </p:nvPicPr>
        <p:blipFill>
          <a:blip r:embed="rId3" cstate="print"/>
          <a:srcRect/>
          <a:stretch>
            <a:fillRect/>
          </a:stretch>
        </p:blipFill>
        <p:spPr bwMode="auto">
          <a:xfrm>
            <a:off x="3048000" y="1752600"/>
            <a:ext cx="5715000" cy="4286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injection_part"/>
          <p:cNvPicPr>
            <a:picLocks noChangeAspect="1" noChangeArrowheads="1"/>
          </p:cNvPicPr>
          <p:nvPr/>
        </p:nvPicPr>
        <p:blipFill>
          <a:blip r:embed="rId2" cstate="print"/>
          <a:srcRect/>
          <a:stretch>
            <a:fillRect/>
          </a:stretch>
        </p:blipFill>
        <p:spPr bwMode="auto">
          <a:xfrm>
            <a:off x="417513" y="2211388"/>
            <a:ext cx="3992562" cy="2889250"/>
          </a:xfrm>
          <a:prstGeom prst="rect">
            <a:avLst/>
          </a:prstGeom>
          <a:noFill/>
          <a:ln w="9525">
            <a:noFill/>
            <a:miter lim="800000"/>
            <a:headEnd/>
            <a:tailEnd/>
          </a:ln>
        </p:spPr>
      </p:pic>
      <p:pic>
        <p:nvPicPr>
          <p:cNvPr id="29699" name="Picture 3" descr="anatomy_2_labeled"/>
          <p:cNvPicPr>
            <a:picLocks noChangeAspect="1" noChangeArrowheads="1"/>
          </p:cNvPicPr>
          <p:nvPr/>
        </p:nvPicPr>
        <p:blipFill>
          <a:blip r:embed="rId3" cstate="print"/>
          <a:srcRect/>
          <a:stretch>
            <a:fillRect/>
          </a:stretch>
        </p:blipFill>
        <p:spPr bwMode="auto">
          <a:xfrm>
            <a:off x="4683125" y="2198688"/>
            <a:ext cx="3814763" cy="2890837"/>
          </a:xfrm>
          <a:prstGeom prst="rect">
            <a:avLst/>
          </a:prstGeom>
          <a:noFill/>
          <a:ln w="9525">
            <a:noFill/>
            <a:miter lim="800000"/>
            <a:headEnd/>
            <a:tailEnd/>
          </a:ln>
        </p:spPr>
      </p:pic>
      <p:sp>
        <p:nvSpPr>
          <p:cNvPr id="29700" name="Text Box 4"/>
          <p:cNvSpPr txBox="1">
            <a:spLocks noChangeArrowheads="1"/>
          </p:cNvSpPr>
          <p:nvPr/>
        </p:nvSpPr>
        <p:spPr bwMode="auto">
          <a:xfrm>
            <a:off x="1885578" y="589345"/>
            <a:ext cx="4789487" cy="396875"/>
          </a:xfrm>
          <a:prstGeom prst="rect">
            <a:avLst/>
          </a:prstGeom>
          <a:noFill/>
          <a:ln w="9525">
            <a:noFill/>
            <a:miter lim="800000"/>
            <a:headEnd/>
            <a:tailEnd/>
          </a:ln>
        </p:spPr>
        <p:txBody>
          <a:bodyPr wrap="none">
            <a:spAutoFit/>
          </a:bodyPr>
          <a:lstStyle/>
          <a:p>
            <a:r>
              <a:rPr lang="en-US" b="1" dirty="0"/>
              <a:t>Designing injection molds: typical features</a:t>
            </a:r>
            <a:endParaRPr lang="en-US" dirty="0"/>
          </a:p>
        </p:txBody>
      </p:sp>
      <p:sp>
        <p:nvSpPr>
          <p:cNvPr id="29701" name="Rectangle 5"/>
          <p:cNvSpPr>
            <a:spLocks noChangeArrowheads="1"/>
          </p:cNvSpPr>
          <p:nvPr/>
        </p:nvSpPr>
        <p:spPr bwMode="auto">
          <a:xfrm>
            <a:off x="6843713" y="5133975"/>
            <a:ext cx="1620837" cy="244475"/>
          </a:xfrm>
          <a:prstGeom prst="rect">
            <a:avLst/>
          </a:prstGeom>
          <a:noFill/>
          <a:ln w="9525">
            <a:noFill/>
            <a:miter lim="800000"/>
            <a:headEnd/>
            <a:tailEnd/>
          </a:ln>
        </p:spPr>
        <p:txBody>
          <a:bodyPr wrap="none" anchor="ctr">
            <a:spAutoFit/>
          </a:bodyPr>
          <a:lstStyle/>
          <a:p>
            <a:pPr eaLnBrk="0" hangingPunct="0"/>
            <a:r>
              <a:rPr lang="en-US" sz="1000"/>
              <a:t>[source: www.idsa-mp.org] </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63AA2D81-BB33-4AC5-901E-DF4AD4447F79}" type="slidenum">
              <a:rPr lang="en-US" smtClean="0"/>
              <a:pPr>
                <a:defRPr/>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print"/>
          <a:srcRect/>
          <a:stretch>
            <a:fillRect/>
          </a:stretch>
        </p:blipFill>
        <p:spPr bwMode="auto">
          <a:xfrm>
            <a:off x="1693863" y="1219200"/>
            <a:ext cx="5872162" cy="5192713"/>
          </a:xfrm>
          <a:prstGeom prst="rect">
            <a:avLst/>
          </a:prstGeom>
          <a:noFill/>
          <a:ln w="9525">
            <a:noFill/>
            <a:miter lim="800000"/>
            <a:headEnd/>
            <a:tailEnd/>
          </a:ln>
        </p:spPr>
      </p:pic>
      <p:sp>
        <p:nvSpPr>
          <p:cNvPr id="30723" name="Text Box 3"/>
          <p:cNvSpPr txBox="1">
            <a:spLocks noChangeArrowheads="1"/>
          </p:cNvSpPr>
          <p:nvPr/>
        </p:nvSpPr>
        <p:spPr bwMode="auto">
          <a:xfrm>
            <a:off x="1942415" y="390908"/>
            <a:ext cx="4789487" cy="396875"/>
          </a:xfrm>
          <a:prstGeom prst="rect">
            <a:avLst/>
          </a:prstGeom>
          <a:noFill/>
          <a:ln w="9525">
            <a:noFill/>
            <a:miter lim="800000"/>
            <a:headEnd/>
            <a:tailEnd/>
          </a:ln>
        </p:spPr>
        <p:txBody>
          <a:bodyPr wrap="none">
            <a:spAutoFit/>
          </a:bodyPr>
          <a:lstStyle/>
          <a:p>
            <a:r>
              <a:rPr lang="en-US" b="1" dirty="0"/>
              <a:t>Designing injection molds: typical features</a:t>
            </a:r>
            <a:endParaRPr lang="en-US" dirty="0"/>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63AA2D81-BB33-4AC5-901E-DF4AD4447F79}" type="slidenum">
              <a:rPr lang="en-US" smtClean="0"/>
              <a:pPr>
                <a:defRPr/>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endParaRPr lang="th-TH" smtClean="0"/>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36</a:t>
            </a:fld>
            <a:endParaRPr lang="en-US"/>
          </a:p>
        </p:txBody>
      </p:sp>
      <p:pic>
        <p:nvPicPr>
          <p:cNvPr id="12291" name="Picture 2"/>
          <p:cNvPicPr>
            <a:picLocks noChangeAspect="1" noChangeArrowheads="1"/>
          </p:cNvPicPr>
          <p:nvPr/>
        </p:nvPicPr>
        <p:blipFill>
          <a:blip r:embed="rId2" cstate="print"/>
          <a:srcRect/>
          <a:stretch>
            <a:fillRect/>
          </a:stretch>
        </p:blipFill>
        <p:spPr bwMode="auto">
          <a:xfrm>
            <a:off x="376238" y="676275"/>
            <a:ext cx="8389937" cy="5505450"/>
          </a:xfrm>
          <a:prstGeom prst="rect">
            <a:avLst/>
          </a:prstGeom>
          <a:noFill/>
          <a:ln w="9525">
            <a:noFill/>
            <a:miter lim="800000"/>
            <a:headEnd/>
            <a:tailEnd/>
          </a:ln>
        </p:spPr>
      </p:pic>
    </p:spTree>
    <p:extLst>
      <p:ext uri="{BB962C8B-B14F-4D97-AF65-F5344CB8AC3E}">
        <p14:creationId xmlns:p14="http://schemas.microsoft.com/office/powerpoint/2010/main" val="414248559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endParaRPr lang="th-TH" smtClean="0"/>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37</a:t>
            </a:fld>
            <a:endParaRPr lang="en-US"/>
          </a:p>
        </p:txBody>
      </p:sp>
      <p:pic>
        <p:nvPicPr>
          <p:cNvPr id="13315" name="Picture 2"/>
          <p:cNvPicPr>
            <a:picLocks noChangeAspect="1" noChangeArrowheads="1"/>
          </p:cNvPicPr>
          <p:nvPr/>
        </p:nvPicPr>
        <p:blipFill>
          <a:blip r:embed="rId2" cstate="print"/>
          <a:srcRect/>
          <a:stretch>
            <a:fillRect/>
          </a:stretch>
        </p:blipFill>
        <p:spPr bwMode="auto">
          <a:xfrm>
            <a:off x="249238" y="344488"/>
            <a:ext cx="8007350" cy="6249987"/>
          </a:xfrm>
          <a:prstGeom prst="rect">
            <a:avLst/>
          </a:prstGeom>
          <a:noFill/>
          <a:ln w="9525">
            <a:noFill/>
            <a:miter lim="800000"/>
            <a:headEnd/>
            <a:tailEnd/>
          </a:ln>
        </p:spPr>
      </p:pic>
    </p:spTree>
    <p:extLst>
      <p:ext uri="{BB962C8B-B14F-4D97-AF65-F5344CB8AC3E}">
        <p14:creationId xmlns:p14="http://schemas.microsoft.com/office/powerpoint/2010/main" val="36885994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endParaRPr lang="th-TH" smtClean="0"/>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38</a:t>
            </a:fld>
            <a:endParaRPr lang="en-US"/>
          </a:p>
        </p:txBody>
      </p:sp>
      <p:pic>
        <p:nvPicPr>
          <p:cNvPr id="14339" name="Picture 2"/>
          <p:cNvPicPr>
            <a:picLocks noChangeAspect="1" noChangeArrowheads="1"/>
          </p:cNvPicPr>
          <p:nvPr/>
        </p:nvPicPr>
        <p:blipFill>
          <a:blip r:embed="rId2" cstate="print"/>
          <a:srcRect/>
          <a:stretch>
            <a:fillRect/>
          </a:stretch>
        </p:blipFill>
        <p:spPr bwMode="auto">
          <a:xfrm>
            <a:off x="2052638" y="795338"/>
            <a:ext cx="5038725" cy="5267325"/>
          </a:xfrm>
          <a:prstGeom prst="rect">
            <a:avLst/>
          </a:prstGeom>
          <a:noFill/>
          <a:ln w="9525">
            <a:noFill/>
            <a:miter lim="800000"/>
            <a:headEnd/>
            <a:tailEnd/>
          </a:ln>
        </p:spPr>
      </p:pic>
    </p:spTree>
    <p:extLst>
      <p:ext uri="{BB962C8B-B14F-4D97-AF65-F5344CB8AC3E}">
        <p14:creationId xmlns:p14="http://schemas.microsoft.com/office/powerpoint/2010/main" val="15137707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endParaRPr lang="th-TH" smtClean="0"/>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39</a:t>
            </a:fld>
            <a:endParaRPr lang="en-US"/>
          </a:p>
        </p:txBody>
      </p:sp>
      <p:pic>
        <p:nvPicPr>
          <p:cNvPr id="15363" name="Picture 2"/>
          <p:cNvPicPr>
            <a:picLocks noChangeAspect="1" noChangeArrowheads="1"/>
          </p:cNvPicPr>
          <p:nvPr/>
        </p:nvPicPr>
        <p:blipFill>
          <a:blip r:embed="rId2" cstate="print"/>
          <a:srcRect/>
          <a:stretch>
            <a:fillRect/>
          </a:stretch>
        </p:blipFill>
        <p:spPr bwMode="auto">
          <a:xfrm>
            <a:off x="1143000" y="623888"/>
            <a:ext cx="6856413" cy="5610225"/>
          </a:xfrm>
          <a:prstGeom prst="rect">
            <a:avLst/>
          </a:prstGeom>
          <a:noFill/>
          <a:ln w="9525">
            <a:noFill/>
            <a:miter lim="800000"/>
            <a:headEnd/>
            <a:tailEnd/>
          </a:ln>
        </p:spPr>
      </p:pic>
    </p:spTree>
    <p:extLst>
      <p:ext uri="{BB962C8B-B14F-4D97-AF65-F5344CB8AC3E}">
        <p14:creationId xmlns:p14="http://schemas.microsoft.com/office/powerpoint/2010/main" val="3101944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511228" y="288738"/>
            <a:ext cx="4381500" cy="396875"/>
          </a:xfrm>
          <a:prstGeom prst="rect">
            <a:avLst/>
          </a:prstGeom>
          <a:noFill/>
          <a:ln w="9525">
            <a:noFill/>
            <a:miter lim="800000"/>
            <a:headEnd/>
            <a:tailEnd/>
          </a:ln>
        </p:spPr>
        <p:txBody>
          <a:bodyPr wrap="none">
            <a:spAutoFit/>
          </a:bodyPr>
          <a:lstStyle/>
          <a:p>
            <a:r>
              <a:rPr lang="en-US" b="1" dirty="0"/>
              <a:t>Plastics Processing:</a:t>
            </a:r>
            <a:r>
              <a:rPr lang="en-US" dirty="0"/>
              <a:t> </a:t>
            </a:r>
            <a:r>
              <a:rPr lang="en-US" b="1" dirty="0"/>
              <a:t>Injection Molding</a:t>
            </a:r>
            <a:r>
              <a:rPr lang="en-US" dirty="0"/>
              <a:t> </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63AA2D81-BB33-4AC5-901E-DF4AD4447F79}" type="slidenum">
              <a:rPr lang="en-US" smtClean="0"/>
              <a:pPr>
                <a:defRPr/>
              </a:pPr>
              <a:t>4</a:t>
            </a:fld>
            <a:endParaRPr lang="en-US"/>
          </a:p>
        </p:txBody>
      </p:sp>
      <p:pic>
        <p:nvPicPr>
          <p:cNvPr id="1026" name="Picture 2" descr="https://www.polyplastics.com/en/support/mold/outline/injmachin_nam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892" y="1726692"/>
            <a:ext cx="7609766" cy="34396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endParaRPr lang="th-TH" smtClean="0"/>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40</a:t>
            </a:fld>
            <a:endParaRPr lang="en-US"/>
          </a:p>
        </p:txBody>
      </p:sp>
      <p:pic>
        <p:nvPicPr>
          <p:cNvPr id="16387" name="Picture 2"/>
          <p:cNvPicPr>
            <a:picLocks noChangeAspect="1" noChangeArrowheads="1"/>
          </p:cNvPicPr>
          <p:nvPr/>
        </p:nvPicPr>
        <p:blipFill>
          <a:blip r:embed="rId2" cstate="print"/>
          <a:srcRect/>
          <a:stretch>
            <a:fillRect/>
          </a:stretch>
        </p:blipFill>
        <p:spPr bwMode="auto">
          <a:xfrm>
            <a:off x="1800225" y="990600"/>
            <a:ext cx="5543550" cy="4876800"/>
          </a:xfrm>
          <a:prstGeom prst="rect">
            <a:avLst/>
          </a:prstGeom>
          <a:noFill/>
          <a:ln w="9525">
            <a:noFill/>
            <a:miter lim="800000"/>
            <a:headEnd/>
            <a:tailEnd/>
          </a:ln>
        </p:spPr>
      </p:pic>
    </p:spTree>
    <p:extLst>
      <p:ext uri="{BB962C8B-B14F-4D97-AF65-F5344CB8AC3E}">
        <p14:creationId xmlns:p14="http://schemas.microsoft.com/office/powerpoint/2010/main" val="243154353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endParaRPr lang="th-TH" smtClean="0"/>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41</a:t>
            </a:fld>
            <a:endParaRPr lang="en-US"/>
          </a:p>
        </p:txBody>
      </p:sp>
      <p:pic>
        <p:nvPicPr>
          <p:cNvPr id="17411" name="Picture 2"/>
          <p:cNvPicPr>
            <a:picLocks noChangeAspect="1" noChangeArrowheads="1"/>
          </p:cNvPicPr>
          <p:nvPr/>
        </p:nvPicPr>
        <p:blipFill>
          <a:blip r:embed="rId2" cstate="print"/>
          <a:srcRect/>
          <a:stretch>
            <a:fillRect/>
          </a:stretch>
        </p:blipFill>
        <p:spPr bwMode="auto">
          <a:xfrm>
            <a:off x="520700" y="1171575"/>
            <a:ext cx="7983538" cy="4259263"/>
          </a:xfrm>
          <a:prstGeom prst="rect">
            <a:avLst/>
          </a:prstGeom>
          <a:noFill/>
          <a:ln w="9525">
            <a:noFill/>
            <a:miter lim="800000"/>
            <a:headEnd/>
            <a:tailEnd/>
          </a:ln>
        </p:spPr>
      </p:pic>
    </p:spTree>
    <p:extLst>
      <p:ext uri="{BB962C8B-B14F-4D97-AF65-F5344CB8AC3E}">
        <p14:creationId xmlns:p14="http://schemas.microsoft.com/office/powerpoint/2010/main" val="16911045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Grp="1" noChangeArrowheads="1"/>
          </p:cNvSpPr>
          <p:nvPr>
            <p:ph type="title"/>
          </p:nvPr>
        </p:nvSpPr>
        <p:spPr/>
        <p:txBody>
          <a:bodyPr/>
          <a:lstStyle/>
          <a:p>
            <a:pPr eaLnBrk="1" hangingPunct="1"/>
            <a:endParaRPr lang="th-TH" smtClean="0"/>
          </a:p>
        </p:txBody>
      </p:sp>
      <p:pic>
        <p:nvPicPr>
          <p:cNvPr id="31747" name="Picture 4"/>
          <p:cNvPicPr>
            <a:picLocks noGrp="1" noChangeAspect="1" noChangeArrowheads="1"/>
          </p:cNvPicPr>
          <p:nvPr>
            <p:ph idx="1"/>
          </p:nvPr>
        </p:nvPicPr>
        <p:blipFill>
          <a:blip r:embed="rId2" cstate="print"/>
          <a:srcRect/>
          <a:stretch>
            <a:fillRect/>
          </a:stretch>
        </p:blipFill>
        <p:spPr>
          <a:xfrm>
            <a:off x="363538" y="369888"/>
            <a:ext cx="8780462" cy="5630862"/>
          </a:xfrm>
          <a:noFill/>
        </p:spPr>
      </p:pic>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5890" y="970345"/>
            <a:ext cx="6589199" cy="1280890"/>
          </a:xfrm>
        </p:spPr>
        <p:txBody>
          <a:bodyPr/>
          <a:lstStyle/>
          <a:p>
            <a:r>
              <a:rPr lang="en-US" dirty="0" smtClean="0"/>
              <a:t>Q&amp;A</a:t>
            </a:r>
            <a:endParaRPr lang="en-US" dirty="0"/>
          </a:p>
        </p:txBody>
      </p:sp>
      <p:sp>
        <p:nvSpPr>
          <p:cNvPr id="3" name="Content Placeholder 2"/>
          <p:cNvSpPr>
            <a:spLocks noGrp="1"/>
          </p:cNvSpPr>
          <p:nvPr>
            <p:ph idx="1"/>
          </p:nvPr>
        </p:nvSpPr>
        <p:spPr/>
        <p:txBody>
          <a:bodyPr>
            <a:normAutofit/>
          </a:bodyPr>
          <a:lstStyle/>
          <a:p>
            <a:r>
              <a:rPr lang="en-US" sz="4000" dirty="0" smtClean="0">
                <a:hlinkClick r:id="rId2"/>
              </a:rPr>
              <a:t>mapiwat@engr.tu.ac.th</a:t>
            </a:r>
            <a:endParaRPr lang="en-US" sz="4000" dirty="0" smtClean="0"/>
          </a:p>
          <a:p>
            <a:r>
              <a:rPr lang="en-US" sz="4000" dirty="0" smtClean="0"/>
              <a:t>LINE ID: 1apiwat</a:t>
            </a:r>
            <a:endParaRPr lang="en-US" sz="4000" dirty="0"/>
          </a:p>
        </p:txBody>
      </p:sp>
      <p:sp>
        <p:nvSpPr>
          <p:cNvPr id="4" name="Footer Placeholder 3"/>
          <p:cNvSpPr>
            <a:spLocks noGrp="1"/>
          </p:cNvSpPr>
          <p:nvPr>
            <p:ph type="ftr" sz="quarter" idx="11"/>
          </p:nvPr>
        </p:nvSpPr>
        <p:spPr/>
        <p:txBody>
          <a:bodyPr/>
          <a:lstStyle/>
          <a:p>
            <a:pPr>
              <a:defRPr/>
            </a:pPr>
            <a:endParaRPr lang="en-US" dirty="0" smtClean="0"/>
          </a:p>
        </p:txBody>
      </p:sp>
      <p:sp>
        <p:nvSpPr>
          <p:cNvPr id="5" name="Slide Number Placeholder 4"/>
          <p:cNvSpPr>
            <a:spLocks noGrp="1"/>
          </p:cNvSpPr>
          <p:nvPr>
            <p:ph type="sldNum" sz="quarter" idx="12"/>
          </p:nvPr>
        </p:nvSpPr>
        <p:spPr/>
        <p:txBody>
          <a:bodyPr/>
          <a:lstStyle/>
          <a:p>
            <a:pPr>
              <a:defRPr/>
            </a:pPr>
            <a:fld id="{5DA088C1-5D2F-4BC5-9813-9777D9A328B5}" type="slidenum">
              <a:rPr lang="en-US" smtClean="0"/>
              <a:pPr>
                <a:defRPr/>
              </a:pPr>
              <a:t>43</a:t>
            </a:fld>
            <a:endParaRPr lang="en-US"/>
          </a:p>
        </p:txBody>
      </p:sp>
    </p:spTree>
    <p:extLst>
      <p:ext uri="{BB962C8B-B14F-4D97-AF65-F5344CB8AC3E}">
        <p14:creationId xmlns:p14="http://schemas.microsoft.com/office/powerpoint/2010/main" val="4093252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title"/>
          </p:nvPr>
        </p:nvSpPr>
        <p:spPr/>
        <p:txBody>
          <a:bodyPr/>
          <a:lstStyle/>
          <a:p>
            <a:pPr eaLnBrk="1" hangingPunct="1"/>
            <a:r>
              <a:rPr lang="en-US" dirty="0" err="1" smtClean="0"/>
              <a:t>Excercises</a:t>
            </a:r>
            <a:endParaRPr lang="th-TH" dirty="0" smtClean="0"/>
          </a:p>
        </p:txBody>
      </p:sp>
      <p:pic>
        <p:nvPicPr>
          <p:cNvPr id="32771" name="Picture 4"/>
          <p:cNvPicPr>
            <a:picLocks noGrp="1" noChangeAspect="1" noChangeArrowheads="1"/>
          </p:cNvPicPr>
          <p:nvPr>
            <p:ph idx="1"/>
          </p:nvPr>
        </p:nvPicPr>
        <p:blipFill>
          <a:blip r:embed="rId2" cstate="print"/>
          <a:stretch>
            <a:fillRect/>
          </a:stretch>
        </p:blipFill>
        <p:spPr>
          <a:xfrm>
            <a:off x="2292077" y="2133600"/>
            <a:ext cx="5893346" cy="3778250"/>
          </a:xfrm>
          <a:noFill/>
        </p:spPr>
      </p:pic>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7"/>
          <p:cNvSpPr>
            <a:spLocks noGrp="1" noChangeArrowheads="1"/>
          </p:cNvSpPr>
          <p:nvPr>
            <p:ph type="title"/>
          </p:nvPr>
        </p:nvSpPr>
        <p:spPr>
          <a:noFill/>
        </p:spPr>
        <p:txBody>
          <a:bodyPr/>
          <a:lstStyle/>
          <a:p>
            <a:pPr eaLnBrk="1" hangingPunct="1"/>
            <a:r>
              <a:rPr lang="en-US" smtClean="0"/>
              <a:t>Design Steps </a:t>
            </a:r>
            <a:endParaRPr lang="th-TH" smtClean="0"/>
          </a:p>
        </p:txBody>
      </p:sp>
      <p:pic>
        <p:nvPicPr>
          <p:cNvPr id="33794" name="Picture 4"/>
          <p:cNvPicPr>
            <a:picLocks noGrp="1" noChangeAspect="1" noChangeArrowheads="1"/>
          </p:cNvPicPr>
          <p:nvPr>
            <p:ph idx="1"/>
          </p:nvPr>
        </p:nvPicPr>
        <p:blipFill>
          <a:blip r:embed="rId2" cstate="print"/>
          <a:stretch>
            <a:fillRect/>
          </a:stretch>
        </p:blipFill>
        <p:spPr>
          <a:xfrm>
            <a:off x="3113831" y="2218381"/>
            <a:ext cx="3057143" cy="2352381"/>
          </a:xfrm>
          <a:noFill/>
        </p:spPr>
      </p:pic>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6"/>
          <p:cNvSpPr>
            <a:spLocks noGrp="1" noChangeArrowheads="1"/>
          </p:cNvSpPr>
          <p:nvPr>
            <p:ph type="title"/>
          </p:nvPr>
        </p:nvSpPr>
        <p:spPr/>
        <p:txBody>
          <a:bodyPr/>
          <a:lstStyle/>
          <a:p>
            <a:pPr eaLnBrk="1" hangingPunct="1"/>
            <a:r>
              <a:rPr lang="en-US" smtClean="0"/>
              <a:t>1. Plastic’s Type- Shrinkage</a:t>
            </a:r>
            <a:endParaRPr lang="th-TH" smtClean="0"/>
          </a:p>
        </p:txBody>
      </p:sp>
      <p:sp>
        <p:nvSpPr>
          <p:cNvPr id="34818" name="Rectangle 3"/>
          <p:cNvSpPr>
            <a:spLocks noGrp="1" noChangeArrowheads="1"/>
          </p:cNvSpPr>
          <p:nvPr>
            <p:ph type="body" sz="half" idx="1"/>
          </p:nvPr>
        </p:nvSpPr>
        <p:spPr>
          <a:xfrm>
            <a:off x="987950" y="1331091"/>
            <a:ext cx="7939088" cy="4114800"/>
          </a:xfrm>
        </p:spPr>
        <p:txBody>
          <a:bodyPr/>
          <a:lstStyle/>
          <a:p>
            <a:pPr marL="609600" indent="-609600" eaLnBrk="1" hangingPunct="1">
              <a:buFontTx/>
              <a:buAutoNum type="arabicPeriod"/>
            </a:pPr>
            <a:endParaRPr lang="en-US" sz="2800" dirty="0" smtClean="0"/>
          </a:p>
          <a:p>
            <a:pPr marL="1371600" lvl="2" indent="-457200" eaLnBrk="1" hangingPunct="1"/>
            <a:r>
              <a:rPr lang="en-US" sz="2000" dirty="0" smtClean="0"/>
              <a:t>Ex. ABS=0.5%, PP=1-3%</a:t>
            </a:r>
          </a:p>
          <a:p>
            <a:pPr marL="1371600" lvl="2" indent="-457200" eaLnBrk="1" hangingPunct="1">
              <a:buFontTx/>
              <a:buNone/>
            </a:pPr>
            <a:endParaRPr lang="en-US" sz="2000" dirty="0" smtClean="0"/>
          </a:p>
          <a:p>
            <a:pPr marL="609600" indent="-609600" eaLnBrk="1" hangingPunct="1">
              <a:buFontTx/>
              <a:buNone/>
            </a:pPr>
            <a:endParaRPr lang="en-US" sz="2800" dirty="0" smtClean="0"/>
          </a:p>
          <a:p>
            <a:pPr marL="609600" indent="-609600" eaLnBrk="1" hangingPunct="1">
              <a:buFontTx/>
              <a:buNone/>
            </a:pPr>
            <a:endParaRPr lang="th-TH" sz="2800" dirty="0" smtClean="0"/>
          </a:p>
        </p:txBody>
      </p:sp>
      <p:pic>
        <p:nvPicPr>
          <p:cNvPr id="34819" name="Picture 4"/>
          <p:cNvPicPr>
            <a:picLocks noGrp="1" noChangeAspect="1" noChangeArrowheads="1"/>
          </p:cNvPicPr>
          <p:nvPr>
            <p:ph sz="half" idx="2"/>
          </p:nvPr>
        </p:nvPicPr>
        <p:blipFill>
          <a:blip r:embed="rId2" cstate="print"/>
          <a:srcRect/>
          <a:stretch>
            <a:fillRect/>
          </a:stretch>
        </p:blipFill>
        <p:spPr>
          <a:xfrm>
            <a:off x="1167768" y="2442518"/>
            <a:ext cx="6259513" cy="3109912"/>
          </a:xfrm>
          <a:noFill/>
        </p:spPr>
      </p:pic>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15F293FA-2E73-42B6-8BE5-677DCBA613D5}" type="slidenum">
              <a:rPr lang="en-US" smtClean="0"/>
              <a:pPr>
                <a:defRPr/>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5"/>
          <p:cNvSpPr>
            <a:spLocks noGrp="1" noChangeArrowheads="1"/>
          </p:cNvSpPr>
          <p:nvPr>
            <p:ph type="title"/>
          </p:nvPr>
        </p:nvSpPr>
        <p:spPr/>
        <p:txBody>
          <a:bodyPr/>
          <a:lstStyle/>
          <a:p>
            <a:pPr eaLnBrk="1" hangingPunct="1"/>
            <a:r>
              <a:rPr lang="en-US" smtClean="0"/>
              <a:t>2. Parting line</a:t>
            </a:r>
            <a:endParaRPr lang="th-TH" smtClean="0"/>
          </a:p>
        </p:txBody>
      </p:sp>
      <p:pic>
        <p:nvPicPr>
          <p:cNvPr id="35843" name="Picture 4"/>
          <p:cNvPicPr>
            <a:picLocks noGrp="1" noChangeAspect="1" noChangeArrowheads="1"/>
          </p:cNvPicPr>
          <p:nvPr>
            <p:ph idx="1"/>
          </p:nvPr>
        </p:nvPicPr>
        <p:blipFill>
          <a:blip r:embed="rId2" cstate="print"/>
          <a:stretch>
            <a:fillRect/>
          </a:stretch>
        </p:blipFill>
        <p:spPr>
          <a:xfrm>
            <a:off x="3757406" y="2665223"/>
            <a:ext cx="2962688" cy="2715004"/>
          </a:xfrm>
          <a:noFill/>
        </p:spPr>
      </p:pic>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3. </a:t>
            </a:r>
            <a:endParaRPr lang="th-TH" smtClean="0"/>
          </a:p>
        </p:txBody>
      </p:sp>
      <p:pic>
        <p:nvPicPr>
          <p:cNvPr id="36867" name="Picture 4"/>
          <p:cNvPicPr>
            <a:picLocks noGrp="1" noChangeAspect="1" noChangeArrowheads="1"/>
          </p:cNvPicPr>
          <p:nvPr>
            <p:ph idx="1"/>
          </p:nvPr>
        </p:nvPicPr>
        <p:blipFill>
          <a:blip r:embed="rId2" cstate="print"/>
          <a:srcRect/>
          <a:stretch>
            <a:fillRect/>
          </a:stretch>
        </p:blipFill>
        <p:spPr>
          <a:xfrm>
            <a:off x="320675" y="730250"/>
            <a:ext cx="8529638" cy="5437188"/>
          </a:xfrm>
          <a:noFill/>
        </p:spPr>
      </p:pic>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8"/>
          <p:cNvSpPr>
            <a:spLocks noGrp="1" noChangeArrowheads="1"/>
          </p:cNvSpPr>
          <p:nvPr>
            <p:ph type="title"/>
          </p:nvPr>
        </p:nvSpPr>
        <p:spPr/>
        <p:txBody>
          <a:bodyPr/>
          <a:lstStyle/>
          <a:p>
            <a:pPr eaLnBrk="1" hangingPunct="1"/>
            <a:endParaRPr lang="th-TH" smtClean="0"/>
          </a:p>
        </p:txBody>
      </p:sp>
      <p:pic>
        <p:nvPicPr>
          <p:cNvPr id="37891" name="Picture 4"/>
          <p:cNvPicPr>
            <a:picLocks noGrp="1" noChangeAspect="1" noChangeArrowheads="1"/>
          </p:cNvPicPr>
          <p:nvPr>
            <p:ph sz="half" idx="1"/>
          </p:nvPr>
        </p:nvPicPr>
        <p:blipFill>
          <a:blip r:embed="rId2" cstate="print"/>
          <a:srcRect/>
          <a:stretch>
            <a:fillRect/>
          </a:stretch>
        </p:blipFill>
        <p:spPr>
          <a:xfrm>
            <a:off x="311150" y="1133475"/>
            <a:ext cx="4100513" cy="4356100"/>
          </a:xfrm>
          <a:noFill/>
        </p:spPr>
      </p:pic>
      <p:pic>
        <p:nvPicPr>
          <p:cNvPr id="37892" name="Picture 13"/>
          <p:cNvPicPr>
            <a:picLocks noGrp="1" noChangeAspect="1" noChangeArrowheads="1"/>
          </p:cNvPicPr>
          <p:nvPr>
            <p:ph sz="half" idx="2"/>
          </p:nvPr>
        </p:nvPicPr>
        <p:blipFill>
          <a:blip r:embed="rId3" cstate="print"/>
          <a:srcRect/>
          <a:stretch>
            <a:fillRect/>
          </a:stretch>
        </p:blipFill>
        <p:spPr>
          <a:xfrm>
            <a:off x="4910138" y="1162050"/>
            <a:ext cx="3563937" cy="4281488"/>
          </a:xfrm>
          <a:noFill/>
        </p:spPr>
      </p:pic>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DC08BBBA-4AD4-4334-920D-25736D12ADFA}" type="slidenum">
              <a:rPr lang="en-US" smtClean="0"/>
              <a:pPr>
                <a:defRPr/>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506059" y="329900"/>
            <a:ext cx="6589199" cy="1280890"/>
          </a:xfrm>
        </p:spPr>
        <p:txBody>
          <a:bodyPr>
            <a:normAutofit fontScale="90000"/>
          </a:bodyPr>
          <a:lstStyle/>
          <a:p>
            <a:pPr eaLnBrk="1" hangingPunct="1"/>
            <a:r>
              <a:rPr lang="en-US" sz="3300" b="1" dirty="0" smtClean="0">
                <a:solidFill>
                  <a:schemeClr val="tx1"/>
                </a:solidFill>
              </a:rPr>
              <a:t>THERMOPLASTIC, THERMOSET</a:t>
            </a:r>
            <a:r>
              <a:rPr lang="en-US" sz="4000" b="1" dirty="0" smtClean="0">
                <a:solidFill>
                  <a:schemeClr val="tx1"/>
                </a:solidFill>
              </a:rPr>
              <a:t>: </a:t>
            </a:r>
            <a:r>
              <a:rPr lang="en-US" sz="4000" dirty="0" smtClean="0">
                <a:solidFill>
                  <a:schemeClr val="tx1"/>
                </a:solidFill>
              </a:rPr>
              <a:t/>
            </a:r>
            <a:br>
              <a:rPr lang="en-US" sz="4000" dirty="0" smtClean="0">
                <a:solidFill>
                  <a:schemeClr val="tx1"/>
                </a:solidFill>
              </a:rPr>
            </a:br>
            <a:endParaRPr lang="th-TH" sz="4000" dirty="0" smtClean="0">
              <a:solidFill>
                <a:schemeClr val="tx1"/>
              </a:solidFill>
            </a:endParaRPr>
          </a:p>
        </p:txBody>
      </p:sp>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5</a:t>
            </a:fld>
            <a:endParaRPr lang="en-US"/>
          </a:p>
        </p:txBody>
      </p:sp>
      <p:sp>
        <p:nvSpPr>
          <p:cNvPr id="4099" name="Rectangle 4"/>
          <p:cNvSpPr>
            <a:spLocks noChangeArrowheads="1"/>
          </p:cNvSpPr>
          <p:nvPr/>
        </p:nvSpPr>
        <p:spPr bwMode="auto">
          <a:xfrm>
            <a:off x="374079" y="1706563"/>
            <a:ext cx="4042473" cy="2616101"/>
          </a:xfrm>
          <a:prstGeom prst="rect">
            <a:avLst/>
          </a:prstGeom>
          <a:noFill/>
          <a:ln w="9525">
            <a:noFill/>
            <a:miter lim="800000"/>
            <a:headEnd/>
            <a:tailEnd/>
          </a:ln>
        </p:spPr>
        <p:txBody>
          <a:bodyPr wrap="square" anchor="ctr">
            <a:spAutoFit/>
          </a:bodyPr>
          <a:lstStyle/>
          <a:p>
            <a:r>
              <a:rPr lang="en-US" sz="2400" b="1" dirty="0">
                <a:solidFill>
                  <a:schemeClr val="accent2"/>
                </a:solidFill>
              </a:rPr>
              <a:t>Thermoplastics</a:t>
            </a:r>
            <a:r>
              <a:rPr lang="en-US" sz="2000" b="1" dirty="0">
                <a:solidFill>
                  <a:schemeClr val="accent2"/>
                </a:solidFill>
              </a:rPr>
              <a:t> </a:t>
            </a:r>
            <a:endParaRPr lang="en-US" sz="2000" b="1" dirty="0" smtClean="0">
              <a:solidFill>
                <a:schemeClr val="accent2"/>
              </a:solidFill>
            </a:endParaRPr>
          </a:p>
          <a:p>
            <a:endParaRPr lang="en-US" sz="2000" b="1" dirty="0" smtClean="0">
              <a:solidFill>
                <a:schemeClr val="accent2"/>
              </a:solidFill>
            </a:endParaRPr>
          </a:p>
          <a:p>
            <a:pPr>
              <a:buFontTx/>
              <a:buChar char="•"/>
            </a:pPr>
            <a:r>
              <a:rPr lang="en-US" sz="2000" dirty="0" smtClean="0">
                <a:solidFill>
                  <a:schemeClr val="accent2"/>
                </a:solidFill>
              </a:rPr>
              <a:t>resins </a:t>
            </a:r>
            <a:r>
              <a:rPr lang="en-US" sz="2000" dirty="0">
                <a:solidFill>
                  <a:schemeClr val="accent2"/>
                </a:solidFill>
              </a:rPr>
              <a:t>that can be reground after molding, and molded again. </a:t>
            </a:r>
          </a:p>
          <a:p>
            <a:pPr>
              <a:buFontTx/>
              <a:buChar char="•"/>
            </a:pPr>
            <a:r>
              <a:rPr lang="en-US" sz="2000" dirty="0">
                <a:solidFill>
                  <a:schemeClr val="accent2"/>
                </a:solidFill>
              </a:rPr>
              <a:t>Thermoplastic are often compared to Wax.</a:t>
            </a:r>
          </a:p>
          <a:p>
            <a:pPr algn="ctr" eaLnBrk="0" hangingPunct="0">
              <a:buFontTx/>
              <a:buChar char="•"/>
            </a:pPr>
            <a:endParaRPr lang="en-US" sz="2000" b="1" dirty="0">
              <a:solidFill>
                <a:schemeClr val="accent2"/>
              </a:solidFill>
            </a:endParaRPr>
          </a:p>
        </p:txBody>
      </p:sp>
      <p:sp>
        <p:nvSpPr>
          <p:cNvPr id="4100" name="Rectangle 5"/>
          <p:cNvSpPr>
            <a:spLocks noChangeArrowheads="1"/>
          </p:cNvSpPr>
          <p:nvPr/>
        </p:nvSpPr>
        <p:spPr bwMode="auto">
          <a:xfrm>
            <a:off x="5006975" y="1706563"/>
            <a:ext cx="3713163" cy="3293209"/>
          </a:xfrm>
          <a:prstGeom prst="rect">
            <a:avLst/>
          </a:prstGeom>
          <a:noFill/>
          <a:ln w="9525">
            <a:noFill/>
            <a:miter lim="800000"/>
            <a:headEnd/>
            <a:tailEnd/>
          </a:ln>
        </p:spPr>
        <p:txBody>
          <a:bodyPr>
            <a:spAutoFit/>
          </a:bodyPr>
          <a:lstStyle/>
          <a:p>
            <a:r>
              <a:rPr lang="en-US" sz="2400" b="1" dirty="0">
                <a:solidFill>
                  <a:srgbClr val="FF0000"/>
                </a:solidFill>
              </a:rPr>
              <a:t>Thermosets </a:t>
            </a:r>
            <a:endParaRPr lang="en-US" sz="2400" b="1" dirty="0" smtClean="0">
              <a:solidFill>
                <a:srgbClr val="FF0000"/>
              </a:solidFill>
            </a:endParaRPr>
          </a:p>
          <a:p>
            <a:endParaRPr lang="en-US" sz="2400" b="1" dirty="0">
              <a:solidFill>
                <a:srgbClr val="FF0000"/>
              </a:solidFill>
            </a:endParaRPr>
          </a:p>
          <a:p>
            <a:r>
              <a:rPr lang="en-US" sz="2000" b="1" dirty="0" smtClean="0">
                <a:solidFill>
                  <a:srgbClr val="FF0000"/>
                </a:solidFill>
              </a:rPr>
              <a:t>can </a:t>
            </a:r>
            <a:r>
              <a:rPr lang="en-US" sz="2000" b="1" dirty="0">
                <a:solidFill>
                  <a:srgbClr val="FF0000"/>
                </a:solidFill>
              </a:rPr>
              <a:t>be molded once only; they tend to be denser materials for special purposes </a:t>
            </a:r>
            <a:r>
              <a:rPr lang="en-US" sz="2000" b="1" dirty="0" smtClean="0">
                <a:solidFill>
                  <a:srgbClr val="FF0000"/>
                </a:solidFill>
              </a:rPr>
              <a:t>,</a:t>
            </a:r>
          </a:p>
          <a:p>
            <a:pPr marL="342900" indent="-342900">
              <a:buFont typeface="Arial" panose="020B0604020202020204" pitchFamily="34" charset="0"/>
              <a:buChar char="•"/>
            </a:pPr>
            <a:r>
              <a:rPr lang="en-US" sz="2000" b="1" dirty="0" smtClean="0">
                <a:solidFill>
                  <a:srgbClr val="FF0000"/>
                </a:solidFill>
              </a:rPr>
              <a:t>thermosets </a:t>
            </a:r>
            <a:r>
              <a:rPr lang="en-US" sz="2000" b="1" dirty="0">
                <a:solidFill>
                  <a:srgbClr val="FF0000"/>
                </a:solidFill>
              </a:rPr>
              <a:t>are often compared to an egg; once the egg is hard </a:t>
            </a:r>
            <a:r>
              <a:rPr lang="en-US" sz="2000" b="1" dirty="0" smtClean="0">
                <a:solidFill>
                  <a:srgbClr val="FF0000"/>
                </a:solidFill>
              </a:rPr>
              <a:t>boiled</a:t>
            </a:r>
            <a:endParaRPr lang="th-TH" sz="2000" b="1" dirty="0">
              <a:solidFill>
                <a:srgbClr val="FF0000"/>
              </a:solidFill>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endParaRPr lang="th-TH" smtClean="0"/>
          </a:p>
        </p:txBody>
      </p:sp>
      <p:pic>
        <p:nvPicPr>
          <p:cNvPr id="38918" name="Picture 8"/>
          <p:cNvPicPr>
            <a:picLocks noGrp="1" noChangeAspect="1" noChangeArrowheads="1"/>
          </p:cNvPicPr>
          <p:nvPr>
            <p:ph sz="half" idx="1"/>
          </p:nvPr>
        </p:nvPicPr>
        <p:blipFill>
          <a:blip r:embed="rId2" cstate="print"/>
          <a:srcRect/>
          <a:stretch>
            <a:fillRect/>
          </a:stretch>
        </p:blipFill>
        <p:spPr>
          <a:xfrm>
            <a:off x="312738" y="1230313"/>
            <a:ext cx="4314825" cy="4197350"/>
          </a:xfrm>
        </p:spPr>
      </p:pic>
      <p:pic>
        <p:nvPicPr>
          <p:cNvPr id="38915" name="Picture 4"/>
          <p:cNvPicPr>
            <a:picLocks noGrp="1" noChangeAspect="1" noChangeArrowheads="1"/>
          </p:cNvPicPr>
          <p:nvPr>
            <p:ph sz="half" idx="2"/>
          </p:nvPr>
        </p:nvPicPr>
        <p:blipFill>
          <a:blip r:embed="rId3" cstate="print"/>
          <a:srcRect/>
          <a:stretch>
            <a:fillRect/>
          </a:stretch>
        </p:blipFill>
        <p:spPr>
          <a:xfrm>
            <a:off x="4579938" y="1139825"/>
            <a:ext cx="4375150" cy="4330700"/>
          </a:xfrm>
          <a:noFill/>
        </p:spPr>
      </p:pic>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DC08BBBA-4AD4-4334-920D-25736D12ADFA}" type="slidenum">
              <a:rPr lang="en-US" smtClean="0"/>
              <a:pPr>
                <a:defRPr/>
              </a:pPr>
              <a:t>50</a:t>
            </a:fld>
            <a:endParaRPr lang="en-US"/>
          </a:p>
        </p:txBody>
      </p:sp>
      <p:sp>
        <p:nvSpPr>
          <p:cNvPr id="38916" name="Text Box 5"/>
          <p:cNvSpPr txBox="1">
            <a:spLocks noChangeArrowheads="1"/>
          </p:cNvSpPr>
          <p:nvPr/>
        </p:nvSpPr>
        <p:spPr bwMode="auto">
          <a:xfrm>
            <a:off x="1052513" y="5861050"/>
            <a:ext cx="2382837" cy="396875"/>
          </a:xfrm>
          <a:prstGeom prst="rect">
            <a:avLst/>
          </a:prstGeom>
          <a:noFill/>
          <a:ln w="9525">
            <a:noFill/>
            <a:miter lim="800000"/>
            <a:headEnd/>
            <a:tailEnd/>
          </a:ln>
        </p:spPr>
        <p:txBody>
          <a:bodyPr>
            <a:spAutoFit/>
          </a:bodyPr>
          <a:lstStyle/>
          <a:p>
            <a:pPr>
              <a:spcBef>
                <a:spcPct val="50000"/>
              </a:spcBef>
            </a:pPr>
            <a:r>
              <a:rPr lang="en-US"/>
              <a:t>Core</a:t>
            </a:r>
            <a:endParaRPr lang="th-TH"/>
          </a:p>
        </p:txBody>
      </p:sp>
      <p:sp>
        <p:nvSpPr>
          <p:cNvPr id="38917" name="Text Box 6"/>
          <p:cNvSpPr txBox="1">
            <a:spLocks noChangeArrowheads="1"/>
          </p:cNvSpPr>
          <p:nvPr/>
        </p:nvSpPr>
        <p:spPr bwMode="auto">
          <a:xfrm>
            <a:off x="5111750" y="5972175"/>
            <a:ext cx="2382838" cy="396875"/>
          </a:xfrm>
          <a:prstGeom prst="rect">
            <a:avLst/>
          </a:prstGeom>
          <a:noFill/>
          <a:ln w="9525">
            <a:noFill/>
            <a:miter lim="800000"/>
            <a:headEnd/>
            <a:tailEnd/>
          </a:ln>
        </p:spPr>
        <p:txBody>
          <a:bodyPr>
            <a:spAutoFit/>
          </a:bodyPr>
          <a:lstStyle/>
          <a:p>
            <a:pPr>
              <a:spcBef>
                <a:spcPct val="50000"/>
              </a:spcBef>
            </a:pPr>
            <a:r>
              <a:rPr lang="en-US" altLang="ja-JP">
                <a:ea typeface="MS PGothic" pitchFamily="34" charset="-128"/>
                <a:cs typeface="Angsana New" pitchFamily="18" charset="-34"/>
              </a:rPr>
              <a:t>Cavity</a:t>
            </a:r>
            <a:endParaRPr lang="th-TH">
              <a:ea typeface="MS PGothic" pitchFamily="34" charset="-128"/>
              <a:cs typeface="Angsana New" pitchFamily="18" charset="-34"/>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782638" y="374650"/>
            <a:ext cx="7772400" cy="1143000"/>
          </a:xfrm>
        </p:spPr>
        <p:txBody>
          <a:bodyPr/>
          <a:lstStyle/>
          <a:p>
            <a:pPr eaLnBrk="1" hangingPunct="1"/>
            <a:r>
              <a:rPr lang="en-US" smtClean="0"/>
              <a:t>3. Number of Cavity</a:t>
            </a:r>
            <a:endParaRPr lang="th-TH" smtClean="0"/>
          </a:p>
        </p:txBody>
      </p:sp>
      <p:pic>
        <p:nvPicPr>
          <p:cNvPr id="39939" name="Picture 4"/>
          <p:cNvPicPr>
            <a:picLocks noGrp="1" noChangeAspect="1" noChangeArrowheads="1"/>
          </p:cNvPicPr>
          <p:nvPr>
            <p:ph idx="1"/>
          </p:nvPr>
        </p:nvPicPr>
        <p:blipFill>
          <a:blip r:embed="rId2" cstate="print"/>
          <a:srcRect/>
          <a:stretch>
            <a:fillRect/>
          </a:stretch>
        </p:blipFill>
        <p:spPr>
          <a:xfrm>
            <a:off x="1041400" y="1433513"/>
            <a:ext cx="5648325" cy="5178425"/>
          </a:xfrm>
          <a:noFill/>
        </p:spPr>
      </p:pic>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a:spLocks noGrp="1" noChangeArrowheads="1"/>
          </p:cNvSpPr>
          <p:nvPr>
            <p:ph type="title"/>
          </p:nvPr>
        </p:nvSpPr>
        <p:spPr>
          <a:xfrm>
            <a:off x="1663907" y="258387"/>
            <a:ext cx="7772400" cy="1143000"/>
          </a:xfrm>
        </p:spPr>
        <p:txBody>
          <a:bodyPr/>
          <a:lstStyle/>
          <a:p>
            <a:pPr eaLnBrk="1" hangingPunct="1"/>
            <a:r>
              <a:rPr lang="en-US" dirty="0" smtClean="0"/>
              <a:t>Ejector system</a:t>
            </a:r>
            <a:endParaRPr lang="th-TH" dirty="0" smtClean="0"/>
          </a:p>
        </p:txBody>
      </p:sp>
      <p:pic>
        <p:nvPicPr>
          <p:cNvPr id="40963" name="Picture 4"/>
          <p:cNvPicPr>
            <a:picLocks noGrp="1" noChangeAspect="1" noChangeArrowheads="1"/>
          </p:cNvPicPr>
          <p:nvPr>
            <p:ph sz="half" idx="1"/>
          </p:nvPr>
        </p:nvPicPr>
        <p:blipFill>
          <a:blip r:embed="rId2" cstate="print"/>
          <a:stretch>
            <a:fillRect/>
          </a:stretch>
        </p:blipFill>
        <p:spPr>
          <a:xfrm>
            <a:off x="5384429" y="2372390"/>
            <a:ext cx="3197225" cy="2792416"/>
          </a:xfrm>
          <a:noFill/>
        </p:spPr>
      </p:pic>
      <p:pic>
        <p:nvPicPr>
          <p:cNvPr id="40964" name="Picture 7"/>
          <p:cNvPicPr>
            <a:picLocks noGrp="1" noChangeAspect="1" noChangeArrowheads="1"/>
          </p:cNvPicPr>
          <p:nvPr>
            <p:ph sz="half" idx="2"/>
          </p:nvPr>
        </p:nvPicPr>
        <p:blipFill>
          <a:blip r:embed="rId3" cstate="print"/>
          <a:srcRect/>
          <a:stretch>
            <a:fillRect/>
          </a:stretch>
        </p:blipFill>
        <p:spPr>
          <a:xfrm>
            <a:off x="1278062" y="1735532"/>
            <a:ext cx="3752850" cy="3914775"/>
          </a:xfrm>
          <a:noFill/>
        </p:spPr>
      </p:pic>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DC08BBBA-4AD4-4334-920D-25736D12ADFA}" type="slidenum">
              <a:rPr lang="en-US" smtClean="0"/>
              <a:pPr>
                <a:defRPr/>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title"/>
          </p:nvPr>
        </p:nvSpPr>
        <p:spPr/>
        <p:txBody>
          <a:bodyPr/>
          <a:lstStyle/>
          <a:p>
            <a:pPr eaLnBrk="1" hangingPunct="1"/>
            <a:endParaRPr lang="th-TH" smtClean="0"/>
          </a:p>
        </p:txBody>
      </p:sp>
      <p:pic>
        <p:nvPicPr>
          <p:cNvPr id="41987" name="Picture 4"/>
          <p:cNvPicPr>
            <a:picLocks noGrp="1" noChangeAspect="1" noChangeArrowheads="1"/>
          </p:cNvPicPr>
          <p:nvPr>
            <p:ph idx="1"/>
          </p:nvPr>
        </p:nvPicPr>
        <p:blipFill>
          <a:blip r:embed="rId2" cstate="print"/>
          <a:stretch>
            <a:fillRect/>
          </a:stretch>
        </p:blipFill>
        <p:spPr>
          <a:xfrm>
            <a:off x="3806467" y="2133600"/>
            <a:ext cx="2864565" cy="3778250"/>
          </a:xfrm>
          <a:noFill/>
        </p:spPr>
      </p:pic>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53</a:t>
            </a:fld>
            <a:endParaRPr lang="en-US"/>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title"/>
          </p:nvPr>
        </p:nvSpPr>
        <p:spPr/>
        <p:txBody>
          <a:bodyPr/>
          <a:lstStyle/>
          <a:p>
            <a:pPr eaLnBrk="1" hangingPunct="1"/>
            <a:r>
              <a:rPr lang="en-US" dirty="0" smtClean="0"/>
              <a:t>Mold base</a:t>
            </a:r>
            <a:endParaRPr lang="th-TH" dirty="0" smtClean="0"/>
          </a:p>
        </p:txBody>
      </p:sp>
      <p:pic>
        <p:nvPicPr>
          <p:cNvPr id="43011" name="Picture 4"/>
          <p:cNvPicPr>
            <a:picLocks noGrp="1" noChangeAspect="1" noChangeArrowheads="1"/>
          </p:cNvPicPr>
          <p:nvPr>
            <p:ph idx="1"/>
          </p:nvPr>
        </p:nvPicPr>
        <p:blipFill>
          <a:blip r:embed="rId2" cstate="print"/>
          <a:srcRect/>
          <a:stretch>
            <a:fillRect/>
          </a:stretch>
        </p:blipFill>
        <p:spPr>
          <a:xfrm>
            <a:off x="2149075" y="1426445"/>
            <a:ext cx="4543425" cy="4216400"/>
          </a:xfrm>
          <a:noFill/>
        </p:spPr>
      </p:pic>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Grp="1" noChangeArrowheads="1"/>
          </p:cNvSpPr>
          <p:nvPr>
            <p:ph type="title"/>
          </p:nvPr>
        </p:nvSpPr>
        <p:spPr/>
        <p:txBody>
          <a:bodyPr/>
          <a:lstStyle/>
          <a:p>
            <a:pPr eaLnBrk="1" hangingPunct="1"/>
            <a:r>
              <a:rPr lang="en-US" dirty="0" smtClean="0"/>
              <a:t>Slide</a:t>
            </a:r>
            <a:endParaRPr lang="th-TH" dirty="0" smtClean="0"/>
          </a:p>
        </p:txBody>
      </p:sp>
      <p:pic>
        <p:nvPicPr>
          <p:cNvPr id="44035" name="Picture 4"/>
          <p:cNvPicPr>
            <a:picLocks noGrp="1" noChangeAspect="1" noChangeArrowheads="1"/>
          </p:cNvPicPr>
          <p:nvPr>
            <p:ph idx="1"/>
          </p:nvPr>
        </p:nvPicPr>
        <p:blipFill>
          <a:blip r:embed="rId2" cstate="print"/>
          <a:srcRect/>
          <a:stretch>
            <a:fillRect/>
          </a:stretch>
        </p:blipFill>
        <p:spPr>
          <a:xfrm>
            <a:off x="2886904" y="1682871"/>
            <a:ext cx="4178300" cy="4452938"/>
          </a:xfrm>
          <a:noFill/>
        </p:spPr>
      </p:pic>
      <p:sp>
        <p:nvSpPr>
          <p:cNvPr id="2" name="Footer Placeholder 1"/>
          <p:cNvSpPr>
            <a:spLocks noGrp="1"/>
          </p:cNvSpPr>
          <p:nvPr>
            <p:ph type="ftr" sz="quarter" idx="11"/>
          </p:nvPr>
        </p:nvSpPr>
        <p:spPr/>
        <p:txBody>
          <a:bodyPr/>
          <a:lstStyle/>
          <a:p>
            <a:pPr>
              <a:defRPr/>
            </a:pPr>
            <a:endParaRPr lang="en-US" dirty="0" smtClean="0"/>
          </a:p>
        </p:txBody>
      </p:sp>
      <p:sp>
        <p:nvSpPr>
          <p:cNvPr id="3" name="Slide Number Placeholder 2"/>
          <p:cNvSpPr>
            <a:spLocks noGrp="1"/>
          </p:cNvSpPr>
          <p:nvPr>
            <p:ph type="sldNum" sz="quarter" idx="12"/>
          </p:nvPr>
        </p:nvSpPr>
        <p:spPr/>
        <p:txBody>
          <a:bodyPr/>
          <a:lstStyle/>
          <a:p>
            <a:pPr>
              <a:defRPr/>
            </a:pPr>
            <a:fld id="{5DA088C1-5D2F-4BC5-9813-9777D9A328B5}" type="slidenum">
              <a:rPr lang="en-US" smtClean="0"/>
              <a:pPr>
                <a:defRPr/>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8"/>
          <p:cNvSpPr>
            <a:spLocks noGrp="1" noChangeArrowheads="1"/>
          </p:cNvSpPr>
          <p:nvPr>
            <p:ph type="title"/>
          </p:nvPr>
        </p:nvSpPr>
        <p:spPr/>
        <p:txBody>
          <a:bodyPr/>
          <a:lstStyle/>
          <a:p>
            <a:pPr eaLnBrk="1" hangingPunct="1"/>
            <a:r>
              <a:rPr lang="en-US" dirty="0" smtClean="0"/>
              <a:t>Insert</a:t>
            </a:r>
            <a:endParaRPr lang="th-TH" dirty="0" smtClean="0"/>
          </a:p>
        </p:txBody>
      </p:sp>
      <p:pic>
        <p:nvPicPr>
          <p:cNvPr id="45059" name="Picture 4"/>
          <p:cNvPicPr>
            <a:picLocks noGrp="1" noChangeAspect="1" noChangeArrowheads="1"/>
          </p:cNvPicPr>
          <p:nvPr>
            <p:ph sz="half" idx="1"/>
          </p:nvPr>
        </p:nvPicPr>
        <p:blipFill>
          <a:blip r:embed="rId2" cstate="print"/>
          <a:stretch>
            <a:fillRect/>
          </a:stretch>
        </p:blipFill>
        <p:spPr>
          <a:xfrm>
            <a:off x="2589079" y="3015316"/>
            <a:ext cx="1905266" cy="2010056"/>
          </a:xfrm>
          <a:noFill/>
        </p:spPr>
      </p:pic>
      <p:pic>
        <p:nvPicPr>
          <p:cNvPr id="45060" name="Picture 7"/>
          <p:cNvPicPr>
            <a:picLocks noGrp="1" noChangeAspect="1" noChangeArrowheads="1"/>
          </p:cNvPicPr>
          <p:nvPr>
            <p:ph sz="half" idx="2"/>
          </p:nvPr>
        </p:nvPicPr>
        <p:blipFill>
          <a:blip r:embed="rId3" cstate="print"/>
          <a:srcRect/>
          <a:stretch>
            <a:fillRect/>
          </a:stretch>
        </p:blipFill>
        <p:spPr>
          <a:xfrm>
            <a:off x="2658263" y="1826480"/>
            <a:ext cx="4445000" cy="4387850"/>
          </a:xfrm>
          <a:noFill/>
        </p:spPr>
      </p:pic>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DC08BBBA-4AD4-4334-920D-25736D12ADFA}" type="slidenum">
              <a:rPr lang="en-US" smtClean="0"/>
              <a:pPr>
                <a:defRPr/>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Grp="1" noChangeArrowheads="1"/>
          </p:cNvSpPr>
          <p:nvPr>
            <p:ph type="title"/>
          </p:nvPr>
        </p:nvSpPr>
        <p:spPr/>
        <p:txBody>
          <a:bodyPr/>
          <a:lstStyle/>
          <a:p>
            <a:pPr eaLnBrk="1" hangingPunct="1"/>
            <a:r>
              <a:rPr lang="en-US" smtClean="0"/>
              <a:t>Cooling System</a:t>
            </a:r>
            <a:endParaRPr lang="th-TH" smtClean="0"/>
          </a:p>
        </p:txBody>
      </p:sp>
      <p:pic>
        <p:nvPicPr>
          <p:cNvPr id="46083" name="Picture 4"/>
          <p:cNvPicPr>
            <a:picLocks noGrp="1" noChangeAspect="1" noChangeArrowheads="1"/>
          </p:cNvPicPr>
          <p:nvPr>
            <p:ph sz="half" idx="1"/>
          </p:nvPr>
        </p:nvPicPr>
        <p:blipFill>
          <a:blip r:embed="rId2" cstate="print"/>
          <a:stretch>
            <a:fillRect/>
          </a:stretch>
        </p:blipFill>
        <p:spPr>
          <a:xfrm>
            <a:off x="1989331" y="2544153"/>
            <a:ext cx="3104762" cy="2952381"/>
          </a:xfrm>
          <a:noFill/>
        </p:spPr>
      </p:pic>
      <p:pic>
        <p:nvPicPr>
          <p:cNvPr id="46084" name="Picture 7"/>
          <p:cNvPicPr>
            <a:picLocks noGrp="1" noChangeAspect="1" noChangeArrowheads="1"/>
          </p:cNvPicPr>
          <p:nvPr>
            <p:ph sz="half" idx="2"/>
          </p:nvPr>
        </p:nvPicPr>
        <p:blipFill>
          <a:blip r:embed="rId3" cstate="print"/>
          <a:srcRect/>
          <a:stretch>
            <a:fillRect/>
          </a:stretch>
        </p:blipFill>
        <p:spPr>
          <a:xfrm>
            <a:off x="5500688" y="1922463"/>
            <a:ext cx="3422650" cy="2170112"/>
          </a:xfrm>
          <a:noFill/>
        </p:spPr>
      </p:pic>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DC08BBBA-4AD4-4334-920D-25736D12ADFA}" type="slidenum">
              <a:rPr lang="en-US" smtClean="0"/>
              <a:pPr>
                <a:defRPr/>
              </a:pPr>
              <a:t>57</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Two plate mold</a:t>
            </a:r>
          </a:p>
        </p:txBody>
      </p:sp>
      <p:sp>
        <p:nvSpPr>
          <p:cNvPr id="2" name="Footer Placeholder 1"/>
          <p:cNvSpPr>
            <a:spLocks noGrp="1"/>
          </p:cNvSpPr>
          <p:nvPr>
            <p:ph type="ftr" sz="quarter" idx="11"/>
          </p:nvPr>
        </p:nvSpPr>
        <p:spPr/>
        <p:txBody>
          <a:bodyPr/>
          <a:lstStyle/>
          <a:p>
            <a:pPr>
              <a:defRPr/>
            </a:pPr>
            <a:endParaRPr lang="en-US"/>
          </a:p>
        </p:txBody>
      </p:sp>
      <p:sp>
        <p:nvSpPr>
          <p:cNvPr id="3" name="Slide Number Placeholder 2"/>
          <p:cNvSpPr>
            <a:spLocks noGrp="1"/>
          </p:cNvSpPr>
          <p:nvPr>
            <p:ph type="sldNum" sz="quarter" idx="12"/>
          </p:nvPr>
        </p:nvSpPr>
        <p:spPr/>
        <p:txBody>
          <a:bodyPr/>
          <a:lstStyle/>
          <a:p>
            <a:pPr>
              <a:defRPr/>
            </a:pPr>
            <a:fld id="{BF1F94C0-B57E-431B-9431-EF60A4F1C4AC}" type="slidenum">
              <a:rPr lang="en-US" smtClean="0"/>
              <a:pPr>
                <a:defRPr/>
              </a:pPr>
              <a:t>6</a:t>
            </a:fld>
            <a:endParaRPr lang="en-US"/>
          </a:p>
        </p:txBody>
      </p:sp>
      <p:pic>
        <p:nvPicPr>
          <p:cNvPr id="7171" name="Picture 3" descr="two_1"/>
          <p:cNvPicPr>
            <a:picLocks noChangeAspect="1" noChangeArrowheads="1"/>
          </p:cNvPicPr>
          <p:nvPr/>
        </p:nvPicPr>
        <p:blipFill>
          <a:blip r:embed="rId2" cstate="print"/>
          <a:srcRect/>
          <a:stretch>
            <a:fillRect/>
          </a:stretch>
        </p:blipFill>
        <p:spPr bwMode="auto">
          <a:xfrm>
            <a:off x="1219200" y="1835150"/>
            <a:ext cx="3492500" cy="4060825"/>
          </a:xfrm>
          <a:prstGeom prst="rect">
            <a:avLst/>
          </a:prstGeom>
          <a:noFill/>
          <a:ln w="9525">
            <a:noFill/>
            <a:miter lim="800000"/>
            <a:headEnd/>
            <a:tailEnd/>
          </a:ln>
        </p:spPr>
      </p:pic>
      <p:sp>
        <p:nvSpPr>
          <p:cNvPr id="7172" name="Text Box 4"/>
          <p:cNvSpPr txBox="1">
            <a:spLocks noChangeArrowheads="1"/>
          </p:cNvSpPr>
          <p:nvPr/>
        </p:nvSpPr>
        <p:spPr bwMode="auto">
          <a:xfrm>
            <a:off x="5659438" y="3263900"/>
            <a:ext cx="1979612" cy="396875"/>
          </a:xfrm>
          <a:prstGeom prst="rect">
            <a:avLst/>
          </a:prstGeom>
          <a:noFill/>
          <a:ln w="9525">
            <a:noFill/>
            <a:miter lim="800000"/>
            <a:headEnd/>
            <a:tailEnd/>
          </a:ln>
        </p:spPr>
        <p:txBody>
          <a:bodyPr wrap="none">
            <a:spAutoFit/>
          </a:bodyPr>
          <a:lstStyle/>
          <a:p>
            <a:r>
              <a:rPr lang="en-US">
                <a:latin typeface="Tahoma" pitchFamily="34" charset="0"/>
              </a:rPr>
              <a:t>One parting line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Injection Cycle</a:t>
            </a:r>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F1F94C0-B57E-431B-9431-EF60A4F1C4AC}" type="slidenum">
              <a:rPr lang="en-US" smtClean="0"/>
              <a:pPr>
                <a:defRPr/>
              </a:pPr>
              <a:t>7</a:t>
            </a:fld>
            <a:endParaRPr lang="en-US"/>
          </a:p>
        </p:txBody>
      </p:sp>
      <p:pic>
        <p:nvPicPr>
          <p:cNvPr id="5" name="Picture 4"/>
          <p:cNvPicPr>
            <a:picLocks noChangeAspect="1"/>
          </p:cNvPicPr>
          <p:nvPr/>
        </p:nvPicPr>
        <p:blipFill>
          <a:blip r:embed="rId2"/>
          <a:stretch>
            <a:fillRect/>
          </a:stretch>
        </p:blipFill>
        <p:spPr>
          <a:xfrm>
            <a:off x="2535479" y="1528847"/>
            <a:ext cx="4658375" cy="4239217"/>
          </a:xfrm>
          <a:prstGeom prst="rect">
            <a:avLst/>
          </a:prstGeom>
        </p:spPr>
      </p:pic>
    </p:spTree>
    <p:extLst>
      <p:ext uri="{BB962C8B-B14F-4D97-AF65-F5344CB8AC3E}">
        <p14:creationId xmlns:p14="http://schemas.microsoft.com/office/powerpoint/2010/main" val="3814834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Melting System</a:t>
            </a:r>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F1F94C0-B57E-431B-9431-EF60A4F1C4AC}" type="slidenum">
              <a:rPr lang="en-US" smtClean="0"/>
              <a:pPr>
                <a:defRPr/>
              </a:pPr>
              <a:t>8</a:t>
            </a:fld>
            <a:endParaRPr lang="en-US"/>
          </a:p>
        </p:txBody>
      </p:sp>
      <p:pic>
        <p:nvPicPr>
          <p:cNvPr id="5" name="Picture 4"/>
          <p:cNvPicPr>
            <a:picLocks noChangeAspect="1"/>
          </p:cNvPicPr>
          <p:nvPr/>
        </p:nvPicPr>
        <p:blipFill>
          <a:blip r:embed="rId2"/>
          <a:stretch>
            <a:fillRect/>
          </a:stretch>
        </p:blipFill>
        <p:spPr>
          <a:xfrm>
            <a:off x="1700719" y="1575922"/>
            <a:ext cx="6382641" cy="3943900"/>
          </a:xfrm>
          <a:prstGeom prst="rect">
            <a:avLst/>
          </a:prstGeom>
        </p:spPr>
      </p:pic>
    </p:spTree>
    <p:extLst>
      <p:ext uri="{BB962C8B-B14F-4D97-AF65-F5344CB8AC3E}">
        <p14:creationId xmlns:p14="http://schemas.microsoft.com/office/powerpoint/2010/main" val="12791424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F1F94C0-B57E-431B-9431-EF60A4F1C4AC}" type="slidenum">
              <a:rPr lang="en-US" smtClean="0"/>
              <a:pPr>
                <a:defRPr/>
              </a:pPr>
              <a:t>9</a:t>
            </a:fld>
            <a:endParaRPr lang="en-US"/>
          </a:p>
        </p:txBody>
      </p:sp>
      <p:pic>
        <p:nvPicPr>
          <p:cNvPr id="5" name="Picture 4"/>
          <p:cNvPicPr>
            <a:picLocks noChangeAspect="1"/>
          </p:cNvPicPr>
          <p:nvPr/>
        </p:nvPicPr>
        <p:blipFill>
          <a:blip r:embed="rId2"/>
          <a:stretch>
            <a:fillRect/>
          </a:stretch>
        </p:blipFill>
        <p:spPr>
          <a:xfrm>
            <a:off x="1626596" y="787782"/>
            <a:ext cx="7200208" cy="4954649"/>
          </a:xfrm>
          <a:prstGeom prst="rect">
            <a:avLst/>
          </a:prstGeom>
        </p:spPr>
      </p:pic>
    </p:spTree>
    <p:extLst>
      <p:ext uri="{BB962C8B-B14F-4D97-AF65-F5344CB8AC3E}">
        <p14:creationId xmlns:p14="http://schemas.microsoft.com/office/powerpoint/2010/main" val="3442648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6523438-3EBD-49DD-A687-FD33CEBE8CD2}">
  <we:reference id="wa104374274" version="1.0.0.0" store="en-US" storeType="OMEX"/>
  <we:alternateReferences>
    <we:reference id="WA104374274" version="1.0.0.0" store="WA104374274"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Wisp</Template>
  <TotalTime>874</TotalTime>
  <Words>828</Words>
  <Application>Microsoft Office PowerPoint</Application>
  <PresentationFormat>On-screen Show (4:3)</PresentationFormat>
  <Paragraphs>222</Paragraphs>
  <Slides>57</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57</vt:i4>
      </vt:variant>
    </vt:vector>
  </HeadingPairs>
  <TitlesOfParts>
    <vt:vector size="70" baseType="lpstr">
      <vt:lpstr>MS PGothic</vt:lpstr>
      <vt:lpstr>Angsana New</vt:lpstr>
      <vt:lpstr>Arial</vt:lpstr>
      <vt:lpstr>Arial Black</vt:lpstr>
      <vt:lpstr>Calibri</vt:lpstr>
      <vt:lpstr>Century Gothic</vt:lpstr>
      <vt:lpstr>Cordia New</vt:lpstr>
      <vt:lpstr>DilleniaUPC</vt:lpstr>
      <vt:lpstr>Tahoma</vt:lpstr>
      <vt:lpstr>Times New Roman</vt:lpstr>
      <vt:lpstr>Wingdings</vt:lpstr>
      <vt:lpstr>Wingdings 3</vt:lpstr>
      <vt:lpstr>Wisp</vt:lpstr>
      <vt:lpstr>PowerPoint Presentation</vt:lpstr>
      <vt:lpstr>Outline</vt:lpstr>
      <vt:lpstr>Mold</vt:lpstr>
      <vt:lpstr>PowerPoint Presentation</vt:lpstr>
      <vt:lpstr>THERMOPLASTIC, THERMOSET:  </vt:lpstr>
      <vt:lpstr>Two plate mold</vt:lpstr>
      <vt:lpstr>Injection Cycle</vt:lpstr>
      <vt:lpstr>Melting System</vt:lpstr>
      <vt:lpstr>PowerPoint Presentation</vt:lpstr>
      <vt:lpstr>Mold Structure: Parting line</vt:lpstr>
      <vt:lpstr>Three plate mold</vt:lpstr>
      <vt:lpstr>Three plate structure</vt:lpstr>
      <vt:lpstr>Melt Delivery </vt:lpstr>
      <vt:lpstr>Moldbase     </vt:lpstr>
      <vt:lpstr>PowerPoint Presentation</vt:lpstr>
      <vt:lpstr>Mold processing</vt:lpstr>
      <vt:lpstr>Mold Structure</vt:lpstr>
      <vt:lpstr>Gate</vt:lpstr>
      <vt:lpstr>Runner cross section</vt:lpstr>
      <vt:lpstr>Parting Line</vt:lpstr>
      <vt:lpstr>Split B or C</vt:lpstr>
      <vt:lpstr>A</vt:lpstr>
      <vt:lpstr>Runner balancing</vt:lpstr>
      <vt:lpstr>Defects</vt:lpstr>
      <vt:lpstr>Weldline</vt:lpstr>
      <vt:lpstr>Flashes</vt:lpstr>
      <vt:lpstr>Short shot</vt:lpstr>
      <vt:lpstr>Warpage</vt:lpstr>
      <vt:lpstr>Sink marks</vt:lpstr>
      <vt:lpstr>CAE (computer aided engineering)</vt:lpstr>
      <vt:lpstr>PowerPoint Presentation</vt:lpstr>
      <vt:lpstr>PowerPoint Presentation</vt:lpstr>
      <vt:lpstr>Undercut, Slide core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Q&amp;A</vt:lpstr>
      <vt:lpstr>Excercises</vt:lpstr>
      <vt:lpstr>Design Steps </vt:lpstr>
      <vt:lpstr>1. Plastic’s Type- Shrinkage</vt:lpstr>
      <vt:lpstr>2. Parting line</vt:lpstr>
      <vt:lpstr>3. </vt:lpstr>
      <vt:lpstr>PowerPoint Presentation</vt:lpstr>
      <vt:lpstr>PowerPoint Presentation</vt:lpstr>
      <vt:lpstr>3. Number of Cavity</vt:lpstr>
      <vt:lpstr>Ejector system</vt:lpstr>
      <vt:lpstr>PowerPoint Presentation</vt:lpstr>
      <vt:lpstr>Mold base</vt:lpstr>
      <vt:lpstr>Slide</vt:lpstr>
      <vt:lpstr>Insert</vt:lpstr>
      <vt:lpstr>Cooling System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Apiwat Muttamara</dc:creator>
  <cp:lastModifiedBy>Apiwat Muttamara</cp:lastModifiedBy>
  <cp:revision>54</cp:revision>
  <dcterms:created xsi:type="dcterms:W3CDTF">1601-01-01T00:00:00Z</dcterms:created>
  <dcterms:modified xsi:type="dcterms:W3CDTF">2019-10-12T04:53:57Z</dcterms:modified>
</cp:coreProperties>
</file>