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9" r:id="rId1"/>
  </p:sldMasterIdLst>
  <p:notesMasterIdLst>
    <p:notesMasterId r:id="rId72"/>
  </p:notesMasterIdLst>
  <p:sldIdLst>
    <p:sldId id="308" r:id="rId2"/>
    <p:sldId id="309" r:id="rId3"/>
    <p:sldId id="311" r:id="rId4"/>
    <p:sldId id="312" r:id="rId5"/>
    <p:sldId id="310" r:id="rId6"/>
    <p:sldId id="395" r:id="rId7"/>
    <p:sldId id="371" r:id="rId8"/>
    <p:sldId id="257" r:id="rId9"/>
    <p:sldId id="318" r:id="rId10"/>
    <p:sldId id="325" r:id="rId11"/>
    <p:sldId id="329" r:id="rId12"/>
    <p:sldId id="330" r:id="rId13"/>
    <p:sldId id="378" r:id="rId14"/>
    <p:sldId id="364" r:id="rId15"/>
    <p:sldId id="476" r:id="rId16"/>
    <p:sldId id="477" r:id="rId17"/>
    <p:sldId id="478" r:id="rId18"/>
    <p:sldId id="401" r:id="rId19"/>
    <p:sldId id="380" r:id="rId20"/>
    <p:sldId id="382" r:id="rId21"/>
    <p:sldId id="402" r:id="rId22"/>
    <p:sldId id="403" r:id="rId23"/>
    <p:sldId id="404" r:id="rId24"/>
    <p:sldId id="405" r:id="rId25"/>
    <p:sldId id="407" r:id="rId26"/>
    <p:sldId id="408" r:id="rId27"/>
    <p:sldId id="411" r:id="rId28"/>
    <p:sldId id="414" r:id="rId29"/>
    <p:sldId id="419" r:id="rId30"/>
    <p:sldId id="421" r:id="rId31"/>
    <p:sldId id="427" r:id="rId32"/>
    <p:sldId id="429" r:id="rId33"/>
    <p:sldId id="438" r:id="rId34"/>
    <p:sldId id="439" r:id="rId35"/>
    <p:sldId id="440" r:id="rId36"/>
    <p:sldId id="441" r:id="rId37"/>
    <p:sldId id="442" r:id="rId38"/>
    <p:sldId id="443" r:id="rId39"/>
    <p:sldId id="444" r:id="rId40"/>
    <p:sldId id="445" r:id="rId41"/>
    <p:sldId id="446" r:id="rId42"/>
    <p:sldId id="447" r:id="rId43"/>
    <p:sldId id="448" r:id="rId44"/>
    <p:sldId id="449" r:id="rId45"/>
    <p:sldId id="450" r:id="rId46"/>
    <p:sldId id="451" r:id="rId47"/>
    <p:sldId id="452" r:id="rId48"/>
    <p:sldId id="453" r:id="rId49"/>
    <p:sldId id="454" r:id="rId50"/>
    <p:sldId id="455" r:id="rId51"/>
    <p:sldId id="456" r:id="rId52"/>
    <p:sldId id="457" r:id="rId53"/>
    <p:sldId id="458" r:id="rId54"/>
    <p:sldId id="459" r:id="rId55"/>
    <p:sldId id="460" r:id="rId56"/>
    <p:sldId id="461" r:id="rId57"/>
    <p:sldId id="462" r:id="rId58"/>
    <p:sldId id="463" r:id="rId59"/>
    <p:sldId id="464" r:id="rId60"/>
    <p:sldId id="465" r:id="rId61"/>
    <p:sldId id="466" r:id="rId62"/>
    <p:sldId id="467" r:id="rId63"/>
    <p:sldId id="468" r:id="rId64"/>
    <p:sldId id="469" r:id="rId65"/>
    <p:sldId id="470" r:id="rId66"/>
    <p:sldId id="471" r:id="rId67"/>
    <p:sldId id="472" r:id="rId68"/>
    <p:sldId id="473" r:id="rId69"/>
    <p:sldId id="474" r:id="rId70"/>
    <p:sldId id="475" r:id="rId71"/>
  </p:sldIdLst>
  <p:sldSz cx="9144000" cy="6858000" type="screen4x3"/>
  <p:notesSz cx="6799263" cy="9929813"/>
  <p:defaultTextStyle>
    <a:defPPr>
      <a:defRPr lang="th-TH"/>
    </a:defPPr>
    <a:lvl1pPr algn="l" rtl="0" fontAlgn="base">
      <a:spcBef>
        <a:spcPct val="0"/>
      </a:spcBef>
      <a:spcAft>
        <a:spcPct val="0"/>
      </a:spcAft>
      <a:defRPr sz="2800" kern="1200">
        <a:solidFill>
          <a:schemeClr val="tx1"/>
        </a:solidFill>
        <a:latin typeface="Arial" pitchFamily="34" charset="0"/>
        <a:ea typeface="+mn-ea"/>
        <a:cs typeface="Angsana New" pitchFamily="18" charset="-34"/>
      </a:defRPr>
    </a:lvl1pPr>
    <a:lvl2pPr marL="457200" algn="l" rtl="0" fontAlgn="base">
      <a:spcBef>
        <a:spcPct val="0"/>
      </a:spcBef>
      <a:spcAft>
        <a:spcPct val="0"/>
      </a:spcAft>
      <a:defRPr sz="2800" kern="1200">
        <a:solidFill>
          <a:schemeClr val="tx1"/>
        </a:solidFill>
        <a:latin typeface="Arial" pitchFamily="34" charset="0"/>
        <a:ea typeface="+mn-ea"/>
        <a:cs typeface="Angsana New" pitchFamily="18" charset="-34"/>
      </a:defRPr>
    </a:lvl2pPr>
    <a:lvl3pPr marL="914400" algn="l" rtl="0" fontAlgn="base">
      <a:spcBef>
        <a:spcPct val="0"/>
      </a:spcBef>
      <a:spcAft>
        <a:spcPct val="0"/>
      </a:spcAft>
      <a:defRPr sz="2800" kern="1200">
        <a:solidFill>
          <a:schemeClr val="tx1"/>
        </a:solidFill>
        <a:latin typeface="Arial" pitchFamily="34" charset="0"/>
        <a:ea typeface="+mn-ea"/>
        <a:cs typeface="Angsana New" pitchFamily="18" charset="-34"/>
      </a:defRPr>
    </a:lvl3pPr>
    <a:lvl4pPr marL="1371600" algn="l" rtl="0" fontAlgn="base">
      <a:spcBef>
        <a:spcPct val="0"/>
      </a:spcBef>
      <a:spcAft>
        <a:spcPct val="0"/>
      </a:spcAft>
      <a:defRPr sz="2800" kern="1200">
        <a:solidFill>
          <a:schemeClr val="tx1"/>
        </a:solidFill>
        <a:latin typeface="Arial" pitchFamily="34" charset="0"/>
        <a:ea typeface="+mn-ea"/>
        <a:cs typeface="Angsana New" pitchFamily="18" charset="-34"/>
      </a:defRPr>
    </a:lvl4pPr>
    <a:lvl5pPr marL="1828800" algn="l" rtl="0" fontAlgn="base">
      <a:spcBef>
        <a:spcPct val="0"/>
      </a:spcBef>
      <a:spcAft>
        <a:spcPct val="0"/>
      </a:spcAft>
      <a:defRPr sz="2800" kern="1200">
        <a:solidFill>
          <a:schemeClr val="tx1"/>
        </a:solidFill>
        <a:latin typeface="Arial" pitchFamily="34" charset="0"/>
        <a:ea typeface="+mn-ea"/>
        <a:cs typeface="Angsana New" pitchFamily="18" charset="-34"/>
      </a:defRPr>
    </a:lvl5pPr>
    <a:lvl6pPr marL="2286000" algn="l" defTabSz="914400" rtl="0" eaLnBrk="1" latinLnBrk="0" hangingPunct="1">
      <a:defRPr sz="2800" kern="1200">
        <a:solidFill>
          <a:schemeClr val="tx1"/>
        </a:solidFill>
        <a:latin typeface="Arial" pitchFamily="34" charset="0"/>
        <a:ea typeface="+mn-ea"/>
        <a:cs typeface="Angsana New" pitchFamily="18" charset="-34"/>
      </a:defRPr>
    </a:lvl6pPr>
    <a:lvl7pPr marL="2743200" algn="l" defTabSz="914400" rtl="0" eaLnBrk="1" latinLnBrk="0" hangingPunct="1">
      <a:defRPr sz="2800" kern="1200">
        <a:solidFill>
          <a:schemeClr val="tx1"/>
        </a:solidFill>
        <a:latin typeface="Arial" pitchFamily="34" charset="0"/>
        <a:ea typeface="+mn-ea"/>
        <a:cs typeface="Angsana New" pitchFamily="18" charset="-34"/>
      </a:defRPr>
    </a:lvl7pPr>
    <a:lvl8pPr marL="3200400" algn="l" defTabSz="914400" rtl="0" eaLnBrk="1" latinLnBrk="0" hangingPunct="1">
      <a:defRPr sz="2800" kern="1200">
        <a:solidFill>
          <a:schemeClr val="tx1"/>
        </a:solidFill>
        <a:latin typeface="Arial" pitchFamily="34" charset="0"/>
        <a:ea typeface="+mn-ea"/>
        <a:cs typeface="Angsana New" pitchFamily="18" charset="-34"/>
      </a:defRPr>
    </a:lvl8pPr>
    <a:lvl9pPr marL="3657600" algn="l" defTabSz="914400" rtl="0" eaLnBrk="1" latinLnBrk="0" hangingPunct="1">
      <a:defRPr sz="2800" kern="1200">
        <a:solidFill>
          <a:schemeClr val="tx1"/>
        </a:solidFill>
        <a:latin typeface="Arial" pitchFamily="34" charset="0"/>
        <a:ea typeface="+mn-ea"/>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95" autoAdjust="0"/>
    <p:restoredTop sz="94660"/>
  </p:normalViewPr>
  <p:slideViewPr>
    <p:cSldViewPr>
      <p:cViewPr varScale="1">
        <p:scale>
          <a:sx n="98" d="100"/>
          <a:sy n="98" d="100"/>
        </p:scale>
        <p:origin x="-90" y="-2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ngsana New" pitchFamily="18" charset="-34"/>
              </a:defRPr>
            </a:lvl1pPr>
          </a:lstStyle>
          <a:p>
            <a:pPr>
              <a:defRPr/>
            </a:pPr>
            <a:endParaRPr lang="th-TH"/>
          </a:p>
        </p:txBody>
      </p:sp>
      <p:sp>
        <p:nvSpPr>
          <p:cNvPr id="155651"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ngsana New" pitchFamily="18" charset="-34"/>
              </a:defRPr>
            </a:lvl1pPr>
          </a:lstStyle>
          <a:p>
            <a:pPr>
              <a:defRPr/>
            </a:pPr>
            <a:endParaRPr lang="th-TH"/>
          </a:p>
        </p:txBody>
      </p:sp>
      <p:sp>
        <p:nvSpPr>
          <p:cNvPr id="73732" name="Rectangle 4"/>
          <p:cNvSpPr>
            <a:spLocks noGrp="1" noRot="1" noChangeAspect="1" noChangeArrowheads="1" noTextEdit="1"/>
          </p:cNvSpPr>
          <p:nvPr>
            <p:ph type="sldImg" idx="2"/>
          </p:nvPr>
        </p:nvSpPr>
        <p:spPr bwMode="auto">
          <a:xfrm>
            <a:off x="917575" y="744538"/>
            <a:ext cx="4965700" cy="3724275"/>
          </a:xfrm>
          <a:prstGeom prst="rect">
            <a:avLst/>
          </a:prstGeom>
          <a:noFill/>
          <a:ln w="9525">
            <a:solidFill>
              <a:srgbClr val="000000"/>
            </a:solidFill>
            <a:miter lim="800000"/>
            <a:headEnd/>
            <a:tailEnd/>
          </a:ln>
        </p:spPr>
      </p:sp>
      <p:sp>
        <p:nvSpPr>
          <p:cNvPr id="155653" name="Rectangle 5"/>
          <p:cNvSpPr>
            <a:spLocks noGrp="1" noChangeArrowheads="1"/>
          </p:cNvSpPr>
          <p:nvPr>
            <p:ph type="body" sz="quarter" idx="3"/>
          </p:nvPr>
        </p:nvSpPr>
        <p:spPr bwMode="auto">
          <a:xfrm>
            <a:off x="679450" y="4716463"/>
            <a:ext cx="5440363" cy="44688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h-TH" noProof="0" smtClean="0"/>
              <a:t>Click to edit Master text styles</a:t>
            </a:r>
          </a:p>
          <a:p>
            <a:pPr lvl="1"/>
            <a:r>
              <a:rPr lang="th-TH" noProof="0" smtClean="0"/>
              <a:t>Second level</a:t>
            </a:r>
          </a:p>
          <a:p>
            <a:pPr lvl="2"/>
            <a:r>
              <a:rPr lang="th-TH" noProof="0" smtClean="0"/>
              <a:t>Third level</a:t>
            </a:r>
          </a:p>
          <a:p>
            <a:pPr lvl="3"/>
            <a:r>
              <a:rPr lang="th-TH" noProof="0" smtClean="0"/>
              <a:t>Fourth level</a:t>
            </a:r>
          </a:p>
          <a:p>
            <a:pPr lvl="4"/>
            <a:r>
              <a:rPr lang="th-TH" noProof="0" smtClean="0"/>
              <a:t>Fifth level</a:t>
            </a:r>
          </a:p>
        </p:txBody>
      </p:sp>
      <p:sp>
        <p:nvSpPr>
          <p:cNvPr id="155654"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ngsana New" pitchFamily="18" charset="-34"/>
              </a:defRPr>
            </a:lvl1pPr>
          </a:lstStyle>
          <a:p>
            <a:pPr>
              <a:defRPr/>
            </a:pPr>
            <a:endParaRPr lang="th-TH"/>
          </a:p>
        </p:txBody>
      </p:sp>
      <p:sp>
        <p:nvSpPr>
          <p:cNvPr id="155655"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ngsana New" pitchFamily="18" charset="-34"/>
              </a:defRPr>
            </a:lvl1pPr>
          </a:lstStyle>
          <a:p>
            <a:pPr>
              <a:defRPr/>
            </a:pPr>
            <a:fld id="{1964A69A-9928-4494-8C25-6F3560C2F43F}" type="slidenum">
              <a:rPr lang="en-US"/>
              <a:pPr>
                <a:defRPr/>
              </a:pPr>
              <a:t>‹#›</a:t>
            </a:fld>
            <a:endParaRPr lang="th-TH"/>
          </a:p>
        </p:txBody>
      </p:sp>
    </p:spTree>
    <p:extLst>
      <p:ext uri="{BB962C8B-B14F-4D97-AF65-F5344CB8AC3E}">
        <p14:creationId xmlns:p14="http://schemas.microsoft.com/office/powerpoint/2010/main" val="22468118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ngsana New" pitchFamily="18" charset="-34"/>
        <a:ea typeface="+mn-ea"/>
        <a:cs typeface="Tahoma" pitchFamily="34" charset="0"/>
      </a:defRPr>
    </a:lvl1pPr>
    <a:lvl2pPr marL="457200" algn="l" rtl="0" eaLnBrk="0" fontAlgn="base" hangingPunct="0">
      <a:spcBef>
        <a:spcPct val="30000"/>
      </a:spcBef>
      <a:spcAft>
        <a:spcPct val="0"/>
      </a:spcAft>
      <a:defRPr kumimoji="1" sz="1200" kern="1200">
        <a:solidFill>
          <a:schemeClr val="tx1"/>
        </a:solidFill>
        <a:latin typeface="Angsana New" pitchFamily="18" charset="-34"/>
        <a:ea typeface="+mn-ea"/>
        <a:cs typeface="Tahoma" pitchFamily="34" charset="0"/>
      </a:defRPr>
    </a:lvl2pPr>
    <a:lvl3pPr marL="914400" algn="l" rtl="0" eaLnBrk="0" fontAlgn="base" hangingPunct="0">
      <a:spcBef>
        <a:spcPct val="30000"/>
      </a:spcBef>
      <a:spcAft>
        <a:spcPct val="0"/>
      </a:spcAft>
      <a:defRPr kumimoji="1" sz="1200" kern="1200">
        <a:solidFill>
          <a:schemeClr val="tx1"/>
        </a:solidFill>
        <a:latin typeface="Angsana New" pitchFamily="18" charset="-34"/>
        <a:ea typeface="+mn-ea"/>
        <a:cs typeface="Tahoma" pitchFamily="34" charset="0"/>
      </a:defRPr>
    </a:lvl3pPr>
    <a:lvl4pPr marL="1371600" algn="l" rtl="0" eaLnBrk="0" fontAlgn="base" hangingPunct="0">
      <a:spcBef>
        <a:spcPct val="30000"/>
      </a:spcBef>
      <a:spcAft>
        <a:spcPct val="0"/>
      </a:spcAft>
      <a:defRPr kumimoji="1" sz="1200" kern="1200">
        <a:solidFill>
          <a:schemeClr val="tx1"/>
        </a:solidFill>
        <a:latin typeface="Angsana New" pitchFamily="18" charset="-34"/>
        <a:ea typeface="+mn-ea"/>
        <a:cs typeface="Tahoma" pitchFamily="34" charset="0"/>
      </a:defRPr>
    </a:lvl4pPr>
    <a:lvl5pPr marL="1828800" algn="l" rtl="0" eaLnBrk="0" fontAlgn="base" hangingPunct="0">
      <a:spcBef>
        <a:spcPct val="30000"/>
      </a:spcBef>
      <a:spcAft>
        <a:spcPct val="0"/>
      </a:spcAft>
      <a:defRPr kumimoji="1" sz="1200" kern="1200">
        <a:solidFill>
          <a:schemeClr val="tx1"/>
        </a:solidFill>
        <a:latin typeface="Angsana New" pitchFamily="18" charset="-34"/>
        <a:ea typeface="+mn-ea"/>
        <a:cs typeface="Tahoma" pitchFamily="34" charset="0"/>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en.wikipedia.org/wiki/Polymer"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en.wikipedia.org/wiki/Thermoplastic" TargetMode="External"/><Relationship Id="rId4" Type="http://schemas.openxmlformats.org/officeDocument/2006/relationships/hyperlink" Target="http://en.wikipedia.org/wiki/Plastic"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EF8063CD-C87B-444D-B46A-BA31C36A4BA3}" type="slidenum">
              <a:rPr lang="en-US"/>
              <a:pPr/>
              <a:t>19</a:t>
            </a:fld>
            <a:endParaRPr lang="th-TH"/>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r>
              <a:rPr lang="th-TH" smtClean="0"/>
              <a:t>Shellac </a:t>
            </a:r>
            <a:r>
              <a:rPr lang="en-US" smtClean="0"/>
              <a:t>(</a:t>
            </a:r>
            <a:r>
              <a:rPr lang="th-TH" smtClean="0"/>
              <a:t>ครั่ง</a:t>
            </a:r>
            <a:r>
              <a:rPr lang="en-US" smtClean="0"/>
              <a:t>) </a:t>
            </a:r>
            <a:r>
              <a:rPr lang="th-TH" smtClean="0"/>
              <a:t>is a natural </a:t>
            </a:r>
            <a:r>
              <a:rPr lang="th-TH" smtClean="0">
                <a:hlinkClick r:id="rId3" tooltip="Polymer"/>
              </a:rPr>
              <a:t>polymer</a:t>
            </a:r>
            <a:r>
              <a:rPr lang="th-TH" smtClean="0"/>
              <a:t>, thus it is considered a natural </a:t>
            </a:r>
            <a:r>
              <a:rPr lang="th-TH" smtClean="0">
                <a:hlinkClick r:id="rId4" tooltip="Plastic"/>
              </a:rPr>
              <a:t>plastic</a:t>
            </a:r>
            <a:r>
              <a:rPr lang="th-TH" smtClean="0"/>
              <a:t>.</a:t>
            </a:r>
          </a:p>
          <a:p>
            <a:pPr eaLnBrk="1" hangingPunct="1"/>
            <a:r>
              <a:rPr lang="th-TH" smtClean="0"/>
              <a:t>It can be molded by heat and pressure methods, so it is classified as </a:t>
            </a:r>
            <a:r>
              <a:rPr lang="th-TH" smtClean="0">
                <a:hlinkClick r:id="rId5" tooltip="Thermoplastic"/>
              </a:rPr>
              <a:t>thermoplastic</a:t>
            </a:r>
            <a:r>
              <a:rPr lang="th-TH" smtClean="0"/>
              <a:t> </a:t>
            </a:r>
          </a:p>
          <a:p>
            <a:pPr eaLnBrk="1" hangingPunct="1"/>
            <a:r>
              <a:rPr lang="th-TH" smtClean="0"/>
              <a:t>shellac was obtained from the secretion of the female bug, </a:t>
            </a:r>
          </a:p>
          <a:p>
            <a:pPr eaLnBrk="1" hangingPunct="1"/>
            <a:r>
              <a:rPr lang="th-TH" smtClean="0"/>
              <a:t>harvested from the bark of the trees where she deposits it to provide a sticky hold on the trunk.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69C37C02-2AD5-4E6E-9721-FB376FE5DD51}" type="slidenum">
              <a:rPr lang="en-US"/>
              <a:pPr/>
              <a:t>30</a:t>
            </a:fld>
            <a:endParaRPr lang="th-TH"/>
          </a:p>
        </p:txBody>
      </p:sp>
      <p:sp>
        <p:nvSpPr>
          <p:cNvPr id="83971" name="Rectangle 2"/>
          <p:cNvSpPr>
            <a:spLocks noGrp="1" noRot="1" noChangeAspect="1" noChangeArrowheads="1" noTextEdit="1"/>
          </p:cNvSpPr>
          <p:nvPr>
            <p:ph type="sldImg"/>
          </p:nvPr>
        </p:nvSpPr>
        <p:spPr>
          <a:xfrm>
            <a:off x="919163" y="744538"/>
            <a:ext cx="4965700" cy="3724275"/>
          </a:xfrm>
          <a:ln/>
        </p:spPr>
      </p:sp>
      <p:sp>
        <p:nvSpPr>
          <p:cNvPr id="83972" name="Rectangle 3"/>
          <p:cNvSpPr>
            <a:spLocks noGrp="1" noChangeArrowheads="1"/>
          </p:cNvSpPr>
          <p:nvPr>
            <p:ph type="body" idx="1"/>
          </p:nvPr>
        </p:nvSpPr>
        <p:spPr>
          <a:xfrm>
            <a:off x="906463" y="4716463"/>
            <a:ext cx="4986337" cy="4468812"/>
          </a:xfrm>
          <a:noFill/>
          <a:ln/>
        </p:spPr>
        <p:txBody>
          <a:bodyPr/>
          <a:lstStyle/>
          <a:p>
            <a:pPr eaLnBrk="1" hangingPunct="1">
              <a:spcBef>
                <a:spcPct val="0"/>
              </a:spcBef>
            </a:pPr>
            <a:r>
              <a:rPr lang="en-US" smtClean="0"/>
              <a:t>Next, we’ll look at each of these materials in more detail, including strengths,</a:t>
            </a:r>
          </a:p>
          <a:p>
            <a:pPr eaLnBrk="1" hangingPunct="1">
              <a:spcBef>
                <a:spcPct val="0"/>
              </a:spcBef>
            </a:pPr>
            <a:r>
              <a:rPr lang="en-US" smtClean="0"/>
              <a:t>limitations and applications.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005CE55D-74DB-46A4-A6B8-E407BC22BFAC}" type="slidenum">
              <a:rPr lang="en-US"/>
              <a:pPr/>
              <a:t>31</a:t>
            </a:fld>
            <a:endParaRPr lang="th-TH"/>
          </a:p>
        </p:txBody>
      </p:sp>
      <p:sp>
        <p:nvSpPr>
          <p:cNvPr id="84995" name="Rectangle 2"/>
          <p:cNvSpPr>
            <a:spLocks noGrp="1" noRot="1" noChangeAspect="1" noChangeArrowheads="1" noTextEdit="1"/>
          </p:cNvSpPr>
          <p:nvPr>
            <p:ph type="sldImg"/>
          </p:nvPr>
        </p:nvSpPr>
        <p:spPr>
          <a:xfrm>
            <a:off x="919163" y="744538"/>
            <a:ext cx="4965700" cy="3724275"/>
          </a:xfrm>
          <a:ln/>
        </p:spPr>
      </p:sp>
      <p:sp>
        <p:nvSpPr>
          <p:cNvPr id="84996" name="Rectangle 3"/>
          <p:cNvSpPr>
            <a:spLocks noGrp="1" noChangeArrowheads="1"/>
          </p:cNvSpPr>
          <p:nvPr>
            <p:ph type="body" idx="1"/>
          </p:nvPr>
        </p:nvSpPr>
        <p:spPr>
          <a:xfrm>
            <a:off x="906463" y="4716463"/>
            <a:ext cx="4986337" cy="4468812"/>
          </a:xfrm>
          <a:noFill/>
          <a:ln/>
        </p:spPr>
        <p:txBody>
          <a:bodyPr/>
          <a:lstStyle/>
          <a:p>
            <a:pPr eaLnBrk="1" hangingPunct="1">
              <a:spcBef>
                <a:spcPct val="0"/>
              </a:spcBef>
            </a:pPr>
            <a:r>
              <a:rPr lang="en-US" smtClean="0"/>
              <a:t>Traditional markets for LDPE are in packaging films, extrusion coating of </a:t>
            </a:r>
          </a:p>
          <a:p>
            <a:pPr eaLnBrk="1" hangingPunct="1">
              <a:spcBef>
                <a:spcPct val="0"/>
              </a:spcBef>
            </a:pPr>
            <a:r>
              <a:rPr lang="en-US" smtClean="0"/>
              <a:t>paper, wire and cable coating, injection molding and pipe and tubing.  About half of </a:t>
            </a:r>
          </a:p>
          <a:p>
            <a:pPr eaLnBrk="1" hangingPunct="1">
              <a:spcBef>
                <a:spcPct val="0"/>
              </a:spcBef>
            </a:pPr>
            <a:r>
              <a:rPr lang="en-US" smtClean="0"/>
              <a:t>LDPE production goes into packaging applications such as industrial bags, shrink </a:t>
            </a:r>
          </a:p>
          <a:p>
            <a:pPr eaLnBrk="1" hangingPunct="1">
              <a:spcBef>
                <a:spcPct val="0"/>
              </a:spcBef>
            </a:pPr>
            <a:r>
              <a:rPr lang="en-US" smtClean="0"/>
              <a:t>bundling, soft goods, product and garment bags.  Other applications include blow </a:t>
            </a:r>
          </a:p>
          <a:p>
            <a:pPr eaLnBrk="1" hangingPunct="1">
              <a:spcBef>
                <a:spcPct val="0"/>
              </a:spcBef>
            </a:pPr>
            <a:r>
              <a:rPr lang="en-US" smtClean="0"/>
              <a:t>molded bottles, industrial containers/tanks, toys, housewares, battery jars and </a:t>
            </a:r>
          </a:p>
          <a:p>
            <a:pPr eaLnBrk="1" hangingPunct="1">
              <a:spcBef>
                <a:spcPct val="0"/>
              </a:spcBef>
            </a:pPr>
            <a:r>
              <a:rPr lang="en-US" smtClean="0"/>
              <a:t>prosthetic appliances. </a:t>
            </a:r>
          </a:p>
          <a:p>
            <a:pPr eaLnBrk="1" hangingPunct="1">
              <a:spcBef>
                <a:spcPct val="0"/>
              </a:spcBef>
            </a:pPr>
            <a:endParaRPr lang="en-US" smtClean="0"/>
          </a:p>
          <a:p>
            <a:pPr eaLnBrk="1" hangingPunct="1">
              <a:spcBef>
                <a:spcPct val="0"/>
              </a:spcBef>
            </a:pPr>
            <a:r>
              <a:rPr lang="en-US" smtClean="0"/>
              <a:t>Markets for HDPE include: </a:t>
            </a:r>
          </a:p>
          <a:p>
            <a:pPr eaLnBrk="1" hangingPunct="1">
              <a:spcBef>
                <a:spcPct val="0"/>
              </a:spcBef>
            </a:pPr>
            <a:r>
              <a:rPr lang="en-US" smtClean="0"/>
              <a:t>Pipe products — corrugated, irrigation, sewer/industrial, and gas distribution — </a:t>
            </a:r>
          </a:p>
          <a:p>
            <a:pPr eaLnBrk="1" hangingPunct="1">
              <a:spcBef>
                <a:spcPct val="0"/>
              </a:spcBef>
            </a:pPr>
            <a:r>
              <a:rPr lang="en-US" smtClean="0"/>
              <a:t>are made mainly of high density PE (HDPE). There is wide usage of HDPE as cutting </a:t>
            </a:r>
          </a:p>
          <a:p>
            <a:pPr eaLnBrk="1" hangingPunct="1">
              <a:spcBef>
                <a:spcPct val="0"/>
              </a:spcBef>
            </a:pPr>
            <a:r>
              <a:rPr lang="en-US" smtClean="0"/>
              <a:t>boards (pebble finish), bathroom partitions, playground equipment.</a:t>
            </a:r>
          </a:p>
          <a:p>
            <a:pPr eaLnBrk="1" hangingPunct="1">
              <a:spcBef>
                <a:spcPct val="0"/>
              </a:spcBef>
            </a:pPr>
            <a:endParaRPr lang="en-US" smtClean="0"/>
          </a:p>
          <a:p>
            <a:pPr eaLnBrk="1" hangingPunct="1">
              <a:spcBef>
                <a:spcPct val="0"/>
              </a:spcBef>
            </a:pPr>
            <a:r>
              <a:rPr lang="en-US" smtClean="0"/>
              <a:t>Automotive components are made of injection molded HDPE and gasoline tanks</a:t>
            </a:r>
          </a:p>
          <a:p>
            <a:pPr eaLnBrk="1" hangingPunct="1">
              <a:spcBef>
                <a:spcPct val="0"/>
              </a:spcBef>
            </a:pPr>
            <a:r>
              <a:rPr lang="en-US" smtClean="0"/>
              <a:t>are blow molded HDPE.</a:t>
            </a:r>
          </a:p>
          <a:p>
            <a:pPr eaLnBrk="1" hangingPunct="1">
              <a:spcBef>
                <a:spcPct val="0"/>
              </a:spcBef>
            </a:pPr>
            <a:endParaRPr lang="en-US" smtClean="0"/>
          </a:p>
          <a:p>
            <a:pPr eaLnBrk="1" hangingPunct="1">
              <a:spcBef>
                <a:spcPct val="0"/>
              </a:spcBef>
            </a:pPr>
            <a:r>
              <a:rPr lang="en-US" smtClean="0"/>
              <a:t>Industrial applications include shipping drums, crates and totes, and equipment </a:t>
            </a:r>
          </a:p>
          <a:p>
            <a:pPr eaLnBrk="1" hangingPunct="1">
              <a:spcBef>
                <a:spcPct val="0"/>
              </a:spcBef>
            </a:pPr>
            <a:r>
              <a:rPr lang="en-US" smtClean="0"/>
              <a:t>housings and covers.</a:t>
            </a:r>
          </a:p>
          <a:p>
            <a:pPr eaLnBrk="1" hangingPunct="1">
              <a:spcBef>
                <a:spcPct val="0"/>
              </a:spcBef>
            </a:pPr>
            <a:endParaRPr lang="en-US" smtClean="0"/>
          </a:p>
          <a:p>
            <a:pPr eaLnBrk="1" hangingPunct="1">
              <a:spcBef>
                <a:spcPct val="0"/>
              </a:spcBef>
            </a:pPr>
            <a:endParaRPr lang="en-US" smtClean="0"/>
          </a:p>
          <a:p>
            <a:pPr eaLnBrk="1" hangingPunct="1">
              <a:spcBef>
                <a:spcPct val="0"/>
              </a:spcBef>
            </a:pP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F4AA162B-A8A9-43A5-921E-B1E2602406F5}" type="slidenum">
              <a:rPr lang="en-US"/>
              <a:pPr/>
              <a:t>32</a:t>
            </a:fld>
            <a:endParaRPr lang="th-TH"/>
          </a:p>
        </p:txBody>
      </p:sp>
      <p:sp>
        <p:nvSpPr>
          <p:cNvPr id="86019" name="Rectangle 2"/>
          <p:cNvSpPr>
            <a:spLocks noGrp="1" noRot="1" noChangeAspect="1" noChangeArrowheads="1" noTextEdit="1"/>
          </p:cNvSpPr>
          <p:nvPr>
            <p:ph type="sldImg"/>
          </p:nvPr>
        </p:nvSpPr>
        <p:spPr>
          <a:xfrm>
            <a:off x="919163" y="246063"/>
            <a:ext cx="4965700" cy="3724275"/>
          </a:xfrm>
          <a:ln/>
        </p:spPr>
      </p:sp>
      <p:sp>
        <p:nvSpPr>
          <p:cNvPr id="86020" name="Rectangle 3"/>
          <p:cNvSpPr>
            <a:spLocks noGrp="1" noChangeArrowheads="1"/>
          </p:cNvSpPr>
          <p:nvPr>
            <p:ph type="body" idx="1"/>
          </p:nvPr>
        </p:nvSpPr>
        <p:spPr>
          <a:xfrm>
            <a:off x="301625" y="4113213"/>
            <a:ext cx="5969000" cy="5673725"/>
          </a:xfrm>
          <a:noFill/>
          <a:ln/>
        </p:spPr>
        <p:txBody>
          <a:bodyPr/>
          <a:lstStyle/>
          <a:p>
            <a:pPr eaLnBrk="1" hangingPunct="1">
              <a:spcBef>
                <a:spcPct val="0"/>
              </a:spcBef>
            </a:pPr>
            <a:r>
              <a:rPr lang="en-US" sz="1000" smtClean="0"/>
              <a:t>The versatility of PP as a material and its production methods has enabled expansion into several markets, </a:t>
            </a:r>
          </a:p>
          <a:p>
            <a:pPr eaLnBrk="1" hangingPunct="1">
              <a:spcBef>
                <a:spcPct val="0"/>
              </a:spcBef>
            </a:pPr>
            <a:r>
              <a:rPr lang="en-US" sz="1000" smtClean="0"/>
              <a:t>including those typically dominated by plastics like polyethylene, acrylonitrile butadiene styrene,  polystyrene, and </a:t>
            </a:r>
          </a:p>
          <a:p>
            <a:pPr eaLnBrk="1" hangingPunct="1">
              <a:spcBef>
                <a:spcPct val="0"/>
              </a:spcBef>
            </a:pPr>
            <a:r>
              <a:rPr lang="en-US" sz="1000" smtClean="0"/>
              <a:t>polyvinyl chloride.  PP has also begun to replace natural fibers like jute, cellulose, wood, metal, and glass. The </a:t>
            </a:r>
          </a:p>
          <a:p>
            <a:pPr eaLnBrk="1" hangingPunct="1">
              <a:spcBef>
                <a:spcPct val="0"/>
              </a:spcBef>
            </a:pPr>
            <a:r>
              <a:rPr lang="en-US" sz="1000" smtClean="0"/>
              <a:t>largest markets for commercial PP use are packaging, automotive, durable/consumer goods and fibers.</a:t>
            </a:r>
          </a:p>
          <a:p>
            <a:pPr eaLnBrk="1" hangingPunct="1">
              <a:spcBef>
                <a:spcPct val="0"/>
              </a:spcBef>
            </a:pPr>
            <a:endParaRPr lang="en-US" sz="1000" smtClean="0"/>
          </a:p>
          <a:p>
            <a:pPr eaLnBrk="1" hangingPunct="1">
              <a:spcBef>
                <a:spcPct val="0"/>
              </a:spcBef>
            </a:pPr>
            <a:r>
              <a:rPr lang="en-US" sz="1000" smtClean="0"/>
              <a:t>The impact-resistant and cushioning properties of PP and its manufacturing versatility make it an ideal</a:t>
            </a:r>
          </a:p>
          <a:p>
            <a:pPr eaLnBrk="1" hangingPunct="1">
              <a:spcBef>
                <a:spcPct val="0"/>
              </a:spcBef>
            </a:pPr>
            <a:r>
              <a:rPr lang="en-US" sz="1000" smtClean="0"/>
              <a:t>packaging material.  Present uses of PP in that area include bags, packaging trays, bottle tops and closures.</a:t>
            </a:r>
          </a:p>
          <a:p>
            <a:pPr eaLnBrk="1" hangingPunct="1">
              <a:spcBef>
                <a:spcPct val="0"/>
              </a:spcBef>
            </a:pPr>
            <a:endParaRPr lang="en-US" sz="1000" smtClean="0"/>
          </a:p>
          <a:p>
            <a:pPr eaLnBrk="1" hangingPunct="1">
              <a:spcBef>
                <a:spcPct val="0"/>
              </a:spcBef>
            </a:pPr>
            <a:r>
              <a:rPr lang="en-US" sz="1000" smtClean="0"/>
              <a:t>The low specific gravity of PP is important to the auto industry because car parts that are light weight, but </a:t>
            </a:r>
          </a:p>
          <a:p>
            <a:pPr eaLnBrk="1" hangingPunct="1">
              <a:spcBef>
                <a:spcPct val="0"/>
              </a:spcBef>
            </a:pPr>
            <a:r>
              <a:rPr lang="en-US" sz="1000" smtClean="0"/>
              <a:t>maintain relatively high impact resistance and good cushioning, can be constructed. With the increasing push</a:t>
            </a:r>
          </a:p>
          <a:p>
            <a:pPr eaLnBrk="1" hangingPunct="1">
              <a:spcBef>
                <a:spcPct val="0"/>
              </a:spcBef>
            </a:pPr>
            <a:r>
              <a:rPr lang="en-US" sz="1000" smtClean="0"/>
              <a:t>toward more fuel-efficient cars, these properties are in great demand.</a:t>
            </a:r>
          </a:p>
          <a:p>
            <a:pPr eaLnBrk="1" hangingPunct="1">
              <a:spcBef>
                <a:spcPct val="0"/>
              </a:spcBef>
            </a:pPr>
            <a:endParaRPr lang="en-US" sz="1000" smtClean="0"/>
          </a:p>
          <a:p>
            <a:pPr eaLnBrk="1" hangingPunct="1">
              <a:spcBef>
                <a:spcPct val="0"/>
              </a:spcBef>
            </a:pPr>
            <a:r>
              <a:rPr lang="en-US" sz="1000" smtClean="0"/>
              <a:t>For consumer/durable goods, like those in the appliance industry, the good fatigue resistance properties and </a:t>
            </a:r>
          </a:p>
          <a:p>
            <a:pPr eaLnBrk="1" hangingPunct="1">
              <a:spcBef>
                <a:spcPct val="0"/>
              </a:spcBef>
            </a:pPr>
            <a:r>
              <a:rPr lang="en-US" sz="1000" smtClean="0"/>
              <a:t>chemical resistance to hydrocarbons, alcohols, and nonoxidizing reagents make PP ideal for the use in the housings of</a:t>
            </a:r>
          </a:p>
          <a:p>
            <a:pPr eaLnBrk="1" hangingPunct="1">
              <a:spcBef>
                <a:spcPct val="0"/>
              </a:spcBef>
            </a:pPr>
            <a:r>
              <a:rPr lang="en-US" sz="1000" smtClean="0"/>
              <a:t>tubs for laundry machines and dishwashers. The greater strength and stiffness, coupled with reduced impact resistance, </a:t>
            </a:r>
          </a:p>
          <a:p>
            <a:pPr eaLnBrk="1" hangingPunct="1">
              <a:spcBef>
                <a:spcPct val="0"/>
              </a:spcBef>
            </a:pPr>
            <a:r>
              <a:rPr lang="en-US" sz="1000" smtClean="0"/>
              <a:t>also withstand the rigorous performance requirements of these and other appliance applications.</a:t>
            </a:r>
          </a:p>
          <a:p>
            <a:pPr eaLnBrk="1" hangingPunct="1">
              <a:spcBef>
                <a:spcPct val="0"/>
              </a:spcBef>
            </a:pPr>
            <a:endParaRPr lang="en-US" sz="1000" smtClean="0"/>
          </a:p>
          <a:p>
            <a:pPr eaLnBrk="1" hangingPunct="1">
              <a:spcBef>
                <a:spcPct val="0"/>
              </a:spcBef>
            </a:pPr>
            <a:r>
              <a:rPr lang="en-US" sz="1000" smtClean="0"/>
              <a:t>Composing one-third of the total U.S. consumption of PP is fiber and fiber-related applications.  Easy to </a:t>
            </a:r>
          </a:p>
          <a:p>
            <a:pPr eaLnBrk="1" hangingPunct="1">
              <a:spcBef>
                <a:spcPct val="0"/>
              </a:spcBef>
            </a:pPr>
            <a:r>
              <a:rPr lang="en-US" sz="1000" smtClean="0"/>
              <a:t>extrude and very durable, PP has proven to be appropriate for use in carpeting as both primary and secondary </a:t>
            </a:r>
          </a:p>
          <a:p>
            <a:pPr eaLnBrk="1" hangingPunct="1">
              <a:spcBef>
                <a:spcPct val="0"/>
              </a:spcBef>
            </a:pPr>
            <a:r>
              <a:rPr lang="en-US" sz="1000" smtClean="0"/>
              <a:t>carpet backing, as well as carpet face yarns, upholstery fabrics, automotive fabrics and geotextiles. Additional fiber-related </a:t>
            </a:r>
          </a:p>
          <a:p>
            <a:pPr eaLnBrk="1" hangingPunct="1">
              <a:spcBef>
                <a:spcPct val="0"/>
              </a:spcBef>
            </a:pPr>
            <a:r>
              <a:rPr lang="en-US" sz="1000" smtClean="0"/>
              <a:t>applications include ropes and cordage, filtration materials, spill-cleanup  materials, and flexible packaging and </a:t>
            </a:r>
          </a:p>
          <a:p>
            <a:pPr eaLnBrk="1" hangingPunct="1">
              <a:spcBef>
                <a:spcPct val="0"/>
              </a:spcBef>
            </a:pPr>
            <a:r>
              <a:rPr lang="en-US" sz="1000" smtClean="0"/>
              <a:t>consumer goods like diapers, medical/surgical clothing and feminine hygiene products.</a:t>
            </a:r>
          </a:p>
          <a:p>
            <a:pPr eaLnBrk="1" hangingPunct="1">
              <a:spcBef>
                <a:spcPct val="0"/>
              </a:spcBef>
            </a:pPr>
            <a:endParaRPr lang="en-US" sz="1000" smtClean="0"/>
          </a:p>
          <a:p>
            <a:pPr eaLnBrk="1" hangingPunct="1">
              <a:spcBef>
                <a:spcPct val="0"/>
              </a:spcBef>
            </a:pPr>
            <a:r>
              <a:rPr lang="en-US" sz="1000" smtClean="0"/>
              <a:t>Other industrial applications include ducting and fume hoods, structural tanks and covers, plating barrels and tanks, </a:t>
            </a:r>
          </a:p>
          <a:p>
            <a:pPr eaLnBrk="1" hangingPunct="1">
              <a:spcBef>
                <a:spcPct val="0"/>
              </a:spcBef>
            </a:pPr>
            <a:r>
              <a:rPr lang="en-US" sz="1000" smtClean="0"/>
              <a:t>prosthetic and orthotic devices, valve and pump components, rinse and etch tanks and housings, vacuum formed </a:t>
            </a:r>
          </a:p>
          <a:p>
            <a:pPr eaLnBrk="1" hangingPunct="1">
              <a:spcBef>
                <a:spcPct val="0"/>
              </a:spcBef>
            </a:pPr>
            <a:r>
              <a:rPr lang="en-US" sz="1000" smtClean="0"/>
              <a:t>parts, clean room equipment, spray booths, and photographic processing equipment</a:t>
            </a:r>
          </a:p>
          <a:p>
            <a:pPr eaLnBrk="1" hangingPunct="1">
              <a:spcBef>
                <a:spcPct val="0"/>
              </a:spcBef>
            </a:pPr>
            <a:endParaRPr lang="en-US" sz="1000" smtClean="0"/>
          </a:p>
          <a:p>
            <a:pPr eaLnBrk="1" hangingPunct="1">
              <a:spcBef>
                <a:spcPct val="0"/>
              </a:spcBef>
            </a:pPr>
            <a:r>
              <a:rPr lang="en-US" sz="1000" smtClean="0"/>
              <a:t>Polypropylene is commonly available in various forms such as film, sheet, blocks, pipes, tubing, rod, profiles, valves </a:t>
            </a:r>
          </a:p>
          <a:p>
            <a:pPr eaLnBrk="1" hangingPunct="1">
              <a:spcBef>
                <a:spcPct val="0"/>
              </a:spcBef>
            </a:pPr>
            <a:r>
              <a:rPr lang="en-US" sz="1000" smtClean="0"/>
              <a:t>and fittings.  Virgin grades are generally in compliance with U.S. Department of Agriculture and U.S. Food and </a:t>
            </a:r>
          </a:p>
          <a:p>
            <a:pPr eaLnBrk="1" hangingPunct="1">
              <a:spcBef>
                <a:spcPct val="0"/>
              </a:spcBef>
            </a:pPr>
            <a:r>
              <a:rPr lang="en-US" sz="1000" smtClean="0"/>
              <a:t>Drug Administration regulations. Flame retardant formulations in accordance with Underwriters Lab and Factory Mutual</a:t>
            </a:r>
          </a:p>
          <a:p>
            <a:pPr eaLnBrk="1" hangingPunct="1">
              <a:spcBef>
                <a:spcPct val="0"/>
              </a:spcBef>
            </a:pPr>
            <a:r>
              <a:rPr lang="en-US" sz="1000" smtClean="0"/>
              <a:t>standards are also available.</a:t>
            </a:r>
          </a:p>
          <a:p>
            <a:pPr eaLnBrk="1" hangingPunct="1">
              <a:spcBef>
                <a:spcPct val="0"/>
              </a:spcBef>
            </a:pPr>
            <a:endParaRPr lang="en-US" sz="10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3B3BE32C-9367-4456-9392-D3824BD2EAA3}" type="slidenum">
              <a:rPr lang="en-US"/>
              <a:pPr/>
              <a:t>33</a:t>
            </a:fld>
            <a:endParaRPr lang="th-TH"/>
          </a:p>
        </p:txBody>
      </p:sp>
      <p:sp>
        <p:nvSpPr>
          <p:cNvPr id="87043" name="Rectangle 2"/>
          <p:cNvSpPr>
            <a:spLocks noGrp="1" noRot="1" noChangeAspect="1" noChangeArrowheads="1" noTextEdit="1"/>
          </p:cNvSpPr>
          <p:nvPr>
            <p:ph type="sldImg"/>
          </p:nvPr>
        </p:nvSpPr>
        <p:spPr>
          <a:xfrm>
            <a:off x="919163" y="744538"/>
            <a:ext cx="4965700" cy="3724275"/>
          </a:xfrm>
          <a:ln/>
        </p:spPr>
      </p:sp>
      <p:sp>
        <p:nvSpPr>
          <p:cNvPr id="87044" name="Rectangle 3"/>
          <p:cNvSpPr>
            <a:spLocks noGrp="1" noChangeArrowheads="1"/>
          </p:cNvSpPr>
          <p:nvPr>
            <p:ph type="body" idx="1"/>
          </p:nvPr>
        </p:nvSpPr>
        <p:spPr>
          <a:xfrm>
            <a:off x="454025" y="4689475"/>
            <a:ext cx="6043613" cy="4462463"/>
          </a:xfrm>
          <a:noFill/>
          <a:ln/>
        </p:spPr>
        <p:txBody>
          <a:bodyPr/>
          <a:lstStyle/>
          <a:p>
            <a:pPr eaLnBrk="1" hangingPunct="1">
              <a:spcBef>
                <a:spcPct val="0"/>
              </a:spcBef>
            </a:pPr>
            <a:r>
              <a:rPr lang="en-US" sz="1000" smtClean="0"/>
              <a:t>Commercial production of polyester bottle polymer began in 1976.  There are tremendous commercial </a:t>
            </a:r>
          </a:p>
          <a:p>
            <a:pPr eaLnBrk="1" hangingPunct="1">
              <a:spcBef>
                <a:spcPct val="0"/>
              </a:spcBef>
            </a:pPr>
            <a:r>
              <a:rPr lang="en-US" sz="1000" smtClean="0"/>
              <a:t>applications for PET — as an injection-molding grade material, for blow-molded bottles and for oriented films.</a:t>
            </a:r>
          </a:p>
          <a:p>
            <a:pPr eaLnBrk="1" hangingPunct="1">
              <a:spcBef>
                <a:spcPct val="0"/>
              </a:spcBef>
            </a:pPr>
            <a:endParaRPr lang="en-US" sz="1000" smtClean="0"/>
          </a:p>
          <a:p>
            <a:pPr eaLnBrk="1" hangingPunct="1">
              <a:spcBef>
                <a:spcPct val="0"/>
              </a:spcBef>
            </a:pPr>
            <a:r>
              <a:rPr lang="en-US" sz="1000" smtClean="0"/>
              <a:t>PET does not require the use of plasticizers or other processing additives and is shatter resistant and has excellent </a:t>
            </a:r>
          </a:p>
          <a:p>
            <a:pPr eaLnBrk="1" hangingPunct="1">
              <a:spcBef>
                <a:spcPct val="0"/>
              </a:spcBef>
            </a:pPr>
            <a:r>
              <a:rPr lang="en-US" sz="1000" smtClean="0"/>
              <a:t>clarity and gloss.  PET is lightweight and resistant to abrasion and stress cracking and has excellent stability and </a:t>
            </a:r>
          </a:p>
          <a:p>
            <a:pPr eaLnBrk="1" hangingPunct="1">
              <a:spcBef>
                <a:spcPct val="0"/>
              </a:spcBef>
            </a:pPr>
            <a:r>
              <a:rPr lang="en-US" sz="1000" smtClean="0"/>
              <a:t>provides a very good barrier for water vapor, oxygen and carbon dioxide.</a:t>
            </a:r>
          </a:p>
          <a:p>
            <a:pPr eaLnBrk="1" hangingPunct="1">
              <a:spcBef>
                <a:spcPct val="0"/>
              </a:spcBef>
            </a:pPr>
            <a:endParaRPr lang="en-US" sz="1000" smtClean="0"/>
          </a:p>
          <a:p>
            <a:pPr eaLnBrk="1" hangingPunct="1">
              <a:spcBef>
                <a:spcPct val="0"/>
              </a:spcBef>
            </a:pPr>
            <a:r>
              <a:rPr lang="en-US" sz="1000" smtClean="0"/>
              <a:t>Semi-crystalline PET has a sharp melting point, which varies depending on its composition and the conditions of </a:t>
            </a:r>
          </a:p>
          <a:p>
            <a:pPr eaLnBrk="1" hangingPunct="1">
              <a:spcBef>
                <a:spcPct val="0"/>
              </a:spcBef>
            </a:pPr>
            <a:r>
              <a:rPr lang="en-US" sz="1000" smtClean="0"/>
              <a:t>crystallization.  Depending on the end use, PET can be processed using a variety of processes, such as stretch blow </a:t>
            </a:r>
          </a:p>
          <a:p>
            <a:pPr eaLnBrk="1" hangingPunct="1">
              <a:spcBef>
                <a:spcPct val="0"/>
              </a:spcBef>
            </a:pPr>
            <a:r>
              <a:rPr lang="en-US" sz="1000" smtClean="0"/>
              <a:t>molding and extruding.</a:t>
            </a:r>
          </a:p>
          <a:p>
            <a:pPr eaLnBrk="1" hangingPunct="1">
              <a:spcBef>
                <a:spcPct val="0"/>
              </a:spcBef>
            </a:pPr>
            <a:endParaRPr lang="en-US" sz="1000" smtClean="0"/>
          </a:p>
          <a:p>
            <a:pPr eaLnBrk="1" hangingPunct="1">
              <a:spcBef>
                <a:spcPct val="0"/>
              </a:spcBef>
            </a:pPr>
            <a:r>
              <a:rPr lang="en-US" sz="1000" smtClean="0"/>
              <a:t>Polybutylene terephthalate (PBT) is another member of the thermoplastic polyester family.  Blending polycarbonate </a:t>
            </a:r>
          </a:p>
          <a:p>
            <a:pPr eaLnBrk="1" hangingPunct="1">
              <a:spcBef>
                <a:spcPct val="0"/>
              </a:spcBef>
            </a:pPr>
            <a:r>
              <a:rPr lang="en-US" sz="1000" smtClean="0"/>
              <a:t>(PC) with a thermoplastic polyester like PBT improves flowability, low temperature ductility, notch sensitivity, </a:t>
            </a:r>
          </a:p>
          <a:p>
            <a:pPr eaLnBrk="1" hangingPunct="1">
              <a:spcBef>
                <a:spcPct val="0"/>
              </a:spcBef>
            </a:pPr>
            <a:r>
              <a:rPr lang="en-US" sz="1000" smtClean="0"/>
              <a:t>weatherability and chemical resistance.   </a:t>
            </a:r>
          </a:p>
          <a:p>
            <a:pPr eaLnBrk="1" hangingPunct="1">
              <a:spcBef>
                <a:spcPct val="0"/>
              </a:spcBef>
            </a:pPr>
            <a:endParaRPr lang="en-US" sz="1000" smtClean="0"/>
          </a:p>
          <a:p>
            <a:pPr eaLnBrk="1" hangingPunct="1">
              <a:spcBef>
                <a:spcPct val="0"/>
              </a:spcBef>
            </a:pPr>
            <a:r>
              <a:rPr lang="en-US" sz="1000" smtClean="0"/>
              <a:t>The only structural difference between PBT and PET is the substitution in PBT of four methylene repeat units rather</a:t>
            </a:r>
          </a:p>
          <a:p>
            <a:pPr eaLnBrk="1" hangingPunct="1">
              <a:spcBef>
                <a:spcPct val="0"/>
              </a:spcBef>
            </a:pPr>
            <a:r>
              <a:rPr lang="en-US" sz="1000" smtClean="0"/>
              <a:t>than the two present in PET.  This feature imparts additional flexibility to the backbone and reduces the polarity of </a:t>
            </a:r>
          </a:p>
          <a:p>
            <a:pPr eaLnBrk="1" hangingPunct="1">
              <a:spcBef>
                <a:spcPct val="0"/>
              </a:spcBef>
            </a:pPr>
            <a:r>
              <a:rPr lang="en-US" sz="1000" smtClean="0"/>
              <a:t>the molecule, resulting in similar mechanical properties to PET — high strength, stiffness and hardness.</a:t>
            </a:r>
          </a:p>
          <a:p>
            <a:pPr eaLnBrk="1" hangingPunct="1">
              <a:spcBef>
                <a:spcPct val="0"/>
              </a:spcBef>
            </a:pPr>
            <a:endParaRPr lang="en-US" sz="1000" smtClean="0"/>
          </a:p>
          <a:p>
            <a:pPr eaLnBrk="1" hangingPunct="1">
              <a:spcBef>
                <a:spcPct val="0"/>
              </a:spcBef>
            </a:pPr>
            <a:endParaRPr lang="en-US" sz="10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C4309AB8-6D58-4AC0-B277-E733F16AC367}" type="slidenum">
              <a:rPr lang="en-US"/>
              <a:pPr/>
              <a:t>22</a:t>
            </a:fld>
            <a:endParaRPr lang="th-TH"/>
          </a:p>
        </p:txBody>
      </p:sp>
      <p:sp>
        <p:nvSpPr>
          <p:cNvPr id="75779" name="Rectangle 2"/>
          <p:cNvSpPr>
            <a:spLocks noGrp="1" noRot="1" noChangeAspect="1" noChangeArrowheads="1" noTextEdit="1"/>
          </p:cNvSpPr>
          <p:nvPr>
            <p:ph type="sldImg"/>
          </p:nvPr>
        </p:nvSpPr>
        <p:spPr>
          <a:xfrm>
            <a:off x="919163" y="744538"/>
            <a:ext cx="4965700" cy="3724275"/>
          </a:xfrm>
          <a:ln/>
        </p:spPr>
      </p:sp>
      <p:sp>
        <p:nvSpPr>
          <p:cNvPr id="75780" name="Rectangle 3"/>
          <p:cNvSpPr>
            <a:spLocks noGrp="1" noChangeArrowheads="1"/>
          </p:cNvSpPr>
          <p:nvPr>
            <p:ph type="body" idx="1"/>
          </p:nvPr>
        </p:nvSpPr>
        <p:spPr>
          <a:xfrm>
            <a:off x="906463" y="4716463"/>
            <a:ext cx="4986337" cy="4468812"/>
          </a:xfrm>
          <a:noFill/>
          <a:ln/>
        </p:spPr>
        <p:txBody>
          <a:bodyPr/>
          <a:lstStyle/>
          <a:p>
            <a:pPr eaLnBrk="1" hangingPunct="1">
              <a:spcBef>
                <a:spcPct val="0"/>
              </a:spcBef>
            </a:pPr>
            <a:r>
              <a:rPr lang="en-US" smtClean="0"/>
              <a:t>Remember, an amorphous polymer is a polymer that exists in a random, unordered </a:t>
            </a:r>
          </a:p>
          <a:p>
            <a:pPr eaLnBrk="1" hangingPunct="1">
              <a:spcBef>
                <a:spcPct val="0"/>
              </a:spcBef>
            </a:pPr>
            <a:r>
              <a:rPr lang="en-US" smtClean="0"/>
              <a:t>structure.</a:t>
            </a:r>
          </a:p>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28F7CC81-5793-4BF5-BDF3-7B3B96190D90}" type="slidenum">
              <a:rPr lang="en-US"/>
              <a:pPr/>
              <a:t>23</a:t>
            </a:fld>
            <a:endParaRPr lang="th-TH"/>
          </a:p>
        </p:txBody>
      </p:sp>
      <p:sp>
        <p:nvSpPr>
          <p:cNvPr id="76803" name="Rectangle 2"/>
          <p:cNvSpPr>
            <a:spLocks noGrp="1" noRot="1" noChangeAspect="1" noChangeArrowheads="1" noTextEdit="1"/>
          </p:cNvSpPr>
          <p:nvPr>
            <p:ph type="sldImg"/>
          </p:nvPr>
        </p:nvSpPr>
        <p:spPr>
          <a:xfrm>
            <a:off x="919163" y="744538"/>
            <a:ext cx="4965700" cy="3724275"/>
          </a:xfrm>
          <a:ln/>
        </p:spPr>
      </p:sp>
      <p:sp>
        <p:nvSpPr>
          <p:cNvPr id="76804" name="Rectangle 3"/>
          <p:cNvSpPr>
            <a:spLocks noGrp="1" noChangeArrowheads="1"/>
          </p:cNvSpPr>
          <p:nvPr>
            <p:ph type="body" idx="1"/>
          </p:nvPr>
        </p:nvSpPr>
        <p:spPr>
          <a:xfrm>
            <a:off x="906463" y="4716463"/>
            <a:ext cx="5438775" cy="4468812"/>
          </a:xfrm>
          <a:noFill/>
          <a:ln/>
        </p:spPr>
        <p:txBody>
          <a:bodyPr/>
          <a:lstStyle/>
          <a:p>
            <a:pPr eaLnBrk="1" hangingPunct="1">
              <a:spcBef>
                <a:spcPct val="0"/>
              </a:spcBef>
            </a:pPr>
            <a:r>
              <a:rPr lang="en-US" smtClean="0"/>
              <a:t>These are the materials that fall under the amorphous engineering thermoplastic category. </a:t>
            </a:r>
          </a:p>
          <a:p>
            <a:pPr eaLnBrk="1" hangingPunct="1">
              <a:spcBef>
                <a:spcPct val="0"/>
              </a:spcBef>
            </a:pPr>
            <a:r>
              <a:rPr lang="en-US" smtClean="0"/>
              <a:t>We will now go through each of them in more detail.  </a:t>
            </a:r>
          </a:p>
          <a:p>
            <a:pPr eaLnBrk="1" hangingPunct="1">
              <a:spcBef>
                <a:spcPct val="0"/>
              </a:spcBef>
            </a:pPr>
            <a:endParaRPr lang="en-US" smtClean="0"/>
          </a:p>
          <a:p>
            <a:pPr eaLnBrk="1" hangingPunct="1">
              <a:spcBef>
                <a:spcPct val="0"/>
              </a:spcBef>
            </a:pPr>
            <a:r>
              <a:rPr lang="en-US" smtClean="0"/>
              <a:t>PMMA is also known as acrylic.</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2F789E8F-E6FC-4F16-9A8A-0AAF81299B43}" type="slidenum">
              <a:rPr lang="en-US"/>
              <a:pPr/>
              <a:t>24</a:t>
            </a:fld>
            <a:endParaRPr lang="th-TH"/>
          </a:p>
        </p:txBody>
      </p:sp>
      <p:sp>
        <p:nvSpPr>
          <p:cNvPr id="77827" name="Rectangle 2"/>
          <p:cNvSpPr>
            <a:spLocks noGrp="1" noRot="1" noChangeAspect="1" noChangeArrowheads="1" noTextEdit="1"/>
          </p:cNvSpPr>
          <p:nvPr>
            <p:ph type="sldImg"/>
          </p:nvPr>
        </p:nvSpPr>
        <p:spPr>
          <a:xfrm>
            <a:off x="919163" y="744538"/>
            <a:ext cx="4965700" cy="3724275"/>
          </a:xfrm>
          <a:ln/>
        </p:spPr>
      </p:sp>
      <p:sp>
        <p:nvSpPr>
          <p:cNvPr id="77828" name="Rectangle 3"/>
          <p:cNvSpPr>
            <a:spLocks noGrp="1" noChangeArrowheads="1"/>
          </p:cNvSpPr>
          <p:nvPr>
            <p:ph type="body" idx="1"/>
          </p:nvPr>
        </p:nvSpPr>
        <p:spPr>
          <a:xfrm>
            <a:off x="906463" y="4716463"/>
            <a:ext cx="4910137" cy="4468812"/>
          </a:xfrm>
          <a:noFill/>
          <a:ln/>
        </p:spPr>
        <p:txBody>
          <a:bodyPr/>
          <a:lstStyle/>
          <a:p>
            <a:pPr eaLnBrk="1" hangingPunct="1">
              <a:spcBef>
                <a:spcPct val="0"/>
              </a:spcBef>
            </a:pPr>
            <a:r>
              <a:rPr lang="en-US" smtClean="0"/>
              <a:t>Acrylic acid, methacrylic acid and their esters have been studied for 140 years. </a:t>
            </a:r>
          </a:p>
          <a:p>
            <a:pPr eaLnBrk="1" hangingPunct="1">
              <a:spcBef>
                <a:spcPct val="0"/>
              </a:spcBef>
            </a:pPr>
            <a:r>
              <a:rPr lang="en-US" smtClean="0"/>
              <a:t>In terms of thermoplastic products the predominant acrylic ester is methyl </a:t>
            </a:r>
          </a:p>
          <a:p>
            <a:pPr eaLnBrk="1" hangingPunct="1">
              <a:spcBef>
                <a:spcPct val="0"/>
              </a:spcBef>
            </a:pPr>
            <a:r>
              <a:rPr lang="en-US" smtClean="0"/>
              <a:t>methacrylate (MMA).</a:t>
            </a:r>
          </a:p>
          <a:p>
            <a:pPr eaLnBrk="1" hangingPunct="1">
              <a:spcBef>
                <a:spcPct val="0"/>
              </a:spcBef>
            </a:pPr>
            <a:endParaRPr lang="en-US" smtClean="0"/>
          </a:p>
          <a:p>
            <a:pPr eaLnBrk="1" hangingPunct="1">
              <a:spcBef>
                <a:spcPct val="0"/>
              </a:spcBef>
            </a:pPr>
            <a:r>
              <a:rPr lang="en-US" smtClean="0"/>
              <a:t>The proper name for acrylic is polymethyl methacrylate (PMMA).</a:t>
            </a:r>
          </a:p>
          <a:p>
            <a:pPr eaLnBrk="1" hangingPunct="1">
              <a:spcBef>
                <a:spcPct val="0"/>
              </a:spcBef>
            </a:pPr>
            <a:endParaRPr lang="en-US" smtClean="0"/>
          </a:p>
          <a:p>
            <a:pPr eaLnBrk="1" hangingPunct="1">
              <a:spcBef>
                <a:spcPct val="0"/>
              </a:spcBef>
            </a:pPr>
            <a:r>
              <a:rPr lang="en-US" smtClean="0"/>
              <a:t>Acrylic plastics comprise a broad array of polymers and copolymers in which the </a:t>
            </a:r>
          </a:p>
          <a:p>
            <a:pPr eaLnBrk="1" hangingPunct="1">
              <a:spcBef>
                <a:spcPct val="0"/>
              </a:spcBef>
            </a:pPr>
            <a:r>
              <a:rPr lang="en-US" smtClean="0"/>
              <a:t>major monomeric constituents belong to two families of esters: acrylates and </a:t>
            </a:r>
          </a:p>
          <a:p>
            <a:pPr eaLnBrk="1" hangingPunct="1">
              <a:spcBef>
                <a:spcPct val="0"/>
              </a:spcBef>
            </a:pPr>
            <a:r>
              <a:rPr lang="en-US" smtClean="0"/>
              <a:t>methacrylates.  These materials are used singly or in combination, sometimes with </a:t>
            </a:r>
          </a:p>
          <a:p>
            <a:pPr eaLnBrk="1" hangingPunct="1">
              <a:spcBef>
                <a:spcPct val="0"/>
              </a:spcBef>
            </a:pPr>
            <a:r>
              <a:rPr lang="en-US" smtClean="0"/>
              <a:t>other monomers, to formulate products ranging from soft, flexible elastomers to hard,</a:t>
            </a:r>
          </a:p>
          <a:p>
            <a:pPr eaLnBrk="1" hangingPunct="1">
              <a:spcBef>
                <a:spcPct val="0"/>
              </a:spcBef>
            </a:pPr>
            <a:r>
              <a:rPr lang="en-US" smtClean="0"/>
              <a:t>stiff thermoplastics and thermosets.</a:t>
            </a:r>
          </a:p>
          <a:p>
            <a:pPr eaLnBrk="1" hangingPunct="1">
              <a:spcBef>
                <a:spcPct val="0"/>
              </a:spcBef>
            </a:pPr>
            <a:endParaRPr lang="en-US" smtClean="0"/>
          </a:p>
          <a:p>
            <a:pPr eaLnBrk="1" hangingPunct="1">
              <a:spcBef>
                <a:spcPct val="0"/>
              </a:spcBef>
            </a:pPr>
            <a:r>
              <a:rPr lang="en-US" smtClean="0"/>
              <a:t>Other strengths include excellent weather resistance, good dielectrical properties, high</a:t>
            </a:r>
          </a:p>
          <a:p>
            <a:pPr eaLnBrk="1" hangingPunct="1">
              <a:spcBef>
                <a:spcPct val="0"/>
              </a:spcBef>
            </a:pPr>
            <a:r>
              <a:rPr lang="en-US" smtClean="0"/>
              <a:t>mechanical strength and PMMA has the best optical properties. </a:t>
            </a:r>
          </a:p>
          <a:p>
            <a:pPr eaLnBrk="1" hangingPunct="1">
              <a:spcBef>
                <a:spcPct val="0"/>
              </a:spcBef>
            </a:pPr>
            <a:endParaRPr lang="en-US" smtClean="0"/>
          </a:p>
          <a:p>
            <a:pPr eaLnBrk="1" hangingPunct="1">
              <a:spcBef>
                <a:spcPct val="0"/>
              </a:spcBef>
            </a:pPr>
            <a:r>
              <a:rPr lang="en-US" smtClean="0"/>
              <a:t>Acrylic is produced in many forms including sheet, rod, tube, film, pellets, </a:t>
            </a:r>
          </a:p>
          <a:p>
            <a:pPr eaLnBrk="1" hangingPunct="1">
              <a:spcBef>
                <a:spcPct val="0"/>
              </a:spcBef>
            </a:pPr>
            <a:r>
              <a:rPr lang="en-US" smtClean="0"/>
              <a:t>beads, solutions, lattices and reactive syrups.</a:t>
            </a:r>
          </a:p>
          <a:p>
            <a:pPr eaLnBrk="1" hangingPunct="1">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3A6E9E75-393F-4708-AAE9-404C46A640A9}" type="slidenum">
              <a:rPr lang="en-US"/>
              <a:pPr/>
              <a:t>25</a:t>
            </a:fld>
            <a:endParaRPr lang="th-TH"/>
          </a:p>
        </p:txBody>
      </p:sp>
      <p:sp>
        <p:nvSpPr>
          <p:cNvPr id="78851" name="Rectangle 2"/>
          <p:cNvSpPr>
            <a:spLocks noGrp="1" noRot="1" noChangeAspect="1" noChangeArrowheads="1" noTextEdit="1"/>
          </p:cNvSpPr>
          <p:nvPr>
            <p:ph type="sldImg"/>
          </p:nvPr>
        </p:nvSpPr>
        <p:spPr>
          <a:xfrm>
            <a:off x="919163" y="744538"/>
            <a:ext cx="4965700" cy="3724275"/>
          </a:xfrm>
          <a:ln/>
        </p:spPr>
      </p:sp>
      <p:sp>
        <p:nvSpPr>
          <p:cNvPr id="78852" name="Rectangle 3"/>
          <p:cNvSpPr>
            <a:spLocks noGrp="1" noChangeArrowheads="1"/>
          </p:cNvSpPr>
          <p:nvPr>
            <p:ph type="body" idx="1"/>
          </p:nvPr>
        </p:nvSpPr>
        <p:spPr>
          <a:xfrm>
            <a:off x="528638" y="4716463"/>
            <a:ext cx="5364162" cy="4468812"/>
          </a:xfrm>
          <a:noFill/>
          <a:ln/>
        </p:spPr>
        <p:txBody>
          <a:bodyPr/>
          <a:lstStyle/>
          <a:p>
            <a:pPr eaLnBrk="1" hangingPunct="1">
              <a:spcBef>
                <a:spcPct val="0"/>
              </a:spcBef>
            </a:pPr>
            <a:endParaRPr lang="en-US" smtClean="0"/>
          </a:p>
          <a:p>
            <a:pPr eaLnBrk="1" hangingPunct="1">
              <a:spcBef>
                <a:spcPct val="0"/>
              </a:spcBef>
            </a:pPr>
            <a:r>
              <a:rPr lang="en-US" smtClean="0"/>
              <a:t>Acrylic’s uses are broad, from signs to the medical industry. Common applications include</a:t>
            </a:r>
          </a:p>
          <a:p>
            <a:pPr eaLnBrk="1" hangingPunct="1">
              <a:spcBef>
                <a:spcPct val="0"/>
              </a:spcBef>
            </a:pPr>
            <a:r>
              <a:rPr lang="en-US" smtClean="0"/>
              <a:t>awards, signs, point of purchase displays, fish tanks, etc. This versatile material is gaining </a:t>
            </a:r>
          </a:p>
          <a:p>
            <a:pPr eaLnBrk="1" hangingPunct="1">
              <a:spcBef>
                <a:spcPct val="0"/>
              </a:spcBef>
            </a:pPr>
            <a:r>
              <a:rPr lang="en-US" smtClean="0"/>
              <a:t>more and more popularity.</a:t>
            </a:r>
          </a:p>
          <a:p>
            <a:pPr eaLnBrk="1" hangingPunct="1">
              <a:spcBef>
                <a:spcPct val="0"/>
              </a:spcBef>
            </a:pPr>
            <a:endParaRPr lang="en-US" smtClean="0"/>
          </a:p>
          <a:p>
            <a:pPr eaLnBrk="1" hangingPunct="1">
              <a:spcBef>
                <a:spcPct val="0"/>
              </a:spcBef>
            </a:pPr>
            <a:r>
              <a:rPr lang="en-US" smtClean="0"/>
              <a:t>In the future, the primary aim is to broaden the potential end uses for acrylic polymers. </a:t>
            </a:r>
          </a:p>
          <a:p>
            <a:pPr eaLnBrk="1" hangingPunct="1">
              <a:spcBef>
                <a:spcPct val="0"/>
              </a:spcBef>
            </a:pPr>
            <a:r>
              <a:rPr lang="en-US" smtClean="0"/>
              <a:t>Therefore, the following properties are the subject of current developments:</a:t>
            </a:r>
          </a:p>
          <a:p>
            <a:pPr eaLnBrk="1" hangingPunct="1">
              <a:spcBef>
                <a:spcPct val="0"/>
              </a:spcBef>
            </a:pPr>
            <a:endParaRPr lang="en-US" smtClean="0"/>
          </a:p>
          <a:p>
            <a:pPr eaLnBrk="1" hangingPunct="1">
              <a:spcBef>
                <a:spcPct val="0"/>
              </a:spcBef>
              <a:buFontTx/>
              <a:buChar char="•"/>
            </a:pPr>
            <a:r>
              <a:rPr lang="en-US" smtClean="0"/>
              <a:t>Higher impact strength and heat deflection temperature</a:t>
            </a:r>
          </a:p>
          <a:p>
            <a:pPr eaLnBrk="1" hangingPunct="1">
              <a:spcBef>
                <a:spcPct val="0"/>
              </a:spcBef>
              <a:buFontTx/>
              <a:buChar char="•"/>
            </a:pPr>
            <a:r>
              <a:rPr lang="en-US" smtClean="0"/>
              <a:t>Improved flame retardancy</a:t>
            </a:r>
          </a:p>
          <a:p>
            <a:pPr eaLnBrk="1" hangingPunct="1">
              <a:spcBef>
                <a:spcPct val="0"/>
              </a:spcBef>
              <a:buFontTx/>
              <a:buChar char="•"/>
            </a:pPr>
            <a:r>
              <a:rPr lang="en-US" smtClean="0"/>
              <a:t>Greater clarity</a:t>
            </a:r>
          </a:p>
          <a:p>
            <a:pPr eaLnBrk="1" hangingPunct="1">
              <a:spcBef>
                <a:spcPct val="0"/>
              </a:spcBef>
              <a:buFontTx/>
              <a:buChar char="•"/>
            </a:pPr>
            <a:r>
              <a:rPr lang="en-US" smtClean="0"/>
              <a:t>Improved melt flow</a:t>
            </a:r>
          </a:p>
          <a:p>
            <a:pPr eaLnBrk="1" hangingPunct="1">
              <a:spcBef>
                <a:spcPct val="0"/>
              </a:spcBef>
            </a:pPr>
            <a:endParaRPr lang="en-US" smtClean="0"/>
          </a:p>
          <a:p>
            <a:pPr eaLnBrk="1" hangingPunct="1">
              <a:spcBef>
                <a:spcPct val="0"/>
              </a:spcBef>
            </a:pPr>
            <a:r>
              <a:rPr lang="en-US" smtClean="0"/>
              <a:t>PMMA is supplied in general purpose and specialty grades, and can be formed or molded into </a:t>
            </a:r>
          </a:p>
          <a:p>
            <a:pPr eaLnBrk="1" hangingPunct="1">
              <a:spcBef>
                <a:spcPct val="0"/>
              </a:spcBef>
            </a:pPr>
            <a:r>
              <a:rPr lang="en-US" smtClean="0"/>
              <a:t>a variety of shapes. Grades that are currently in development will give access to new markets, </a:t>
            </a:r>
          </a:p>
          <a:p>
            <a:pPr eaLnBrk="1" hangingPunct="1">
              <a:spcBef>
                <a:spcPct val="0"/>
              </a:spcBef>
            </a:pPr>
            <a:r>
              <a:rPr lang="en-US" smtClean="0"/>
              <a:t>including barrier packaging applications and high-strength vacuum formable resins.</a:t>
            </a:r>
          </a:p>
          <a:p>
            <a:pPr eaLnBrk="1" hangingPunct="1">
              <a:spcBef>
                <a:spcPct val="0"/>
              </a:spcBef>
            </a:pPr>
            <a:endParaRPr lang="en-US" smtClean="0"/>
          </a:p>
          <a:p>
            <a:pPr eaLnBrk="1" hangingPunct="1">
              <a:spcBef>
                <a:spcPct val="0"/>
              </a:spcBef>
            </a:pPr>
            <a:r>
              <a:rPr lang="en-US" smtClean="0"/>
              <a:t>Next, we will look at polystyrene.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47959ADC-F0B2-4715-8389-D6330431ED59}" type="slidenum">
              <a:rPr lang="en-US"/>
              <a:pPr/>
              <a:t>26</a:t>
            </a:fld>
            <a:endParaRPr lang="th-TH"/>
          </a:p>
        </p:txBody>
      </p:sp>
      <p:sp>
        <p:nvSpPr>
          <p:cNvPr id="79875" name="Rectangle 2"/>
          <p:cNvSpPr>
            <a:spLocks noGrp="1" noRot="1" noChangeAspect="1" noChangeArrowheads="1" noTextEdit="1"/>
          </p:cNvSpPr>
          <p:nvPr>
            <p:ph type="sldImg"/>
          </p:nvPr>
        </p:nvSpPr>
        <p:spPr>
          <a:xfrm>
            <a:off x="919163" y="744538"/>
            <a:ext cx="4965700" cy="3724275"/>
          </a:xfrm>
          <a:ln/>
        </p:spPr>
      </p:sp>
      <p:sp>
        <p:nvSpPr>
          <p:cNvPr id="79876" name="Rectangle 3"/>
          <p:cNvSpPr>
            <a:spLocks noGrp="1" noChangeArrowheads="1"/>
          </p:cNvSpPr>
          <p:nvPr>
            <p:ph type="body" idx="1"/>
          </p:nvPr>
        </p:nvSpPr>
        <p:spPr>
          <a:xfrm>
            <a:off x="906463" y="4716463"/>
            <a:ext cx="4986337" cy="4468812"/>
          </a:xfrm>
          <a:noFill/>
          <a:ln/>
        </p:spPr>
        <p:txBody>
          <a:bodyPr/>
          <a:lstStyle/>
          <a:p>
            <a:pPr eaLnBrk="1" hangingPunct="1"/>
            <a:r>
              <a:rPr lang="en-US" smtClean="0"/>
              <a:t>The styrenics family is one of the largest and most popular families of </a:t>
            </a:r>
          </a:p>
          <a:p>
            <a:pPr eaLnBrk="1" hangingPunct="1">
              <a:spcBef>
                <a:spcPct val="0"/>
              </a:spcBef>
            </a:pPr>
            <a:r>
              <a:rPr lang="en-US" smtClean="0"/>
              <a:t>thermoplastics containing a broad range of diverse polymers with properties </a:t>
            </a:r>
          </a:p>
          <a:p>
            <a:pPr eaLnBrk="1" hangingPunct="1">
              <a:spcBef>
                <a:spcPct val="0"/>
              </a:spcBef>
            </a:pPr>
            <a:r>
              <a:rPr lang="en-US" smtClean="0"/>
              <a:t>suitable for applications from insulation board and audiocassette cases to </a:t>
            </a:r>
          </a:p>
          <a:p>
            <a:pPr eaLnBrk="1" hangingPunct="1">
              <a:spcBef>
                <a:spcPct val="0"/>
              </a:spcBef>
            </a:pPr>
            <a:r>
              <a:rPr lang="en-US" smtClean="0"/>
              <a:t>appliance housings and toys.</a:t>
            </a:r>
          </a:p>
          <a:p>
            <a:pPr eaLnBrk="1" hangingPunct="1">
              <a:spcBef>
                <a:spcPct val="0"/>
              </a:spcBef>
            </a:pPr>
            <a:endParaRPr lang="en-US" smtClean="0"/>
          </a:p>
          <a:p>
            <a:pPr eaLnBrk="1" hangingPunct="1">
              <a:spcBef>
                <a:spcPct val="0"/>
              </a:spcBef>
            </a:pPr>
            <a:r>
              <a:rPr lang="en-US" smtClean="0"/>
              <a:t>Their ease of processing by injection molding and extrusion thermoforming</a:t>
            </a:r>
          </a:p>
          <a:p>
            <a:pPr eaLnBrk="1" hangingPunct="1">
              <a:spcBef>
                <a:spcPct val="0"/>
              </a:spcBef>
            </a:pPr>
            <a:r>
              <a:rPr lang="en-US" smtClean="0"/>
              <a:t>combined with their balanced range of properties make styrenics a popular </a:t>
            </a:r>
          </a:p>
          <a:p>
            <a:pPr eaLnBrk="1" hangingPunct="1">
              <a:spcBef>
                <a:spcPct val="0"/>
              </a:spcBef>
            </a:pPr>
            <a:r>
              <a:rPr lang="en-US" smtClean="0"/>
              <a:t>choice with engineers and product designers. </a:t>
            </a:r>
          </a:p>
          <a:p>
            <a:pPr eaLnBrk="1" hangingPunct="1">
              <a:spcBef>
                <a:spcPct val="0"/>
              </a:spcBef>
            </a:pPr>
            <a:endParaRPr lang="en-US" smtClean="0"/>
          </a:p>
          <a:p>
            <a:pPr eaLnBrk="1" hangingPunct="1">
              <a:spcBef>
                <a:spcPct val="0"/>
              </a:spcBef>
            </a:pPr>
            <a:r>
              <a:rPr lang="en-US" smtClean="0"/>
              <a:t>Polystyrene (PS) exhibits high stiffness, good dimensional stability, low specific gravity and </a:t>
            </a:r>
          </a:p>
          <a:p>
            <a:pPr eaLnBrk="1" hangingPunct="1">
              <a:spcBef>
                <a:spcPct val="0"/>
              </a:spcBef>
            </a:pPr>
            <a:r>
              <a:rPr lang="en-US" smtClean="0"/>
              <a:t>excellent electrical properties. It offers several advantages over other polymers</a:t>
            </a:r>
          </a:p>
          <a:p>
            <a:pPr eaLnBrk="1" hangingPunct="1">
              <a:spcBef>
                <a:spcPct val="0"/>
              </a:spcBef>
            </a:pPr>
            <a:r>
              <a:rPr lang="en-US" smtClean="0"/>
              <a:t>because of its clarity and ease of processing, both of which are due to its </a:t>
            </a:r>
          </a:p>
          <a:p>
            <a:pPr eaLnBrk="1" hangingPunct="1">
              <a:spcBef>
                <a:spcPct val="0"/>
              </a:spcBef>
            </a:pPr>
            <a:r>
              <a:rPr lang="en-US" smtClean="0"/>
              <a:t>amorphous nature.</a:t>
            </a:r>
          </a:p>
          <a:p>
            <a:pPr eaLnBrk="1" hangingPunct="1">
              <a:spcBef>
                <a:spcPct val="0"/>
              </a:spcBef>
            </a:pPr>
            <a:endParaRPr lang="en-US" smtClean="0"/>
          </a:p>
          <a:p>
            <a:pPr eaLnBrk="1" hangingPunct="1">
              <a:spcBef>
                <a:spcPct val="0"/>
              </a:spcBef>
            </a:pPr>
            <a:r>
              <a:rPr lang="en-US" smtClean="0"/>
              <a:t>By volume, the largest polymer in the styrenics family is polystyrene. Some</a:t>
            </a:r>
          </a:p>
          <a:p>
            <a:pPr eaLnBrk="1" hangingPunct="1">
              <a:spcBef>
                <a:spcPct val="0"/>
              </a:spcBef>
            </a:pPr>
            <a:r>
              <a:rPr lang="en-US" smtClean="0"/>
              <a:t>specific strengths of PS are price, it’s easy and quick to bond, and it’s easy to </a:t>
            </a:r>
          </a:p>
          <a:p>
            <a:pPr eaLnBrk="1" hangingPunct="1">
              <a:spcBef>
                <a:spcPct val="0"/>
              </a:spcBef>
            </a:pPr>
            <a:r>
              <a:rPr lang="en-US" smtClean="0"/>
              <a:t>decorate.</a:t>
            </a:r>
          </a:p>
          <a:p>
            <a:pPr eaLnBrk="1" hangingPunct="1">
              <a:spcBef>
                <a:spcPct val="0"/>
              </a:spcBef>
            </a:pPr>
            <a:endParaRPr lang="en-US" smtClean="0"/>
          </a:p>
          <a:p>
            <a:pPr eaLnBrk="1" hangingPunct="1">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C047C9D-2D9F-4186-82C5-FD31F22B5336}" type="slidenum">
              <a:rPr lang="en-US"/>
              <a:pPr/>
              <a:t>27</a:t>
            </a:fld>
            <a:endParaRPr lang="th-TH"/>
          </a:p>
        </p:txBody>
      </p:sp>
      <p:sp>
        <p:nvSpPr>
          <p:cNvPr id="80899" name="Rectangle 2"/>
          <p:cNvSpPr>
            <a:spLocks noGrp="1" noRot="1" noChangeAspect="1" noChangeArrowheads="1" noTextEdit="1"/>
          </p:cNvSpPr>
          <p:nvPr>
            <p:ph type="sldImg"/>
          </p:nvPr>
        </p:nvSpPr>
        <p:spPr>
          <a:xfrm>
            <a:off x="919163" y="744538"/>
            <a:ext cx="4965700" cy="3724275"/>
          </a:xfrm>
          <a:ln/>
        </p:spPr>
      </p:sp>
      <p:sp>
        <p:nvSpPr>
          <p:cNvPr id="80900" name="Rectangle 3"/>
          <p:cNvSpPr>
            <a:spLocks noGrp="1" noChangeArrowheads="1"/>
          </p:cNvSpPr>
          <p:nvPr>
            <p:ph type="body" idx="1"/>
          </p:nvPr>
        </p:nvSpPr>
        <p:spPr>
          <a:xfrm>
            <a:off x="906463" y="4716463"/>
            <a:ext cx="4986337" cy="4468812"/>
          </a:xfrm>
          <a:noFill/>
          <a:ln/>
        </p:spPr>
        <p:txBody>
          <a:bodyPr/>
          <a:lstStyle/>
          <a:p>
            <a:pPr eaLnBrk="1" hangingPunct="1">
              <a:spcBef>
                <a:spcPct val="0"/>
              </a:spcBef>
            </a:pPr>
            <a:r>
              <a:rPr lang="en-US" smtClean="0"/>
              <a:t>ABS resin was commercially introduced in the late 1940s and is the most widely</a:t>
            </a:r>
          </a:p>
          <a:p>
            <a:pPr eaLnBrk="1" hangingPunct="1">
              <a:spcBef>
                <a:spcPct val="0"/>
              </a:spcBef>
            </a:pPr>
            <a:r>
              <a:rPr lang="en-US" smtClean="0"/>
              <a:t>used engineering thermoplastic in the world.  This is due to the resin’s balance</a:t>
            </a:r>
          </a:p>
          <a:p>
            <a:pPr eaLnBrk="1" hangingPunct="1">
              <a:spcBef>
                <a:spcPct val="0"/>
              </a:spcBef>
            </a:pPr>
            <a:r>
              <a:rPr lang="en-US" smtClean="0"/>
              <a:t>of end use properties: excellent surface appearance, strength and stiffness,</a:t>
            </a:r>
          </a:p>
          <a:p>
            <a:pPr eaLnBrk="1" hangingPunct="1">
              <a:spcBef>
                <a:spcPct val="0"/>
              </a:spcBef>
            </a:pPr>
            <a:r>
              <a:rPr lang="en-US" smtClean="0"/>
              <a:t>toughness and chemical resistance as well as its processing ease and versatility.</a:t>
            </a:r>
          </a:p>
          <a:p>
            <a:pPr eaLnBrk="1" hangingPunct="1">
              <a:spcBef>
                <a:spcPct val="0"/>
              </a:spcBef>
            </a:pPr>
            <a:endParaRPr lang="en-US" smtClean="0"/>
          </a:p>
          <a:p>
            <a:pPr eaLnBrk="1" hangingPunct="1">
              <a:spcBef>
                <a:spcPct val="0"/>
              </a:spcBef>
            </a:pPr>
            <a:r>
              <a:rPr lang="en-US" smtClean="0"/>
              <a:t>ABS is an engineering resin member of the styrenics family. It is a popular </a:t>
            </a:r>
          </a:p>
          <a:p>
            <a:pPr eaLnBrk="1" hangingPunct="1">
              <a:spcBef>
                <a:spcPct val="0"/>
              </a:spcBef>
            </a:pPr>
            <a:r>
              <a:rPr lang="en-US" smtClean="0"/>
              <a:t>resin due to its attractive balance of properties.  The polymerization of ABS </a:t>
            </a:r>
          </a:p>
          <a:p>
            <a:pPr eaLnBrk="1" hangingPunct="1">
              <a:spcBef>
                <a:spcPct val="0"/>
              </a:spcBef>
            </a:pPr>
            <a:r>
              <a:rPr lang="en-US" smtClean="0"/>
              <a:t>begins with acrylonitrile, butadiene, and styrene monomer building blocks.</a:t>
            </a:r>
          </a:p>
          <a:p>
            <a:pPr eaLnBrk="1" hangingPunct="1">
              <a:spcBef>
                <a:spcPct val="0"/>
              </a:spcBef>
            </a:pPr>
            <a:r>
              <a:rPr lang="en-US" smtClean="0"/>
              <a:t>Each of the building blocks contributes its own properties to the material.</a:t>
            </a:r>
          </a:p>
          <a:p>
            <a:pPr eaLnBrk="1" hangingPunct="1">
              <a:spcBef>
                <a:spcPct val="0"/>
              </a:spcBef>
            </a:pPr>
            <a:r>
              <a:rPr lang="en-US" smtClean="0"/>
              <a:t>Acrylonitrile brings heat stability, chemical resistance and surface hardness,</a:t>
            </a:r>
          </a:p>
          <a:p>
            <a:pPr eaLnBrk="1" hangingPunct="1">
              <a:spcBef>
                <a:spcPct val="0"/>
              </a:spcBef>
            </a:pPr>
            <a:r>
              <a:rPr lang="en-US" smtClean="0"/>
              <a:t>butadiene adds toughness and impact resistance, and styrene provides rigidity</a:t>
            </a:r>
          </a:p>
          <a:p>
            <a:pPr eaLnBrk="1" hangingPunct="1">
              <a:spcBef>
                <a:spcPct val="0"/>
              </a:spcBef>
            </a:pPr>
            <a:r>
              <a:rPr lang="en-US" smtClean="0"/>
              <a:t>and processability.</a:t>
            </a:r>
          </a:p>
          <a:p>
            <a:pPr eaLnBrk="1" hangingPunct="1">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35EB461F-0CEE-4F6C-9754-7732C4498895}" type="slidenum">
              <a:rPr lang="en-US"/>
              <a:pPr/>
              <a:t>28</a:t>
            </a:fld>
            <a:endParaRPr lang="th-TH"/>
          </a:p>
        </p:txBody>
      </p:sp>
      <p:sp>
        <p:nvSpPr>
          <p:cNvPr id="81923" name="Rectangle 2"/>
          <p:cNvSpPr>
            <a:spLocks noGrp="1" noRot="1" noChangeAspect="1" noChangeArrowheads="1" noTextEdit="1"/>
          </p:cNvSpPr>
          <p:nvPr>
            <p:ph type="sldImg"/>
          </p:nvPr>
        </p:nvSpPr>
        <p:spPr>
          <a:xfrm>
            <a:off x="930275" y="739775"/>
            <a:ext cx="4967288" cy="3725863"/>
          </a:xfrm>
          <a:ln/>
        </p:spPr>
      </p:sp>
      <p:sp>
        <p:nvSpPr>
          <p:cNvPr id="81924" name="Rectangle 3"/>
          <p:cNvSpPr>
            <a:spLocks noGrp="1" noChangeArrowheads="1"/>
          </p:cNvSpPr>
          <p:nvPr>
            <p:ph type="body" idx="1"/>
          </p:nvPr>
        </p:nvSpPr>
        <p:spPr>
          <a:xfrm>
            <a:off x="830263" y="4716463"/>
            <a:ext cx="5213350" cy="4468812"/>
          </a:xfrm>
          <a:noFill/>
          <a:ln/>
        </p:spPr>
        <p:txBody>
          <a:bodyPr/>
          <a:lstStyle/>
          <a:p>
            <a:pPr eaLnBrk="1" hangingPunct="1">
              <a:spcBef>
                <a:spcPct val="0"/>
              </a:spcBef>
            </a:pPr>
            <a:r>
              <a:rPr lang="en-US" smtClean="0"/>
              <a:t>Polyvinyl chloride, or PVC, is commonly referred to as vinyl.  PVC is a cost-</a:t>
            </a:r>
          </a:p>
          <a:p>
            <a:pPr eaLnBrk="1" hangingPunct="1">
              <a:spcBef>
                <a:spcPct val="0"/>
              </a:spcBef>
            </a:pPr>
            <a:r>
              <a:rPr lang="en-US" smtClean="0"/>
              <a:t>effective substitute for many scarce natural resources and is the world’s most</a:t>
            </a:r>
          </a:p>
          <a:p>
            <a:pPr eaLnBrk="1" hangingPunct="1">
              <a:spcBef>
                <a:spcPct val="0"/>
              </a:spcBef>
            </a:pPr>
            <a:r>
              <a:rPr lang="en-US" smtClean="0"/>
              <a:t>widely used plastic raw material after polyethylene.  There are two reasons for </a:t>
            </a:r>
          </a:p>
          <a:p>
            <a:pPr eaLnBrk="1" hangingPunct="1">
              <a:spcBef>
                <a:spcPct val="0"/>
              </a:spcBef>
            </a:pPr>
            <a:r>
              <a:rPr lang="en-US" smtClean="0"/>
              <a:t>this: vinyl is exceedingly versatile, with end products ranging from thin films to </a:t>
            </a:r>
          </a:p>
          <a:p>
            <a:pPr eaLnBrk="1" hangingPunct="1">
              <a:spcBef>
                <a:spcPct val="0"/>
              </a:spcBef>
            </a:pPr>
            <a:r>
              <a:rPr lang="en-US" smtClean="0"/>
              <a:t>complex molded parts to rigid pipe for pressurized applications; and it provides </a:t>
            </a:r>
          </a:p>
          <a:p>
            <a:pPr eaLnBrk="1" hangingPunct="1">
              <a:spcBef>
                <a:spcPct val="0"/>
              </a:spcBef>
            </a:pPr>
            <a:r>
              <a:rPr lang="en-US" smtClean="0"/>
              <a:t>valuable properties like strength and transparency at a relatively low cost.  One</a:t>
            </a:r>
          </a:p>
          <a:p>
            <a:pPr eaLnBrk="1" hangingPunct="1">
              <a:spcBef>
                <a:spcPct val="0"/>
              </a:spcBef>
            </a:pPr>
            <a:r>
              <a:rPr lang="en-US" smtClean="0"/>
              <a:t>source of this economic advantage is the fact that half of the PVC polymer is not </a:t>
            </a:r>
          </a:p>
          <a:p>
            <a:pPr eaLnBrk="1" hangingPunct="1">
              <a:spcBef>
                <a:spcPct val="0"/>
              </a:spcBef>
            </a:pPr>
            <a:r>
              <a:rPr lang="en-US" smtClean="0"/>
              <a:t>petrochemical-based.</a:t>
            </a:r>
          </a:p>
          <a:p>
            <a:pPr eaLnBrk="1" hangingPunct="1">
              <a:spcBef>
                <a:spcPct val="0"/>
              </a:spcBef>
            </a:pPr>
            <a:endParaRPr lang="en-US" smtClean="0"/>
          </a:p>
          <a:p>
            <a:pPr eaLnBrk="1" hangingPunct="1">
              <a:spcBef>
                <a:spcPct val="0"/>
              </a:spcBef>
            </a:pPr>
            <a:r>
              <a:rPr lang="en-US" smtClean="0"/>
              <a:t>First produced commercially in the 1930s in Western Europe and the U.S., PVC </a:t>
            </a:r>
          </a:p>
          <a:p>
            <a:pPr eaLnBrk="1" hangingPunct="1">
              <a:spcBef>
                <a:spcPct val="0"/>
              </a:spcBef>
            </a:pPr>
            <a:r>
              <a:rPr lang="en-US" smtClean="0"/>
              <a:t>achieved its first major success in the early 1940s, during WWII, when shortages </a:t>
            </a:r>
          </a:p>
          <a:p>
            <a:pPr eaLnBrk="1" hangingPunct="1">
              <a:spcBef>
                <a:spcPct val="0"/>
              </a:spcBef>
            </a:pPr>
            <a:r>
              <a:rPr lang="en-US" smtClean="0"/>
              <a:t>of natural raw materials like natural rubber created demand for synthetic polymers.</a:t>
            </a:r>
          </a:p>
          <a:p>
            <a:pPr eaLnBrk="1" hangingPunct="1">
              <a:spcBef>
                <a:spcPct val="0"/>
              </a:spcBef>
            </a:pPr>
            <a:endParaRPr lang="en-US" smtClean="0"/>
          </a:p>
          <a:p>
            <a:pPr eaLnBrk="1" hangingPunct="1">
              <a:spcBef>
                <a:spcPct val="0"/>
              </a:spcBef>
            </a:pPr>
            <a:r>
              <a:rPr lang="en-US" smtClean="0"/>
              <a:t>What made commercialization possible was the discovery of techniques for </a:t>
            </a:r>
          </a:p>
          <a:p>
            <a:pPr eaLnBrk="1" hangingPunct="1">
              <a:spcBef>
                <a:spcPct val="0"/>
              </a:spcBef>
            </a:pPr>
            <a:r>
              <a:rPr lang="en-US" smtClean="0"/>
              <a:t>stabilizing PVC to enable it to withstand the heat of processing, and for softening</a:t>
            </a:r>
          </a:p>
          <a:p>
            <a:pPr eaLnBrk="1" hangingPunct="1">
              <a:spcBef>
                <a:spcPct val="0"/>
              </a:spcBef>
            </a:pPr>
            <a:r>
              <a:rPr lang="en-US" smtClean="0"/>
              <a:t>it through plasticization.  Thus, the initial uses of PVC were in its flexible form. </a:t>
            </a:r>
          </a:p>
          <a:p>
            <a:pPr eaLnBrk="1" hangingPunct="1">
              <a:spcBef>
                <a:spcPct val="0"/>
              </a:spcBef>
            </a:pPr>
            <a:r>
              <a:rPr lang="en-US" smtClean="0"/>
              <a:t>The stabilization and processing methodology required for commercializing rigid, </a:t>
            </a:r>
          </a:p>
          <a:p>
            <a:pPr eaLnBrk="1" hangingPunct="1">
              <a:spcBef>
                <a:spcPct val="0"/>
              </a:spcBef>
            </a:pPr>
            <a:r>
              <a:rPr lang="en-US" smtClean="0"/>
              <a:t>or unplasticized PVC, was not developed until 1950.</a:t>
            </a:r>
          </a:p>
          <a:p>
            <a:pPr eaLnBrk="1" hangingPunct="1">
              <a:spcBef>
                <a:spcPct val="0"/>
              </a:spcBef>
            </a:pPr>
            <a:endParaRPr lang="en-US" smtClean="0"/>
          </a:p>
          <a:p>
            <a:pPr eaLnBrk="1" hangingPunct="1">
              <a:spcBef>
                <a:spcPct val="0"/>
              </a:spcBef>
            </a:pPr>
            <a:r>
              <a:rPr lang="en-US" smtClean="0"/>
              <a:t>Some additional strengths include high rigidity and low flammability (self extinguishing).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B5F5841A-8375-496B-9B5A-77F964457DF0}" type="slidenum">
              <a:rPr lang="en-US"/>
              <a:pPr/>
              <a:t>29</a:t>
            </a:fld>
            <a:endParaRPr lang="th-TH"/>
          </a:p>
        </p:txBody>
      </p:sp>
      <p:sp>
        <p:nvSpPr>
          <p:cNvPr id="82947" name="Rectangle 2"/>
          <p:cNvSpPr>
            <a:spLocks noGrp="1" noRot="1" noChangeAspect="1" noChangeArrowheads="1" noTextEdit="1"/>
          </p:cNvSpPr>
          <p:nvPr>
            <p:ph type="sldImg"/>
          </p:nvPr>
        </p:nvSpPr>
        <p:spPr>
          <a:xfrm>
            <a:off x="919163" y="744538"/>
            <a:ext cx="4965700" cy="3724275"/>
          </a:xfrm>
          <a:ln/>
        </p:spPr>
      </p:sp>
      <p:sp>
        <p:nvSpPr>
          <p:cNvPr id="82948" name="Rectangle 3"/>
          <p:cNvSpPr>
            <a:spLocks noGrp="1" noChangeArrowheads="1"/>
          </p:cNvSpPr>
          <p:nvPr>
            <p:ph type="body" idx="1"/>
          </p:nvPr>
        </p:nvSpPr>
        <p:spPr>
          <a:xfrm>
            <a:off x="906463" y="4716463"/>
            <a:ext cx="4986337" cy="4468812"/>
          </a:xfrm>
          <a:noFill/>
          <a:ln/>
        </p:spPr>
        <p:txBody>
          <a:bodyPr/>
          <a:lstStyle/>
          <a:p>
            <a:pPr eaLnBrk="1" hangingPunct="1">
              <a:spcBef>
                <a:spcPct val="0"/>
              </a:spcBef>
            </a:pPr>
            <a:r>
              <a:rPr lang="en-US" smtClean="0"/>
              <a:t>Most PC grades are for injection molding.  Specialized PC ranges from very-high-flow </a:t>
            </a:r>
          </a:p>
          <a:p>
            <a:pPr eaLnBrk="1" hangingPunct="1">
              <a:spcBef>
                <a:spcPct val="0"/>
              </a:spcBef>
            </a:pPr>
            <a:r>
              <a:rPr lang="en-US" smtClean="0"/>
              <a:t>resins for optical data storage to extrusion grades for sheet, film and profiles.</a:t>
            </a:r>
          </a:p>
          <a:p>
            <a:pPr eaLnBrk="1" hangingPunct="1">
              <a:spcBef>
                <a:spcPct val="0"/>
              </a:spcBef>
            </a:pPr>
            <a:endParaRPr lang="en-US" smtClean="0"/>
          </a:p>
          <a:p>
            <a:pPr eaLnBrk="1" hangingPunct="1">
              <a:spcBef>
                <a:spcPct val="0"/>
              </a:spcBef>
            </a:pPr>
            <a:r>
              <a:rPr lang="en-US" smtClean="0"/>
              <a:t>Incorporating glass fibers improves the modulus and dimensional stability of PC and </a:t>
            </a:r>
          </a:p>
          <a:p>
            <a:pPr eaLnBrk="1" hangingPunct="1">
              <a:spcBef>
                <a:spcPct val="0"/>
              </a:spcBef>
            </a:pPr>
            <a:r>
              <a:rPr lang="en-US" smtClean="0"/>
              <a:t>reduces creep, shrinkage, and the coefficient of thermal expansion.  Impact modified PC </a:t>
            </a:r>
          </a:p>
          <a:p>
            <a:pPr eaLnBrk="1" hangingPunct="1">
              <a:spcBef>
                <a:spcPct val="0"/>
              </a:spcBef>
            </a:pPr>
            <a:r>
              <a:rPr lang="en-US" smtClean="0"/>
              <a:t>offers low-temperature ductility and reduced notch-sensitivity.  Recently, high-flow</a:t>
            </a:r>
          </a:p>
          <a:p>
            <a:pPr eaLnBrk="1" hangingPunct="1">
              <a:spcBef>
                <a:spcPct val="0"/>
              </a:spcBef>
            </a:pPr>
            <a:r>
              <a:rPr lang="en-US" smtClean="0"/>
              <a:t>impact-modified grades have been thin-wall molded into miniature cell phone and </a:t>
            </a:r>
          </a:p>
          <a:p>
            <a:pPr eaLnBrk="1" hangingPunct="1">
              <a:spcBef>
                <a:spcPct val="0"/>
              </a:spcBef>
            </a:pPr>
            <a:r>
              <a:rPr lang="en-US" smtClean="0"/>
              <a:t>battery housings.</a:t>
            </a:r>
          </a:p>
          <a:p>
            <a:pPr eaLnBrk="1" hangingPunct="1">
              <a:spcBef>
                <a:spcPct val="0"/>
              </a:spcBef>
            </a:pPr>
            <a:endParaRPr lang="en-US" smtClean="0"/>
          </a:p>
          <a:p>
            <a:pPr eaLnBrk="1" hangingPunct="1">
              <a:spcBef>
                <a:spcPct val="0"/>
              </a:spcBef>
            </a:pPr>
            <a:r>
              <a:rPr lang="en-US" smtClean="0"/>
              <a:t>PC has an outstanding combination of engineering properties and processing versatility </a:t>
            </a:r>
          </a:p>
          <a:p>
            <a:pPr eaLnBrk="1" hangingPunct="1">
              <a:spcBef>
                <a:spcPct val="0"/>
              </a:spcBef>
            </a:pPr>
            <a:r>
              <a:rPr lang="en-US" smtClean="0"/>
              <a:t>that make it ideal for many applications, including safety glazing, light covers, </a:t>
            </a:r>
          </a:p>
          <a:p>
            <a:pPr eaLnBrk="1" hangingPunct="1">
              <a:spcBef>
                <a:spcPct val="0"/>
              </a:spcBef>
            </a:pPr>
            <a:r>
              <a:rPr lang="en-US" smtClean="0"/>
              <a:t>automotive headlamp lenses, water bottles, compact discs, and housings for electrical </a:t>
            </a:r>
          </a:p>
          <a:p>
            <a:pPr eaLnBrk="1" hangingPunct="1">
              <a:spcBef>
                <a:spcPct val="0"/>
              </a:spcBef>
            </a:pPr>
            <a:r>
              <a:rPr lang="en-US" smtClean="0"/>
              <a:t>applications.   </a:t>
            </a:r>
          </a:p>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B8A39271-2B70-4A69-BD2C-5BB3E612E313}" type="slidenum">
              <a:rPr lang="en-US"/>
              <a:pPr>
                <a:defRPr/>
              </a:pPr>
              <a:t>‹#›</a:t>
            </a:fld>
            <a:endParaRPr lang="th-T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2867EAFD-206B-4BA4-B649-1ED2E274CAB6}" type="slidenum">
              <a:rPr lang="en-US"/>
              <a:pPr>
                <a:defRPr/>
              </a:pPr>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2DF91AC4-63DB-4A58-B9DA-F3251D213397}" type="slidenum">
              <a:rPr lang="en-US"/>
              <a:pPr>
                <a:defRPr/>
              </a:pPr>
              <a:t>‹#›</a:t>
            </a:fld>
            <a:endParaRPr lang="th-T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SmartArt Placeholder 2"/>
          <p:cNvSpPr>
            <a:spLocks noGrp="1"/>
          </p:cNvSpPr>
          <p:nvPr>
            <p:ph type="dgm" idx="1"/>
          </p:nvPr>
        </p:nvSpPr>
        <p:spPr>
          <a:xfrm>
            <a:off x="457200" y="1600200"/>
            <a:ext cx="8229600" cy="4525963"/>
          </a:xfrm>
        </p:spPr>
        <p:txBody>
          <a:bodyPr/>
          <a:lstStyle/>
          <a:p>
            <a:pPr lvl="0"/>
            <a:endParaRPr lang="th-TH"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FAC2E1C2-21C5-4E93-AAEA-BBC223E925F6}" type="slidenum">
              <a:rPr lang="en-US"/>
              <a:pPr>
                <a:defRPr/>
              </a:pPr>
              <a:t>‹#›</a:t>
            </a:fld>
            <a:endParaRPr lang="th-TH"/>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ClipArt Placeholder 2"/>
          <p:cNvSpPr>
            <a:spLocks noGrp="1"/>
          </p:cNvSpPr>
          <p:nvPr>
            <p:ph type="clipArt" sz="half" idx="1"/>
          </p:nvPr>
        </p:nvSpPr>
        <p:spPr>
          <a:xfrm>
            <a:off x="457200" y="1600200"/>
            <a:ext cx="4038600" cy="4525963"/>
          </a:xfrm>
        </p:spPr>
        <p:txBody>
          <a:bodyPr/>
          <a:lstStyle/>
          <a:p>
            <a:pPr lvl="0"/>
            <a:endParaRPr lang="th-TH"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BC6EE66F-62C4-4881-8E2D-1400BDA97FA5}" type="slidenum">
              <a:rPr lang="en-US"/>
              <a:pPr>
                <a:defRPr/>
              </a:pPr>
              <a:t>‹#›</a:t>
            </a:fld>
            <a:endParaRPr lang="th-TH"/>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hart Placeholder 3"/>
          <p:cNvSpPr>
            <a:spLocks noGrp="1"/>
          </p:cNvSpPr>
          <p:nvPr>
            <p:ph type="chart" sz="half" idx="2"/>
          </p:nvPr>
        </p:nvSpPr>
        <p:spPr>
          <a:xfrm>
            <a:off x="4648200" y="1600200"/>
            <a:ext cx="4038600" cy="4525963"/>
          </a:xfrm>
        </p:spPr>
        <p:txBody>
          <a:bodyPr/>
          <a:lstStyle/>
          <a:p>
            <a:pPr lvl="0"/>
            <a:endParaRPr lang="th-TH"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91F62B12-44BE-4B47-A52F-360219726C92}" type="slidenum">
              <a:rPr lang="en-US"/>
              <a:pPr>
                <a:defRPr/>
              </a:pPr>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CC71AFD9-5E39-4AAF-BC1F-1BCEE7F23B34}" type="slidenum">
              <a:rPr lang="en-US"/>
              <a:pPr>
                <a:defRPr/>
              </a:pPr>
              <a:t>‹#›</a:t>
            </a:fld>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D9CB23E6-440B-4AEF-9A18-44D0395E7EFB}" type="slidenum">
              <a:rPr lang="en-US"/>
              <a:pPr>
                <a:defRPr/>
              </a:pPr>
              <a:t>‹#›</a:t>
            </a:fld>
            <a:endParaRPr lang="th-T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1894CAEF-EC38-41BE-AF00-2ED7FBB7C6A5}" type="slidenum">
              <a:rPr lang="en-US"/>
              <a:pPr>
                <a:defRPr/>
              </a:pPr>
              <a:t>‹#›</a:t>
            </a:fld>
            <a:endParaRPr lang="th-T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667DBBB2-44B7-4598-B9F3-A6257BD7DC95}" type="slidenum">
              <a:rPr lang="en-US"/>
              <a:pPr>
                <a:defRPr/>
              </a:pPr>
              <a:t>‹#›</a:t>
            </a:fld>
            <a:endParaRPr lang="th-T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336DF93F-FF8A-468C-93EB-97BB5D79C9F6}" type="slidenum">
              <a:rPr lang="en-US"/>
              <a:pPr>
                <a:defRPr/>
              </a:pPr>
              <a:t>‹#›</a:t>
            </a:fld>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h-TH"/>
          </a:p>
        </p:txBody>
      </p:sp>
      <p:sp>
        <p:nvSpPr>
          <p:cNvPr id="3" name="Rectangle 5"/>
          <p:cNvSpPr>
            <a:spLocks noGrp="1" noChangeArrowheads="1"/>
          </p:cNvSpPr>
          <p:nvPr>
            <p:ph type="ftr" sz="quarter" idx="11"/>
          </p:nvPr>
        </p:nvSpPr>
        <p:spPr>
          <a:ln/>
        </p:spPr>
        <p:txBody>
          <a:bodyPr/>
          <a:lstStyle>
            <a:lvl1pPr>
              <a:defRPr/>
            </a:lvl1pPr>
          </a:lstStyle>
          <a:p>
            <a:pPr>
              <a:defRPr/>
            </a:pPr>
            <a:endParaRPr lang="th-TH"/>
          </a:p>
        </p:txBody>
      </p:sp>
      <p:sp>
        <p:nvSpPr>
          <p:cNvPr id="4" name="Rectangle 6"/>
          <p:cNvSpPr>
            <a:spLocks noGrp="1" noChangeArrowheads="1"/>
          </p:cNvSpPr>
          <p:nvPr>
            <p:ph type="sldNum" sz="quarter" idx="12"/>
          </p:nvPr>
        </p:nvSpPr>
        <p:spPr>
          <a:ln/>
        </p:spPr>
        <p:txBody>
          <a:bodyPr/>
          <a:lstStyle>
            <a:lvl1pPr>
              <a:defRPr/>
            </a:lvl1pPr>
          </a:lstStyle>
          <a:p>
            <a:pPr>
              <a:defRPr/>
            </a:pPr>
            <a:fld id="{3D8C336E-F2D3-4B5E-9602-F6B420613650}" type="slidenum">
              <a:rPr lang="en-US"/>
              <a:pPr>
                <a:defRPr/>
              </a:pPr>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A4A7E6F7-4BBB-4E48-8C6E-5EA5FED8C877}" type="slidenum">
              <a:rPr lang="en-US"/>
              <a:pPr>
                <a:defRPr/>
              </a:pPr>
              <a:t>‹#›</a:t>
            </a:fld>
            <a:endParaRPr lang="th-T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6D7A3336-A89A-4567-B02E-D789C71C1A7D}" type="slidenum">
              <a:rPr lang="en-US"/>
              <a:pPr>
                <a:defRPr/>
              </a:pPr>
              <a:t>‹#›</a:t>
            </a:fld>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h-TH"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h-TH" smtClean="0"/>
              <a:t>Click to edit Master text styles</a:t>
            </a:r>
          </a:p>
          <a:p>
            <a:pPr lvl="1"/>
            <a:r>
              <a:rPr lang="th-TH" smtClean="0"/>
              <a:t>Second level</a:t>
            </a:r>
          </a:p>
          <a:p>
            <a:pPr lvl="2"/>
            <a:r>
              <a:rPr lang="th-TH" smtClean="0"/>
              <a:t>Third level</a:t>
            </a:r>
          </a:p>
          <a:p>
            <a:pPr lvl="3"/>
            <a:r>
              <a:rPr lang="th-TH" smtClean="0"/>
              <a:t>Fourth level</a:t>
            </a:r>
          </a:p>
          <a:p>
            <a:pPr lvl="4"/>
            <a:r>
              <a:rPr lang="th-TH" smtClean="0"/>
              <a:t>Fifth level</a:t>
            </a:r>
          </a:p>
        </p:txBody>
      </p:sp>
      <p:sp>
        <p:nvSpPr>
          <p:cNvPr id="3051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th-TH"/>
          </a:p>
        </p:txBody>
      </p:sp>
      <p:sp>
        <p:nvSpPr>
          <p:cNvPr id="3051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th-TH"/>
          </a:p>
        </p:txBody>
      </p:sp>
      <p:sp>
        <p:nvSpPr>
          <p:cNvPr id="3051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BAC36523-3A6E-42B7-A6F4-5D6E44B0220B}" type="slidenum">
              <a:rPr lang="en-US"/>
              <a:pPr>
                <a:defRPr/>
              </a:pPr>
              <a:t>‹#›</a:t>
            </a:fld>
            <a:endParaRPr lang="th-TH"/>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ngsana New" pitchFamily="18" charset="-34"/>
        </a:defRPr>
      </a:lvl2pPr>
      <a:lvl3pPr algn="ctr" rtl="0" eaLnBrk="0" fontAlgn="base" hangingPunct="0">
        <a:spcBef>
          <a:spcPct val="0"/>
        </a:spcBef>
        <a:spcAft>
          <a:spcPct val="0"/>
        </a:spcAft>
        <a:defRPr sz="4400">
          <a:solidFill>
            <a:schemeClr val="tx2"/>
          </a:solidFill>
          <a:latin typeface="Arial" pitchFamily="34" charset="0"/>
          <a:cs typeface="Angsana New" pitchFamily="18" charset="-34"/>
        </a:defRPr>
      </a:lvl3pPr>
      <a:lvl4pPr algn="ctr" rtl="0" eaLnBrk="0" fontAlgn="base" hangingPunct="0">
        <a:spcBef>
          <a:spcPct val="0"/>
        </a:spcBef>
        <a:spcAft>
          <a:spcPct val="0"/>
        </a:spcAft>
        <a:defRPr sz="4400">
          <a:solidFill>
            <a:schemeClr val="tx2"/>
          </a:solidFill>
          <a:latin typeface="Arial" pitchFamily="34" charset="0"/>
          <a:cs typeface="Angsana New" pitchFamily="18" charset="-34"/>
        </a:defRPr>
      </a:lvl4pPr>
      <a:lvl5pPr algn="ctr" rtl="0" eaLnBrk="0" fontAlgn="base" hangingPunct="0">
        <a:spcBef>
          <a:spcPct val="0"/>
        </a:spcBef>
        <a:spcAft>
          <a:spcPct val="0"/>
        </a:spcAft>
        <a:defRPr sz="4400">
          <a:solidFill>
            <a:schemeClr val="tx2"/>
          </a:solidFill>
          <a:latin typeface="Arial" pitchFamily="34" charset="0"/>
          <a:cs typeface="Angsana New" pitchFamily="18" charset="-34"/>
        </a:defRPr>
      </a:lvl5pPr>
      <a:lvl6pPr marL="457200" algn="ctr" rtl="0" fontAlgn="base">
        <a:spcBef>
          <a:spcPct val="0"/>
        </a:spcBef>
        <a:spcAft>
          <a:spcPct val="0"/>
        </a:spcAft>
        <a:defRPr sz="4400">
          <a:solidFill>
            <a:schemeClr val="tx2"/>
          </a:solidFill>
          <a:latin typeface="Arial" pitchFamily="34" charset="0"/>
          <a:cs typeface="Angsana New" pitchFamily="18" charset="-34"/>
        </a:defRPr>
      </a:lvl6pPr>
      <a:lvl7pPr marL="914400" algn="ctr" rtl="0" fontAlgn="base">
        <a:spcBef>
          <a:spcPct val="0"/>
        </a:spcBef>
        <a:spcAft>
          <a:spcPct val="0"/>
        </a:spcAft>
        <a:defRPr sz="4400">
          <a:solidFill>
            <a:schemeClr val="tx2"/>
          </a:solidFill>
          <a:latin typeface="Arial" pitchFamily="34" charset="0"/>
          <a:cs typeface="Angsana New" pitchFamily="18" charset="-34"/>
        </a:defRPr>
      </a:lvl7pPr>
      <a:lvl8pPr marL="1371600" algn="ctr" rtl="0" fontAlgn="base">
        <a:spcBef>
          <a:spcPct val="0"/>
        </a:spcBef>
        <a:spcAft>
          <a:spcPct val="0"/>
        </a:spcAft>
        <a:defRPr sz="4400">
          <a:solidFill>
            <a:schemeClr val="tx2"/>
          </a:solidFill>
          <a:latin typeface="Arial" pitchFamily="34" charset="0"/>
          <a:cs typeface="Angsana New" pitchFamily="18" charset="-34"/>
        </a:defRPr>
      </a:lvl8pPr>
      <a:lvl9pPr marL="1828800" algn="ctr" rtl="0" fontAlgn="base">
        <a:spcBef>
          <a:spcPct val="0"/>
        </a:spcBef>
        <a:spcAft>
          <a:spcPct val="0"/>
        </a:spcAft>
        <a:defRPr sz="4400">
          <a:solidFill>
            <a:schemeClr val="tx2"/>
          </a:solidFill>
          <a:latin typeface="Arial" pitchFamily="34" charset="0"/>
          <a:cs typeface="Angsana New" pitchFamily="18" charset="-3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7.xml"/><Relationship Id="rId6" Type="http://schemas.openxmlformats.org/officeDocument/2006/relationships/image" Target="../media/image28.wmf"/><Relationship Id="rId5" Type="http://schemas.openxmlformats.org/officeDocument/2006/relationships/image" Target="../media/image27.wmf"/><Relationship Id="rId4" Type="http://schemas.openxmlformats.org/officeDocument/2006/relationships/image" Target="../media/image26.w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jpe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hyperlink" Target="http://www.tennis-warehouse.com/viewlarge.html?PCODE=UA" TargetMode="Externa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65.gif"/><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6.xml"/><Relationship Id="rId4" Type="http://schemas.openxmlformats.org/officeDocument/2006/relationships/hyperlink" Target="http://www.arrem.com/designguide/dgprocesscap.ht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74.gif"/><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75.gif"/><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76.gif"/><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77.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6.xml"/><Relationship Id="rId5" Type="http://schemas.openxmlformats.org/officeDocument/2006/relationships/image" Target="../media/image82.png"/><Relationship Id="rId4" Type="http://schemas.openxmlformats.org/officeDocument/2006/relationships/image" Target="../media/image81.png"/></Relationships>
</file>

<file path=ppt/slides/_rels/slide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6.xml"/><Relationship Id="rId4" Type="http://schemas.openxmlformats.org/officeDocument/2006/relationships/image" Target="../media/image89.png"/></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gif"/><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gif"/><Relationship Id="rId1" Type="http://schemas.openxmlformats.org/officeDocument/2006/relationships/slideLayout" Target="../slideLayouts/slideLayout7.xml"/><Relationship Id="rId4" Type="http://schemas.openxmlformats.org/officeDocument/2006/relationships/hyperlink" Target="http://www.idsa-mp.org/proc/plastic/injection/injection_design_7.htm"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gif"/><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68.xml.rels><?xml version="1.0" encoding="UTF-8" standalone="yes"?>
<Relationships xmlns="http://schemas.openxmlformats.org/package/2006/relationships"><Relationship Id="rId3" Type="http://schemas.openxmlformats.org/officeDocument/2006/relationships/image" Target="../media/image106.gif"/><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9.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en.wikipedia.org/wiki/Plastic"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Hydrocarbons" TargetMode="Externa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hyperlink" Target="http://en.wikipedia.org/wiki/Distillation" TargetMode="External"/><Relationship Id="rId4" Type="http://schemas.openxmlformats.org/officeDocument/2006/relationships/hyperlink" Target="http://en.wikipedia.org/wiki/Boiling_point"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5029200" y="5410200"/>
            <a:ext cx="3557588" cy="579438"/>
          </a:xfrm>
          <a:prstGeom prst="rect">
            <a:avLst/>
          </a:prstGeom>
          <a:noFill/>
          <a:ln w="9525">
            <a:noFill/>
            <a:miter lim="800000"/>
            <a:headEnd/>
            <a:tailEnd/>
          </a:ln>
        </p:spPr>
        <p:txBody>
          <a:bodyPr wrap="none">
            <a:spAutoFit/>
          </a:bodyPr>
          <a:lstStyle/>
          <a:p>
            <a:r>
              <a:rPr lang="en-US" sz="3200" b="1">
                <a:latin typeface="Times New Roman" pitchFamily="18" charset="0"/>
              </a:rPr>
              <a:t>Apiwat Muttamara</a:t>
            </a:r>
            <a:endParaRPr lang="th-TH" sz="3200" b="1">
              <a:latin typeface="Times New Roman" pitchFamily="18" charset="0"/>
            </a:endParaRPr>
          </a:p>
        </p:txBody>
      </p:sp>
      <p:sp>
        <p:nvSpPr>
          <p:cNvPr id="75781" name="Text Box 5"/>
          <p:cNvSpPr txBox="1">
            <a:spLocks noChangeArrowheads="1"/>
          </p:cNvSpPr>
          <p:nvPr/>
        </p:nvSpPr>
        <p:spPr bwMode="auto">
          <a:xfrm>
            <a:off x="1219200" y="1219200"/>
            <a:ext cx="6781800" cy="1616075"/>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spcBef>
                <a:spcPct val="50000"/>
              </a:spcBef>
              <a:defRPr/>
            </a:pPr>
            <a:r>
              <a:rPr lang="en-US" sz="4000" dirty="0"/>
              <a:t>Polymer and </a:t>
            </a:r>
          </a:p>
          <a:p>
            <a:pPr>
              <a:spcBef>
                <a:spcPct val="50000"/>
              </a:spcBef>
              <a:defRPr/>
            </a:pPr>
            <a:r>
              <a:rPr lang="en-US" sz="4000" dirty="0"/>
              <a:t>Plastics Manufacturing</a:t>
            </a:r>
            <a:endParaRPr lang="th-TH" sz="4000" dirty="0"/>
          </a:p>
        </p:txBody>
      </p:sp>
      <p:pic>
        <p:nvPicPr>
          <p:cNvPr id="2052" name="Picture 6"/>
          <p:cNvPicPr>
            <a:picLocks noChangeAspect="1" noChangeArrowheads="1"/>
          </p:cNvPicPr>
          <p:nvPr/>
        </p:nvPicPr>
        <p:blipFill>
          <a:blip r:embed="rId2" cstate="print"/>
          <a:srcRect/>
          <a:stretch>
            <a:fillRect/>
          </a:stretch>
        </p:blipFill>
        <p:spPr bwMode="auto">
          <a:xfrm>
            <a:off x="457200" y="3048000"/>
            <a:ext cx="4286250" cy="3486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914400" y="762000"/>
            <a:ext cx="7543800" cy="641350"/>
          </a:xfrm>
          <a:prstGeom prst="rect">
            <a:avLst/>
          </a:prstGeom>
          <a:noFill/>
          <a:ln w="9525">
            <a:noFill/>
            <a:miter lim="800000"/>
            <a:headEnd/>
            <a:tailEnd/>
          </a:ln>
        </p:spPr>
        <p:txBody>
          <a:bodyPr>
            <a:spAutoFit/>
          </a:bodyPr>
          <a:lstStyle/>
          <a:p>
            <a:pPr eaLnBrk="0" hangingPunct="0">
              <a:spcBef>
                <a:spcPct val="50000"/>
              </a:spcBef>
            </a:pPr>
            <a:r>
              <a:rPr lang="th-TH" sz="3600" b="1">
                <a:solidFill>
                  <a:schemeClr val="bg2"/>
                </a:solidFill>
                <a:cs typeface="Cordia New" pitchFamily="34" charset="-34"/>
              </a:rPr>
              <a:t>Polymerization of Polyethylene</a:t>
            </a:r>
          </a:p>
        </p:txBody>
      </p:sp>
      <p:pic>
        <p:nvPicPr>
          <p:cNvPr id="94211" name="Picture 3" descr="F"/>
          <p:cNvPicPr>
            <a:picLocks noChangeAspect="1" noChangeArrowheads="1"/>
          </p:cNvPicPr>
          <p:nvPr/>
        </p:nvPicPr>
        <p:blipFill>
          <a:blip r:embed="rId4" cstate="print"/>
          <a:srcRect/>
          <a:stretch>
            <a:fillRect/>
          </a:stretch>
        </p:blipFill>
        <p:spPr bwMode="auto">
          <a:xfrm>
            <a:off x="2133600" y="1676400"/>
            <a:ext cx="4389438" cy="2851150"/>
          </a:xfrm>
          <a:prstGeom prst="rect">
            <a:avLst/>
          </a:prstGeom>
          <a:noFill/>
          <a:ln w="9525">
            <a:noFill/>
            <a:miter lim="800000"/>
            <a:headEnd/>
            <a:tailEnd/>
          </a:ln>
        </p:spPr>
      </p:pic>
      <p:sp>
        <p:nvSpPr>
          <p:cNvPr id="94212" name="Text Box 4"/>
          <p:cNvSpPr txBox="1">
            <a:spLocks noChangeArrowheads="1"/>
          </p:cNvSpPr>
          <p:nvPr/>
        </p:nvSpPr>
        <p:spPr bwMode="auto">
          <a:xfrm>
            <a:off x="2133600" y="4953000"/>
            <a:ext cx="4724400" cy="519113"/>
          </a:xfrm>
          <a:prstGeom prst="rect">
            <a:avLst/>
          </a:prstGeom>
          <a:noFill/>
          <a:ln w="9525">
            <a:noFill/>
            <a:miter lim="800000"/>
            <a:headEnd/>
            <a:tailEnd/>
          </a:ln>
        </p:spPr>
        <p:txBody>
          <a:bodyPr>
            <a:spAutoFit/>
          </a:bodyPr>
          <a:lstStyle/>
          <a:p>
            <a:pPr eaLnBrk="0" hangingPunct="0">
              <a:spcBef>
                <a:spcPct val="50000"/>
              </a:spcBef>
            </a:pPr>
            <a:r>
              <a:rPr lang="th-TH"/>
              <a:t>n = degree of polymerization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iterate type="lt">
                                    <p:tmPct val="100000"/>
                                  </p:iterate>
                                  <p:childTnLst>
                                    <p:set>
                                      <p:cBhvr>
                                        <p:cTn id="6" dur="1" fill="hold">
                                          <p:stCondLst>
                                            <p:cond delay="0"/>
                                          </p:stCondLst>
                                        </p:cTn>
                                        <p:tgtEl>
                                          <p:spTgt spid="94210">
                                            <p:txEl>
                                              <p:pRg st="0" end="0"/>
                                            </p:txEl>
                                          </p:spTgt>
                                        </p:tgtEl>
                                        <p:attrNameLst>
                                          <p:attrName>style.visibility</p:attrName>
                                        </p:attrNameLst>
                                      </p:cBhvr>
                                      <p:to>
                                        <p:strVal val="visible"/>
                                      </p:to>
                                    </p:set>
                                    <p:anim calcmode="lin" valueType="num">
                                      <p:cBhvr additive="base">
                                        <p:cTn id="7" dur="75" fill="hold"/>
                                        <p:tgtEl>
                                          <p:spTgt spid="94210">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94210">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94211"/>
                                        </p:tgtEl>
                                        <p:attrNameLst>
                                          <p:attrName>style.visibility</p:attrName>
                                        </p:attrNameLst>
                                      </p:cBhvr>
                                      <p:to>
                                        <p:strVal val="visible"/>
                                      </p:to>
                                    </p:set>
                                    <p:animEffect transition="in" filter="box(out)">
                                      <p:cBhvr>
                                        <p:cTn id="13" dur="500"/>
                                        <p:tgtEl>
                                          <p:spTgt spid="94211"/>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94212">
                                            <p:txEl>
                                              <p:pRg st="0" end="0"/>
                                            </p:txEl>
                                          </p:spTgt>
                                        </p:tgtEl>
                                        <p:attrNameLst>
                                          <p:attrName>style.visibility</p:attrName>
                                        </p:attrNameLst>
                                      </p:cBhvr>
                                      <p:to>
                                        <p:strVal val="visible"/>
                                      </p:to>
                                    </p:set>
                                    <p:animEffect transition="in" filter="dissolve">
                                      <p:cBhvr>
                                        <p:cTn id="18" dur="500"/>
                                        <p:tgtEl>
                                          <p:spTgt spid="942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build="p" autoUpdateAnimBg="0"/>
      <p:bldP spid="94212"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8306" name="Picture 2" descr="T15_3"/>
          <p:cNvPicPr>
            <a:picLocks noChangeAspect="1" noChangeArrowheads="1"/>
          </p:cNvPicPr>
          <p:nvPr/>
        </p:nvPicPr>
        <p:blipFill>
          <a:blip r:embed="rId2" cstate="print"/>
          <a:srcRect/>
          <a:stretch>
            <a:fillRect/>
          </a:stretch>
        </p:blipFill>
        <p:spPr bwMode="auto">
          <a:xfrm>
            <a:off x="1143000" y="76200"/>
            <a:ext cx="7086600" cy="6629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dissolve">
                                      <p:cBhvr>
                                        <p:cTn id="7" dur="500"/>
                                        <p:tgtEl>
                                          <p:spTgt spid="98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9330" name="Picture 2" descr="T15_3c"/>
          <p:cNvPicPr>
            <a:picLocks noChangeAspect="1" noChangeArrowheads="1"/>
          </p:cNvPicPr>
          <p:nvPr/>
        </p:nvPicPr>
        <p:blipFill>
          <a:blip r:embed="rId2" cstate="print"/>
          <a:srcRect/>
          <a:stretch>
            <a:fillRect/>
          </a:stretch>
        </p:blipFill>
        <p:spPr bwMode="auto">
          <a:xfrm>
            <a:off x="457200" y="152400"/>
            <a:ext cx="8351838" cy="6477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99330"/>
                                        </p:tgtEl>
                                        <p:attrNameLst>
                                          <p:attrName>style.visibility</p:attrName>
                                        </p:attrNameLst>
                                      </p:cBhvr>
                                      <p:to>
                                        <p:strVal val="visible"/>
                                      </p:to>
                                    </p:set>
                                    <p:animEffect transition="in" filter="dissolve">
                                      <p:cBhvr>
                                        <p:cTn id="7" dur="500"/>
                                        <p:tgtEl>
                                          <p:spTgt spid="99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3116263" y="488950"/>
            <a:ext cx="2882900" cy="579438"/>
          </a:xfrm>
          <a:prstGeom prst="rect">
            <a:avLst/>
          </a:prstGeom>
          <a:noFill/>
          <a:ln w="9525">
            <a:noFill/>
            <a:miter lim="800000"/>
            <a:headEnd/>
            <a:tailEnd/>
          </a:ln>
        </p:spPr>
        <p:txBody>
          <a:bodyPr wrap="none">
            <a:spAutoFit/>
          </a:bodyPr>
          <a:lstStyle/>
          <a:p>
            <a:r>
              <a:rPr lang="th-TH" sz="3200">
                <a:solidFill>
                  <a:schemeClr val="accent2"/>
                </a:solidFill>
                <a:latin typeface="Tahoma" pitchFamily="34" charset="0"/>
                <a:cs typeface="Tahoma" pitchFamily="34" charset="0"/>
              </a:rPr>
              <a:t>Thermoplastics</a:t>
            </a:r>
          </a:p>
        </p:txBody>
      </p:sp>
      <p:pic>
        <p:nvPicPr>
          <p:cNvPr id="14339" name="Picture 3"/>
          <p:cNvPicPr>
            <a:picLocks noChangeAspect="1" noChangeArrowheads="1"/>
          </p:cNvPicPr>
          <p:nvPr/>
        </p:nvPicPr>
        <p:blipFill>
          <a:blip r:embed="rId2" cstate="print"/>
          <a:srcRect/>
          <a:stretch>
            <a:fillRect/>
          </a:stretch>
        </p:blipFill>
        <p:spPr bwMode="auto">
          <a:xfrm>
            <a:off x="338138" y="2924175"/>
            <a:ext cx="3810000" cy="1166813"/>
          </a:xfrm>
          <a:prstGeom prst="rect">
            <a:avLst/>
          </a:prstGeom>
          <a:noFill/>
          <a:ln w="9525">
            <a:noFill/>
            <a:miter lim="800000"/>
            <a:headEnd/>
            <a:tailEnd/>
          </a:ln>
        </p:spPr>
      </p:pic>
      <p:sp>
        <p:nvSpPr>
          <p:cNvPr id="14340" name="Rectangle 4"/>
          <p:cNvSpPr>
            <a:spLocks noChangeArrowheads="1"/>
          </p:cNvSpPr>
          <p:nvPr/>
        </p:nvSpPr>
        <p:spPr bwMode="auto">
          <a:xfrm>
            <a:off x="396875" y="2409825"/>
            <a:ext cx="1706563" cy="457200"/>
          </a:xfrm>
          <a:prstGeom prst="rect">
            <a:avLst/>
          </a:prstGeom>
          <a:noFill/>
          <a:ln w="9525">
            <a:noFill/>
            <a:miter lim="800000"/>
            <a:headEnd/>
            <a:tailEnd/>
          </a:ln>
        </p:spPr>
        <p:txBody>
          <a:bodyPr wrap="none">
            <a:spAutoFit/>
          </a:bodyPr>
          <a:lstStyle/>
          <a:p>
            <a:r>
              <a:rPr lang="en-US" sz="2400">
                <a:solidFill>
                  <a:srgbClr val="FF0000"/>
                </a:solidFill>
                <a:latin typeface="Tahoma" pitchFamily="34" charset="0"/>
                <a:cs typeface="Tahoma" pitchFamily="34" charset="0"/>
              </a:rPr>
              <a:t>A</a:t>
            </a:r>
            <a:r>
              <a:rPr lang="th-TH" sz="2400">
                <a:solidFill>
                  <a:srgbClr val="FF0000"/>
                </a:solidFill>
                <a:latin typeface="Tahoma" pitchFamily="34" charset="0"/>
                <a:cs typeface="Tahoma" pitchFamily="34" charset="0"/>
              </a:rPr>
              <a:t>morphous</a:t>
            </a:r>
          </a:p>
        </p:txBody>
      </p:sp>
      <p:pic>
        <p:nvPicPr>
          <p:cNvPr id="160773" name="Picture 5"/>
          <p:cNvPicPr>
            <a:picLocks noChangeAspect="1" noChangeArrowheads="1"/>
          </p:cNvPicPr>
          <p:nvPr/>
        </p:nvPicPr>
        <p:blipFill>
          <a:blip r:embed="rId3" cstate="print"/>
          <a:srcRect/>
          <a:stretch>
            <a:fillRect/>
          </a:stretch>
        </p:blipFill>
        <p:spPr bwMode="auto">
          <a:xfrm>
            <a:off x="2324100" y="4029075"/>
            <a:ext cx="1200150" cy="1524000"/>
          </a:xfrm>
          <a:prstGeom prst="rect">
            <a:avLst/>
          </a:prstGeom>
          <a:noFill/>
          <a:ln w="9525">
            <a:noFill/>
            <a:miter lim="800000"/>
            <a:headEnd/>
            <a:tailEnd/>
          </a:ln>
        </p:spPr>
      </p:pic>
      <p:sp>
        <p:nvSpPr>
          <p:cNvPr id="160774" name="Rectangle 6"/>
          <p:cNvSpPr>
            <a:spLocks noChangeArrowheads="1"/>
          </p:cNvSpPr>
          <p:nvPr/>
        </p:nvSpPr>
        <p:spPr bwMode="auto">
          <a:xfrm>
            <a:off x="2030413" y="5619750"/>
            <a:ext cx="1808162" cy="457200"/>
          </a:xfrm>
          <a:prstGeom prst="rect">
            <a:avLst/>
          </a:prstGeom>
          <a:noFill/>
          <a:ln w="9525">
            <a:noFill/>
            <a:miter lim="800000"/>
            <a:headEnd/>
            <a:tailEnd/>
          </a:ln>
        </p:spPr>
        <p:txBody>
          <a:bodyPr wrap="none">
            <a:spAutoFit/>
          </a:bodyPr>
          <a:lstStyle/>
          <a:p>
            <a:r>
              <a:rPr lang="th-TH" sz="2400">
                <a:latin typeface="Tahoma" pitchFamily="34" charset="0"/>
                <a:cs typeface="Tahoma" pitchFamily="34" charset="0"/>
              </a:rPr>
              <a:t>Transparent</a:t>
            </a:r>
          </a:p>
        </p:txBody>
      </p:sp>
      <p:pic>
        <p:nvPicPr>
          <p:cNvPr id="160775" name="Picture 7"/>
          <p:cNvPicPr>
            <a:picLocks noChangeAspect="1" noChangeArrowheads="1"/>
          </p:cNvPicPr>
          <p:nvPr/>
        </p:nvPicPr>
        <p:blipFill>
          <a:blip r:embed="rId4" cstate="print"/>
          <a:srcRect/>
          <a:stretch>
            <a:fillRect/>
          </a:stretch>
        </p:blipFill>
        <p:spPr bwMode="auto">
          <a:xfrm>
            <a:off x="2314575" y="1438275"/>
            <a:ext cx="1200150" cy="1524000"/>
          </a:xfrm>
          <a:prstGeom prst="rect">
            <a:avLst/>
          </a:prstGeom>
          <a:noFill/>
          <a:ln w="9525">
            <a:noFill/>
            <a:miter lim="800000"/>
            <a:headEnd/>
            <a:tailEnd/>
          </a:ln>
        </p:spPr>
      </p:pic>
      <p:pic>
        <p:nvPicPr>
          <p:cNvPr id="14344" name="Picture 8"/>
          <p:cNvPicPr>
            <a:picLocks noChangeAspect="1" noChangeArrowheads="1"/>
          </p:cNvPicPr>
          <p:nvPr/>
        </p:nvPicPr>
        <p:blipFill>
          <a:blip r:embed="rId5" cstate="print"/>
          <a:srcRect/>
          <a:stretch>
            <a:fillRect/>
          </a:stretch>
        </p:blipFill>
        <p:spPr bwMode="auto">
          <a:xfrm>
            <a:off x="4981575" y="2805113"/>
            <a:ext cx="4162425" cy="1314450"/>
          </a:xfrm>
          <a:prstGeom prst="rect">
            <a:avLst/>
          </a:prstGeom>
          <a:noFill/>
          <a:ln w="9525">
            <a:noFill/>
            <a:miter lim="800000"/>
            <a:headEnd/>
            <a:tailEnd/>
          </a:ln>
        </p:spPr>
      </p:pic>
      <p:sp>
        <p:nvSpPr>
          <p:cNvPr id="14345" name="Rectangle 9"/>
          <p:cNvSpPr>
            <a:spLocks noChangeArrowheads="1"/>
          </p:cNvSpPr>
          <p:nvPr/>
        </p:nvSpPr>
        <p:spPr bwMode="auto">
          <a:xfrm>
            <a:off x="4933950" y="2362200"/>
            <a:ext cx="2181225" cy="457200"/>
          </a:xfrm>
          <a:prstGeom prst="rect">
            <a:avLst/>
          </a:prstGeom>
          <a:noFill/>
          <a:ln w="9525">
            <a:noFill/>
            <a:miter lim="800000"/>
            <a:headEnd/>
            <a:tailEnd/>
          </a:ln>
        </p:spPr>
        <p:txBody>
          <a:bodyPr wrap="none">
            <a:spAutoFit/>
          </a:bodyPr>
          <a:lstStyle/>
          <a:p>
            <a:r>
              <a:rPr lang="en-US" sz="2400">
                <a:solidFill>
                  <a:srgbClr val="FF0000"/>
                </a:solidFill>
                <a:latin typeface="Tahoma" pitchFamily="34" charset="0"/>
                <a:cs typeface="Tahoma" pitchFamily="34" charset="0"/>
              </a:rPr>
              <a:t>Semi</a:t>
            </a:r>
            <a:r>
              <a:rPr lang="th-TH" sz="2400">
                <a:solidFill>
                  <a:srgbClr val="FF0000"/>
                </a:solidFill>
                <a:latin typeface="Tahoma" pitchFamily="34" charset="0"/>
                <a:cs typeface="Tahoma" pitchFamily="34" charset="0"/>
              </a:rPr>
              <a:t>crystalline</a:t>
            </a:r>
          </a:p>
        </p:txBody>
      </p:sp>
      <p:pic>
        <p:nvPicPr>
          <p:cNvPr id="160778" name="Picture 10"/>
          <p:cNvPicPr>
            <a:picLocks noChangeAspect="1" noChangeArrowheads="1"/>
          </p:cNvPicPr>
          <p:nvPr/>
        </p:nvPicPr>
        <p:blipFill>
          <a:blip r:embed="rId4" cstate="print"/>
          <a:srcRect/>
          <a:stretch>
            <a:fillRect/>
          </a:stretch>
        </p:blipFill>
        <p:spPr bwMode="auto">
          <a:xfrm>
            <a:off x="6981825" y="4029075"/>
            <a:ext cx="1200150" cy="1524000"/>
          </a:xfrm>
          <a:prstGeom prst="rect">
            <a:avLst/>
          </a:prstGeom>
          <a:noFill/>
          <a:ln w="9525">
            <a:noFill/>
            <a:miter lim="800000"/>
            <a:headEnd/>
            <a:tailEnd/>
          </a:ln>
        </p:spPr>
      </p:pic>
      <p:sp>
        <p:nvSpPr>
          <p:cNvPr id="160779" name="Rectangle 11"/>
          <p:cNvSpPr>
            <a:spLocks noChangeArrowheads="1"/>
          </p:cNvSpPr>
          <p:nvPr/>
        </p:nvSpPr>
        <p:spPr bwMode="auto">
          <a:xfrm>
            <a:off x="6972300" y="5608638"/>
            <a:ext cx="2009775" cy="822325"/>
          </a:xfrm>
          <a:prstGeom prst="rect">
            <a:avLst/>
          </a:prstGeom>
          <a:noFill/>
          <a:ln w="9525">
            <a:noFill/>
            <a:miter lim="800000"/>
            <a:headEnd/>
            <a:tailEnd/>
          </a:ln>
        </p:spPr>
        <p:txBody>
          <a:bodyPr>
            <a:spAutoFit/>
          </a:bodyPr>
          <a:lstStyle/>
          <a:p>
            <a:r>
              <a:rPr lang="th-TH" sz="2400">
                <a:latin typeface="Tahoma" pitchFamily="34" charset="0"/>
                <a:cs typeface="Tahoma" pitchFamily="34" charset="0"/>
              </a:rPr>
              <a:t>Translucent</a:t>
            </a:r>
          </a:p>
          <a:p>
            <a:r>
              <a:rPr lang="th-TH" sz="2400">
                <a:latin typeface="Tahoma" pitchFamily="34" charset="0"/>
                <a:cs typeface="Tahoma" pitchFamily="34" charset="0"/>
              </a:rPr>
              <a:t>Opaque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0773"/>
                                        </p:tgtEl>
                                        <p:attrNameLst>
                                          <p:attrName>style.visibility</p:attrName>
                                        </p:attrNameLst>
                                      </p:cBhvr>
                                      <p:to>
                                        <p:strVal val="visible"/>
                                      </p:to>
                                    </p:set>
                                    <p:anim calcmode="lin" valueType="num">
                                      <p:cBhvr additive="base">
                                        <p:cTn id="7" dur="500" fill="hold"/>
                                        <p:tgtEl>
                                          <p:spTgt spid="160773"/>
                                        </p:tgtEl>
                                        <p:attrNameLst>
                                          <p:attrName>ppt_x</p:attrName>
                                        </p:attrNameLst>
                                      </p:cBhvr>
                                      <p:tavLst>
                                        <p:tav tm="0">
                                          <p:val>
                                            <p:strVal val="#ppt_x"/>
                                          </p:val>
                                        </p:tav>
                                        <p:tav tm="100000">
                                          <p:val>
                                            <p:strVal val="#ppt_x"/>
                                          </p:val>
                                        </p:tav>
                                      </p:tavLst>
                                    </p:anim>
                                    <p:anim calcmode="lin" valueType="num">
                                      <p:cBhvr additive="base">
                                        <p:cTn id="8" dur="500" fill="hold"/>
                                        <p:tgtEl>
                                          <p:spTgt spid="16077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0775"/>
                                        </p:tgtEl>
                                        <p:attrNameLst>
                                          <p:attrName>style.visibility</p:attrName>
                                        </p:attrNameLst>
                                      </p:cBhvr>
                                      <p:to>
                                        <p:strVal val="visible"/>
                                      </p:to>
                                    </p:set>
                                    <p:anim calcmode="lin" valueType="num">
                                      <p:cBhvr additive="base">
                                        <p:cTn id="13" dur="500" fill="hold"/>
                                        <p:tgtEl>
                                          <p:spTgt spid="160775"/>
                                        </p:tgtEl>
                                        <p:attrNameLst>
                                          <p:attrName>ppt_x</p:attrName>
                                        </p:attrNameLst>
                                      </p:cBhvr>
                                      <p:tavLst>
                                        <p:tav tm="0">
                                          <p:val>
                                            <p:strVal val="#ppt_x"/>
                                          </p:val>
                                        </p:tav>
                                        <p:tav tm="100000">
                                          <p:val>
                                            <p:strVal val="#ppt_x"/>
                                          </p:val>
                                        </p:tav>
                                      </p:tavLst>
                                    </p:anim>
                                    <p:anim calcmode="lin" valueType="num">
                                      <p:cBhvr additive="base">
                                        <p:cTn id="14" dur="500" fill="hold"/>
                                        <p:tgtEl>
                                          <p:spTgt spid="16077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60774"/>
                                        </p:tgtEl>
                                        <p:attrNameLst>
                                          <p:attrName>style.visibility</p:attrName>
                                        </p:attrNameLst>
                                      </p:cBhvr>
                                      <p:to>
                                        <p:strVal val="visible"/>
                                      </p:to>
                                    </p:set>
                                    <p:animEffect transition="in" filter="blinds(horizontal)">
                                      <p:cBhvr>
                                        <p:cTn id="19" dur="500"/>
                                        <p:tgtEl>
                                          <p:spTgt spid="16077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60778"/>
                                        </p:tgtEl>
                                        <p:attrNameLst>
                                          <p:attrName>style.visibility</p:attrName>
                                        </p:attrNameLst>
                                      </p:cBhvr>
                                      <p:to>
                                        <p:strVal val="visible"/>
                                      </p:to>
                                    </p:set>
                                    <p:anim calcmode="lin" valueType="num">
                                      <p:cBhvr additive="base">
                                        <p:cTn id="24" dur="500" fill="hold"/>
                                        <p:tgtEl>
                                          <p:spTgt spid="160778"/>
                                        </p:tgtEl>
                                        <p:attrNameLst>
                                          <p:attrName>ppt_x</p:attrName>
                                        </p:attrNameLst>
                                      </p:cBhvr>
                                      <p:tavLst>
                                        <p:tav tm="0">
                                          <p:val>
                                            <p:strVal val="#ppt_x"/>
                                          </p:val>
                                        </p:tav>
                                        <p:tav tm="100000">
                                          <p:val>
                                            <p:strVal val="#ppt_x"/>
                                          </p:val>
                                        </p:tav>
                                      </p:tavLst>
                                    </p:anim>
                                    <p:anim calcmode="lin" valueType="num">
                                      <p:cBhvr additive="base">
                                        <p:cTn id="25" dur="500" fill="hold"/>
                                        <p:tgtEl>
                                          <p:spTgt spid="16077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60779"/>
                                        </p:tgtEl>
                                        <p:attrNameLst>
                                          <p:attrName>style.visibility</p:attrName>
                                        </p:attrNameLst>
                                      </p:cBhvr>
                                      <p:to>
                                        <p:strVal val="visible"/>
                                      </p:to>
                                    </p:set>
                                    <p:animEffect transition="in" filter="blinds(horizontal)">
                                      <p:cBhvr>
                                        <p:cTn id="30" dur="500"/>
                                        <p:tgtEl>
                                          <p:spTgt spid="160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4" grpId="0"/>
      <p:bldP spid="160779"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147" name="Rectangle 3"/>
          <p:cNvSpPr>
            <a:spLocks noChangeArrowheads="1"/>
          </p:cNvSpPr>
          <p:nvPr/>
        </p:nvSpPr>
        <p:spPr bwMode="auto">
          <a:xfrm>
            <a:off x="990600" y="6172200"/>
            <a:ext cx="6934200" cy="457200"/>
          </a:xfrm>
          <a:prstGeom prst="rect">
            <a:avLst/>
          </a:prstGeom>
          <a:noFill/>
          <a:ln w="9525">
            <a:noFill/>
            <a:miter lim="800000"/>
            <a:headEnd/>
            <a:tailEnd/>
          </a:ln>
        </p:spPr>
        <p:txBody>
          <a:bodyPr>
            <a:spAutoFit/>
          </a:bodyPr>
          <a:lstStyle/>
          <a:p>
            <a:pPr>
              <a:spcBef>
                <a:spcPct val="50000"/>
              </a:spcBef>
            </a:pPr>
            <a:r>
              <a:rPr lang="en-US" sz="2400">
                <a:solidFill>
                  <a:schemeClr val="bg2"/>
                </a:solidFill>
              </a:rPr>
              <a:t>Fringed-micelle model of semicrystalline polymers</a:t>
            </a:r>
          </a:p>
        </p:txBody>
      </p:sp>
      <p:pic>
        <p:nvPicPr>
          <p:cNvPr id="134148" name="Picture 4" descr="F1"/>
          <p:cNvPicPr>
            <a:picLocks noChangeAspect="1" noChangeArrowheads="1"/>
          </p:cNvPicPr>
          <p:nvPr/>
        </p:nvPicPr>
        <p:blipFill>
          <a:blip r:embed="rId2" cstate="print"/>
          <a:srcRect/>
          <a:stretch>
            <a:fillRect/>
          </a:stretch>
        </p:blipFill>
        <p:spPr bwMode="auto">
          <a:xfrm>
            <a:off x="609600" y="1905000"/>
            <a:ext cx="3324225" cy="3643313"/>
          </a:xfrm>
          <a:prstGeom prst="rect">
            <a:avLst/>
          </a:prstGeom>
          <a:noFill/>
          <a:ln w="9525">
            <a:noFill/>
            <a:miter lim="800000"/>
            <a:headEnd/>
            <a:tailEnd/>
          </a:ln>
        </p:spPr>
      </p:pic>
      <p:sp>
        <p:nvSpPr>
          <p:cNvPr id="15364" name="Text Box 5"/>
          <p:cNvSpPr txBox="1">
            <a:spLocks noChangeArrowheads="1"/>
          </p:cNvSpPr>
          <p:nvPr/>
        </p:nvSpPr>
        <p:spPr bwMode="auto">
          <a:xfrm>
            <a:off x="4308475" y="2590800"/>
            <a:ext cx="4835525" cy="2884488"/>
          </a:xfrm>
          <a:prstGeom prst="rect">
            <a:avLst/>
          </a:prstGeom>
          <a:noFill/>
          <a:ln w="9525">
            <a:noFill/>
            <a:miter lim="800000"/>
            <a:headEnd/>
            <a:tailEnd/>
          </a:ln>
        </p:spPr>
        <p:txBody>
          <a:bodyPr wrap="none">
            <a:spAutoFit/>
          </a:bodyPr>
          <a:lstStyle/>
          <a:p>
            <a:pPr>
              <a:lnSpc>
                <a:spcPct val="150000"/>
              </a:lnSpc>
            </a:pPr>
            <a:r>
              <a:rPr lang="th-TH" sz="2200" b="1">
                <a:cs typeface="Arial" pitchFamily="34" charset="0"/>
              </a:rPr>
              <a:t>โมเลกุลมีการจัดเรียงโดย</a:t>
            </a:r>
          </a:p>
          <a:p>
            <a:pPr>
              <a:lnSpc>
                <a:spcPct val="150000"/>
              </a:lnSpc>
            </a:pPr>
            <a:r>
              <a:rPr lang="th-TH" sz="2200" b="1">
                <a:cs typeface="Arial" pitchFamily="34" charset="0"/>
              </a:rPr>
              <a:t>ส่วนหนึ่งเรียงตัวอย่าง</a:t>
            </a:r>
            <a:r>
              <a:rPr lang="th-TH" b="1" u="sng">
                <a:cs typeface="Arial" pitchFamily="34" charset="0"/>
              </a:rPr>
              <a:t>ไม่</a:t>
            </a:r>
            <a:r>
              <a:rPr lang="th-TH" sz="2200" b="1">
                <a:cs typeface="Arial" pitchFamily="34" charset="0"/>
              </a:rPr>
              <a:t>เป็นระเบียบ</a:t>
            </a:r>
          </a:p>
          <a:p>
            <a:pPr>
              <a:lnSpc>
                <a:spcPct val="150000"/>
              </a:lnSpc>
            </a:pPr>
            <a:r>
              <a:rPr lang="en-US" sz="2200" b="1">
                <a:cs typeface="Arial" pitchFamily="34" charset="0"/>
              </a:rPr>
              <a:t>(amorphous region)</a:t>
            </a:r>
            <a:r>
              <a:rPr lang="th-TH" sz="2200" b="1">
                <a:cs typeface="Arial" pitchFamily="34" charset="0"/>
              </a:rPr>
              <a:t> </a:t>
            </a:r>
          </a:p>
          <a:p>
            <a:pPr>
              <a:lnSpc>
                <a:spcPct val="150000"/>
              </a:lnSpc>
            </a:pPr>
            <a:r>
              <a:rPr lang="th-TH" sz="2200" b="1">
                <a:cs typeface="Arial" pitchFamily="34" charset="0"/>
              </a:rPr>
              <a:t>และบางส่วนจัดเรียงอย่าง</a:t>
            </a:r>
            <a:r>
              <a:rPr lang="th-TH" b="1" u="sng">
                <a:cs typeface="Arial" pitchFamily="34" charset="0"/>
              </a:rPr>
              <a:t>เป็น</a:t>
            </a:r>
            <a:r>
              <a:rPr lang="th-TH" sz="2200" b="1">
                <a:cs typeface="Arial" pitchFamily="34" charset="0"/>
              </a:rPr>
              <a:t>ระเบียบ</a:t>
            </a:r>
          </a:p>
          <a:p>
            <a:pPr>
              <a:lnSpc>
                <a:spcPct val="150000"/>
              </a:lnSpc>
            </a:pPr>
            <a:r>
              <a:rPr lang="th-TH" sz="2200" b="1">
                <a:cs typeface="Arial" pitchFamily="34" charset="0"/>
              </a:rPr>
              <a:t>(crystalline region)</a:t>
            </a:r>
          </a:p>
        </p:txBody>
      </p:sp>
      <p:sp>
        <p:nvSpPr>
          <p:cNvPr id="15365" name="Text Box 6"/>
          <p:cNvSpPr txBox="1">
            <a:spLocks noChangeArrowheads="1"/>
          </p:cNvSpPr>
          <p:nvPr/>
        </p:nvSpPr>
        <p:spPr bwMode="auto">
          <a:xfrm>
            <a:off x="1235075" y="296863"/>
            <a:ext cx="6664325" cy="1335087"/>
          </a:xfrm>
          <a:prstGeom prst="rect">
            <a:avLst/>
          </a:prstGeom>
          <a:noFill/>
          <a:ln w="9525">
            <a:noFill/>
            <a:miter lim="800000"/>
            <a:headEnd/>
            <a:tailEnd/>
          </a:ln>
        </p:spPr>
        <p:txBody>
          <a:bodyPr wrap="none">
            <a:spAutoFit/>
          </a:bodyPr>
          <a:lstStyle/>
          <a:p>
            <a:pPr algn="ctr">
              <a:lnSpc>
                <a:spcPct val="120000"/>
              </a:lnSpc>
            </a:pPr>
            <a:r>
              <a:rPr lang="th-TH" sz="3200" b="1">
                <a:cs typeface="Arial" pitchFamily="34" charset="0"/>
              </a:rPr>
              <a:t>SEMI-CRYSTALLINE  POLYMERS</a:t>
            </a:r>
            <a:endParaRPr lang="th-TH" b="1">
              <a:cs typeface="Arial" pitchFamily="34" charset="0"/>
            </a:endParaRPr>
          </a:p>
          <a:p>
            <a:pPr algn="ctr">
              <a:lnSpc>
                <a:spcPct val="120000"/>
              </a:lnSpc>
            </a:pPr>
            <a:r>
              <a:rPr lang="th-TH" sz="3600" b="1">
                <a:cs typeface="Arial" pitchFamily="34" charset="0"/>
              </a:rPr>
              <a:t>(พอลิเมอร์กึ่งผลึก)</a:t>
            </a:r>
            <a:r>
              <a:rPr lang="th-TH" b="1">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4148"/>
                                        </p:tgtEl>
                                        <p:attrNameLst>
                                          <p:attrName>style.visibility</p:attrName>
                                        </p:attrNameLst>
                                      </p:cBhvr>
                                      <p:to>
                                        <p:strVal val="visible"/>
                                      </p:to>
                                    </p:set>
                                    <p:animEffect transition="in" filter="blinds(horizontal)">
                                      <p:cBhvr>
                                        <p:cTn id="7" dur="500"/>
                                        <p:tgtEl>
                                          <p:spTgt spid="13414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4147"/>
                                        </p:tgtEl>
                                        <p:attrNameLst>
                                          <p:attrName>style.visibility</p:attrName>
                                        </p:attrNameLst>
                                      </p:cBhvr>
                                      <p:to>
                                        <p:strVal val="visible"/>
                                      </p:to>
                                    </p:set>
                                    <p:animEffect transition="in" filter="blinds(horizontal)">
                                      <p:cBhvr>
                                        <p:cTn id="10" dur="500"/>
                                        <p:tgtEl>
                                          <p:spTgt spid="134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376363" y="85725"/>
            <a:ext cx="6491287" cy="1127125"/>
          </a:xfrm>
          <a:prstGeom prst="rect">
            <a:avLst/>
          </a:prstGeom>
          <a:noFill/>
          <a:ln w="9525">
            <a:solidFill>
              <a:schemeClr val="tx1"/>
            </a:solidFill>
            <a:miter lim="800000"/>
            <a:headEnd/>
            <a:tailEnd/>
          </a:ln>
        </p:spPr>
        <p:txBody>
          <a:bodyPr wrap="none">
            <a:spAutoFit/>
          </a:bodyPr>
          <a:lstStyle/>
          <a:p>
            <a:pPr algn="ctr">
              <a:lnSpc>
                <a:spcPct val="120000"/>
              </a:lnSpc>
            </a:pPr>
            <a:r>
              <a:rPr lang="th-TH" b="1">
                <a:solidFill>
                  <a:srgbClr val="3366FF"/>
                </a:solidFill>
                <a:cs typeface="Arial" pitchFamily="34" charset="0"/>
              </a:rPr>
              <a:t>YIELD  AND  TENSILE  STRENGTHS  </a:t>
            </a:r>
          </a:p>
          <a:p>
            <a:pPr algn="ctr">
              <a:lnSpc>
                <a:spcPct val="120000"/>
              </a:lnSpc>
            </a:pPr>
            <a:r>
              <a:rPr lang="th-TH" b="1">
                <a:solidFill>
                  <a:srgbClr val="3366FF"/>
                </a:solidFill>
                <a:cs typeface="Arial" pitchFamily="34" charset="0"/>
              </a:rPr>
              <a:t>OF  PLASTIC  POLYMER</a:t>
            </a:r>
          </a:p>
        </p:txBody>
      </p:sp>
      <p:pic>
        <p:nvPicPr>
          <p:cNvPr id="16387" name="Picture 3"/>
          <p:cNvPicPr>
            <a:picLocks noChangeAspect="1" noChangeArrowheads="1"/>
          </p:cNvPicPr>
          <p:nvPr/>
        </p:nvPicPr>
        <p:blipFill>
          <a:blip r:embed="rId2" cstate="print">
            <a:lum bright="-38000" contrast="60000"/>
          </a:blip>
          <a:srcRect/>
          <a:stretch>
            <a:fillRect/>
          </a:stretch>
        </p:blipFill>
        <p:spPr bwMode="auto">
          <a:xfrm>
            <a:off x="2089150" y="1243013"/>
            <a:ext cx="4665663" cy="3230562"/>
          </a:xfrm>
          <a:prstGeom prst="rect">
            <a:avLst/>
          </a:prstGeom>
          <a:noFill/>
          <a:ln w="9525">
            <a:noFill/>
            <a:miter lim="800000"/>
            <a:headEnd/>
            <a:tailEnd/>
          </a:ln>
        </p:spPr>
      </p:pic>
      <p:sp>
        <p:nvSpPr>
          <p:cNvPr id="307204" name="Text Box 4"/>
          <p:cNvSpPr txBox="1">
            <a:spLocks noChangeArrowheads="1"/>
          </p:cNvSpPr>
          <p:nvPr/>
        </p:nvSpPr>
        <p:spPr bwMode="auto">
          <a:xfrm>
            <a:off x="6127750" y="1755775"/>
            <a:ext cx="1819275" cy="822325"/>
          </a:xfrm>
          <a:prstGeom prst="rect">
            <a:avLst/>
          </a:prstGeom>
          <a:solidFill>
            <a:srgbClr val="0000FF"/>
          </a:solidFill>
          <a:ln w="9525">
            <a:noFill/>
            <a:miter lim="800000"/>
            <a:headEnd/>
            <a:tailEnd/>
          </a:ln>
          <a:effectLst/>
        </p:spPr>
        <p:txBody>
          <a:bodyPr>
            <a:spAutoFit/>
          </a:bodyPr>
          <a:lstStyle/>
          <a:p>
            <a:pPr>
              <a:spcBef>
                <a:spcPct val="50000"/>
              </a:spcBef>
              <a:defRPr/>
            </a:pPr>
            <a:r>
              <a:rPr lang="en-US" sz="2400" b="1">
                <a:solidFill>
                  <a:srgbClr val="FFFF00"/>
                </a:solidFill>
                <a:effectLst>
                  <a:outerShdw blurRad="38100" dist="38100" dir="2700000" algn="tl">
                    <a:srgbClr val="000000"/>
                  </a:outerShdw>
                </a:effectLst>
                <a:cs typeface="Arial" pitchFamily="34" charset="0"/>
              </a:rPr>
              <a:t>Specimen breaks</a:t>
            </a:r>
          </a:p>
        </p:txBody>
      </p:sp>
      <p:sp>
        <p:nvSpPr>
          <p:cNvPr id="16389" name="Line 5"/>
          <p:cNvSpPr>
            <a:spLocks noChangeShapeType="1"/>
          </p:cNvSpPr>
          <p:nvPr/>
        </p:nvSpPr>
        <p:spPr bwMode="auto">
          <a:xfrm flipH="1">
            <a:off x="5605463" y="1943100"/>
            <a:ext cx="522287" cy="74613"/>
          </a:xfrm>
          <a:prstGeom prst="line">
            <a:avLst/>
          </a:prstGeom>
          <a:noFill/>
          <a:ln w="76200">
            <a:solidFill>
              <a:schemeClr val="accent2"/>
            </a:solidFill>
            <a:round/>
            <a:headEnd/>
            <a:tailEnd type="triangle" w="med" len="med"/>
          </a:ln>
        </p:spPr>
        <p:txBody>
          <a:bodyPr/>
          <a:lstStyle/>
          <a:p>
            <a:endParaRPr lang="th-TH"/>
          </a:p>
        </p:txBody>
      </p:sp>
      <p:sp>
        <p:nvSpPr>
          <p:cNvPr id="16390" name="Line 6"/>
          <p:cNvSpPr>
            <a:spLocks noChangeShapeType="1"/>
          </p:cNvSpPr>
          <p:nvPr/>
        </p:nvSpPr>
        <p:spPr bwMode="auto">
          <a:xfrm flipH="1" flipV="1">
            <a:off x="2949575" y="2308225"/>
            <a:ext cx="58738" cy="550863"/>
          </a:xfrm>
          <a:prstGeom prst="line">
            <a:avLst/>
          </a:prstGeom>
          <a:noFill/>
          <a:ln w="76200">
            <a:solidFill>
              <a:schemeClr val="accent2"/>
            </a:solidFill>
            <a:round/>
            <a:headEnd/>
            <a:tailEnd type="triangle" w="med" len="med"/>
          </a:ln>
        </p:spPr>
        <p:txBody>
          <a:bodyPr/>
          <a:lstStyle/>
          <a:p>
            <a:endParaRPr lang="th-TH"/>
          </a:p>
        </p:txBody>
      </p:sp>
      <p:sp>
        <p:nvSpPr>
          <p:cNvPr id="307207" name="Text Box 7"/>
          <p:cNvSpPr txBox="1">
            <a:spLocks noChangeArrowheads="1"/>
          </p:cNvSpPr>
          <p:nvPr/>
        </p:nvSpPr>
        <p:spPr bwMode="auto">
          <a:xfrm>
            <a:off x="2817813" y="2870200"/>
            <a:ext cx="1203325" cy="457200"/>
          </a:xfrm>
          <a:prstGeom prst="rect">
            <a:avLst/>
          </a:prstGeom>
          <a:solidFill>
            <a:srgbClr val="0000FF"/>
          </a:solidFill>
          <a:ln w="9525">
            <a:noFill/>
            <a:miter lim="800000"/>
            <a:headEnd/>
            <a:tailEnd/>
          </a:ln>
          <a:effectLst/>
        </p:spPr>
        <p:txBody>
          <a:bodyPr>
            <a:spAutoFit/>
          </a:bodyPr>
          <a:lstStyle/>
          <a:p>
            <a:pPr>
              <a:spcBef>
                <a:spcPct val="50000"/>
              </a:spcBef>
              <a:defRPr/>
            </a:pPr>
            <a:r>
              <a:rPr lang="en-US" sz="2400" b="1">
                <a:solidFill>
                  <a:srgbClr val="FFFF00"/>
                </a:solidFill>
                <a:effectLst>
                  <a:outerShdw blurRad="38100" dist="38100" dir="2700000" algn="tl">
                    <a:srgbClr val="000000"/>
                  </a:outerShdw>
                </a:effectLst>
                <a:cs typeface="Arial" pitchFamily="34" charset="0"/>
              </a:rPr>
              <a:t>YIELD</a:t>
            </a:r>
          </a:p>
        </p:txBody>
      </p:sp>
      <p:sp>
        <p:nvSpPr>
          <p:cNvPr id="16392" name="Text Box 8"/>
          <p:cNvSpPr txBox="1">
            <a:spLocks noChangeArrowheads="1"/>
          </p:cNvSpPr>
          <p:nvPr/>
        </p:nvSpPr>
        <p:spPr bwMode="auto">
          <a:xfrm>
            <a:off x="234950" y="4819650"/>
            <a:ext cx="8751888" cy="641350"/>
          </a:xfrm>
          <a:prstGeom prst="rect">
            <a:avLst/>
          </a:prstGeom>
          <a:solidFill>
            <a:srgbClr val="FFFFFF"/>
          </a:solidFill>
          <a:ln w="9525">
            <a:noFill/>
            <a:miter lim="800000"/>
            <a:headEnd/>
            <a:tailEnd/>
          </a:ln>
        </p:spPr>
        <p:txBody>
          <a:bodyPr>
            <a:spAutoFit/>
          </a:bodyPr>
          <a:lstStyle/>
          <a:p>
            <a:r>
              <a:rPr lang="th-TH" sz="1800" b="1">
                <a:solidFill>
                  <a:srgbClr val="3366FF"/>
                </a:solidFill>
                <a:cs typeface="Arial" pitchFamily="34" charset="0"/>
              </a:rPr>
              <a:t>Yield stress (</a:t>
            </a:r>
            <a:r>
              <a:rPr lang="th-TH" sz="1800" b="1">
                <a:solidFill>
                  <a:srgbClr val="3366FF"/>
                </a:solidFill>
                <a:latin typeface="Symbol" pitchFamily="18" charset="2"/>
                <a:cs typeface="Arial" pitchFamily="34" charset="0"/>
              </a:rPr>
              <a:t>s</a:t>
            </a:r>
            <a:r>
              <a:rPr lang="th-TH" sz="1800" b="1" baseline="-25000">
                <a:solidFill>
                  <a:srgbClr val="3366FF"/>
                </a:solidFill>
                <a:cs typeface="Arial" pitchFamily="34" charset="0"/>
              </a:rPr>
              <a:t>y</a:t>
            </a:r>
            <a:r>
              <a:rPr lang="th-TH" sz="1800" b="1">
                <a:solidFill>
                  <a:srgbClr val="3366FF"/>
                </a:solidFill>
                <a:cs typeface="Arial" pitchFamily="34" charset="0"/>
              </a:rPr>
              <a:t>)              </a:t>
            </a:r>
            <a:r>
              <a:rPr lang="th-TH" sz="1800" b="1">
                <a:solidFill>
                  <a:srgbClr val="FF3300"/>
                </a:solidFill>
                <a:cs typeface="Arial" pitchFamily="34" charset="0"/>
              </a:rPr>
              <a:t>ความเค้นที่พบการเสียรูปพลาสติก(plastic deformation)</a:t>
            </a:r>
            <a:r>
              <a:rPr lang="th-TH" sz="1800" b="1">
                <a:solidFill>
                  <a:srgbClr val="3366FF"/>
                </a:solidFill>
                <a:cs typeface="Arial" pitchFamily="34" charset="0"/>
              </a:rPr>
              <a:t>					</a:t>
            </a:r>
          </a:p>
        </p:txBody>
      </p:sp>
      <p:sp>
        <p:nvSpPr>
          <p:cNvPr id="16393" name="Text Box 9"/>
          <p:cNvSpPr txBox="1">
            <a:spLocks noChangeArrowheads="1"/>
          </p:cNvSpPr>
          <p:nvPr/>
        </p:nvSpPr>
        <p:spPr bwMode="auto">
          <a:xfrm>
            <a:off x="388938" y="5372100"/>
            <a:ext cx="8480425" cy="1244600"/>
          </a:xfrm>
          <a:prstGeom prst="rect">
            <a:avLst/>
          </a:prstGeom>
          <a:noFill/>
          <a:ln w="9525">
            <a:noFill/>
            <a:miter lim="800000"/>
            <a:headEnd/>
            <a:tailEnd/>
          </a:ln>
        </p:spPr>
        <p:txBody>
          <a:bodyPr>
            <a:spAutoFit/>
          </a:bodyPr>
          <a:lstStyle/>
          <a:p>
            <a:pPr>
              <a:lnSpc>
                <a:spcPct val="140000"/>
              </a:lnSpc>
            </a:pPr>
            <a:r>
              <a:rPr lang="th-TH" sz="1800" b="1">
                <a:solidFill>
                  <a:srgbClr val="3366FF"/>
                </a:solidFill>
                <a:cs typeface="Arial" pitchFamily="34" charset="0"/>
              </a:rPr>
              <a:t>Tensile strength (TS)       </a:t>
            </a:r>
            <a:r>
              <a:rPr lang="en-US" sz="1800" b="1">
                <a:solidFill>
                  <a:srgbClr val="3366FF"/>
                </a:solidFill>
                <a:cs typeface="Arial" pitchFamily="34" charset="0"/>
              </a:rPr>
              <a:t> </a:t>
            </a:r>
            <a:r>
              <a:rPr lang="th-TH" sz="1800" b="1">
                <a:solidFill>
                  <a:srgbClr val="3366FF"/>
                </a:solidFill>
                <a:cs typeface="Arial" pitchFamily="34" charset="0"/>
              </a:rPr>
              <a:t>(</a:t>
            </a:r>
            <a:r>
              <a:rPr lang="th-TH" sz="1800" b="1">
                <a:solidFill>
                  <a:srgbClr val="FF3300"/>
                </a:solidFill>
                <a:cs typeface="Arial" pitchFamily="34" charset="0"/>
              </a:rPr>
              <a:t>สำหรับพอลิเมอร</a:t>
            </a:r>
            <a:r>
              <a:rPr lang="th-TH" sz="1800" b="1">
                <a:solidFill>
                  <a:srgbClr val="3366FF"/>
                </a:solidFill>
                <a:cs typeface="Arial" pitchFamily="34" charset="0"/>
              </a:rPr>
              <a:t>์) </a:t>
            </a:r>
            <a:r>
              <a:rPr lang="th-TH" sz="1800" b="1">
                <a:solidFill>
                  <a:srgbClr val="FF3300"/>
                </a:solidFill>
                <a:cs typeface="Arial" pitchFamily="34" charset="0"/>
              </a:rPr>
              <a:t>ความเค้นที่ชิ้นงานแตกหัก</a:t>
            </a:r>
            <a:r>
              <a:rPr lang="th-TH" sz="1800" b="1">
                <a:solidFill>
                  <a:srgbClr val="3366FF"/>
                </a:solidFill>
                <a:cs typeface="Arial" pitchFamily="34" charset="0"/>
              </a:rPr>
              <a:t> **</a:t>
            </a:r>
          </a:p>
          <a:p>
            <a:pPr>
              <a:lnSpc>
                <a:spcPct val="140000"/>
              </a:lnSpc>
            </a:pPr>
            <a:r>
              <a:rPr lang="th-TH" sz="1800" b="1">
                <a:solidFill>
                  <a:srgbClr val="3366FF"/>
                </a:solidFill>
                <a:cs typeface="Arial" pitchFamily="34" charset="0"/>
              </a:rPr>
              <a:t>		                (ทั่วไป) ความเค้นสูงสุดบนกราฟ engineering </a:t>
            </a:r>
          </a:p>
          <a:p>
            <a:pPr>
              <a:lnSpc>
                <a:spcPct val="140000"/>
              </a:lnSpc>
            </a:pPr>
            <a:r>
              <a:rPr lang="th-TH" sz="1800" b="1">
                <a:solidFill>
                  <a:srgbClr val="3366FF"/>
                </a:solidFill>
                <a:cs typeface="Arial" pitchFamily="34" charset="0"/>
              </a:rPr>
              <a:t>				          stress-strain</a:t>
            </a:r>
          </a:p>
        </p:txBody>
      </p:sp>
      <p:sp>
        <p:nvSpPr>
          <p:cNvPr id="16394" name="Line 10"/>
          <p:cNvSpPr>
            <a:spLocks noChangeShapeType="1"/>
          </p:cNvSpPr>
          <p:nvPr/>
        </p:nvSpPr>
        <p:spPr bwMode="auto">
          <a:xfrm>
            <a:off x="2960688" y="5683250"/>
            <a:ext cx="407987" cy="0"/>
          </a:xfrm>
          <a:prstGeom prst="line">
            <a:avLst/>
          </a:prstGeom>
          <a:noFill/>
          <a:ln w="76200">
            <a:solidFill>
              <a:schemeClr val="tx1"/>
            </a:solidFill>
            <a:round/>
            <a:headEnd/>
            <a:tailEnd type="triangle" w="med" len="med"/>
          </a:ln>
        </p:spPr>
        <p:txBody>
          <a:bodyPr wrap="none" anchor="ctr"/>
          <a:lstStyle/>
          <a:p>
            <a:endParaRPr lang="th-TH"/>
          </a:p>
        </p:txBody>
      </p:sp>
      <p:sp>
        <p:nvSpPr>
          <p:cNvPr id="16395" name="Line 11"/>
          <p:cNvSpPr>
            <a:spLocks noChangeShapeType="1"/>
          </p:cNvSpPr>
          <p:nvPr/>
        </p:nvSpPr>
        <p:spPr bwMode="auto">
          <a:xfrm>
            <a:off x="2960688" y="6081713"/>
            <a:ext cx="407987" cy="0"/>
          </a:xfrm>
          <a:prstGeom prst="line">
            <a:avLst/>
          </a:prstGeom>
          <a:noFill/>
          <a:ln w="76200">
            <a:solidFill>
              <a:schemeClr val="tx1"/>
            </a:solidFill>
            <a:round/>
            <a:headEnd/>
            <a:tailEnd type="triangle" w="med" len="med"/>
          </a:ln>
        </p:spPr>
        <p:txBody>
          <a:bodyPr wrap="none" anchor="ctr"/>
          <a:lstStyle/>
          <a:p>
            <a:endParaRPr lang="th-TH"/>
          </a:p>
        </p:txBody>
      </p:sp>
      <p:sp>
        <p:nvSpPr>
          <p:cNvPr id="16396" name="Line 12"/>
          <p:cNvSpPr>
            <a:spLocks noChangeShapeType="1"/>
          </p:cNvSpPr>
          <p:nvPr/>
        </p:nvSpPr>
        <p:spPr bwMode="auto">
          <a:xfrm>
            <a:off x="2514600" y="5029200"/>
            <a:ext cx="323850" cy="0"/>
          </a:xfrm>
          <a:prstGeom prst="line">
            <a:avLst/>
          </a:prstGeom>
          <a:noFill/>
          <a:ln w="76200">
            <a:solidFill>
              <a:schemeClr val="tx1"/>
            </a:solidFill>
            <a:round/>
            <a:headEnd/>
            <a:tailEnd type="triangle" w="med" len="med"/>
          </a:ln>
        </p:spPr>
        <p:txBody>
          <a:bodyPr wrap="none" anchor="ctr"/>
          <a:lstStyle/>
          <a:p>
            <a:endParaRPr lang="th-TH"/>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2138363" y="4903788"/>
            <a:ext cx="4948237" cy="946150"/>
          </a:xfrm>
          <a:prstGeom prst="rect">
            <a:avLst/>
          </a:prstGeom>
          <a:noFill/>
          <a:ln w="9525">
            <a:noFill/>
            <a:miter lim="800000"/>
            <a:headEnd/>
            <a:tailEnd/>
          </a:ln>
        </p:spPr>
        <p:txBody>
          <a:bodyPr wrap="none">
            <a:spAutoFit/>
          </a:bodyPr>
          <a:lstStyle/>
          <a:p>
            <a:pPr algn="ctr">
              <a:lnSpc>
                <a:spcPct val="140000"/>
              </a:lnSpc>
            </a:pPr>
            <a:r>
              <a:rPr lang="th-TH" sz="2000" b="1">
                <a:solidFill>
                  <a:schemeClr val="bg1"/>
                </a:solidFill>
                <a:cs typeface="Arial" pitchFamily="34" charset="0"/>
              </a:rPr>
              <a:t>STAGES  OF  DEFORMATION  </a:t>
            </a:r>
          </a:p>
          <a:p>
            <a:pPr algn="ctr">
              <a:lnSpc>
                <a:spcPct val="140000"/>
              </a:lnSpc>
            </a:pPr>
            <a:r>
              <a:rPr lang="th-TH" sz="2000" b="1">
                <a:solidFill>
                  <a:schemeClr val="bg1"/>
                </a:solidFill>
                <a:cs typeface="Arial" pitchFamily="34" charset="0"/>
              </a:rPr>
              <a:t>OF  A  SEMI-CRYSTALLINE  POLYMER</a:t>
            </a:r>
          </a:p>
        </p:txBody>
      </p:sp>
      <p:sp>
        <p:nvSpPr>
          <p:cNvPr id="17411" name="Text Box 3"/>
          <p:cNvSpPr txBox="1">
            <a:spLocks noChangeArrowheads="1"/>
          </p:cNvSpPr>
          <p:nvPr/>
        </p:nvSpPr>
        <p:spPr bwMode="auto">
          <a:xfrm>
            <a:off x="1685925" y="249238"/>
            <a:ext cx="5735638" cy="519112"/>
          </a:xfrm>
          <a:prstGeom prst="rect">
            <a:avLst/>
          </a:prstGeom>
          <a:noFill/>
          <a:ln w="9525">
            <a:noFill/>
            <a:miter lim="800000"/>
            <a:headEnd/>
            <a:tailEnd/>
          </a:ln>
        </p:spPr>
        <p:txBody>
          <a:bodyPr wrap="none">
            <a:spAutoFit/>
          </a:bodyPr>
          <a:lstStyle/>
          <a:p>
            <a:r>
              <a:rPr lang="th-TH" b="1">
                <a:cs typeface="Arial" pitchFamily="34" charset="0"/>
              </a:rPr>
              <a:t>MACROSCOPIC  DEFORMATION</a:t>
            </a:r>
          </a:p>
        </p:txBody>
      </p:sp>
      <p:sp>
        <p:nvSpPr>
          <p:cNvPr id="17412" name="Text Box 4"/>
          <p:cNvSpPr txBox="1">
            <a:spLocks noChangeArrowheads="1"/>
          </p:cNvSpPr>
          <p:nvPr/>
        </p:nvSpPr>
        <p:spPr bwMode="auto">
          <a:xfrm>
            <a:off x="1452563" y="6061075"/>
            <a:ext cx="6484937" cy="396875"/>
          </a:xfrm>
          <a:prstGeom prst="rect">
            <a:avLst/>
          </a:prstGeom>
          <a:noFill/>
          <a:ln w="9525">
            <a:noFill/>
            <a:miter lim="800000"/>
            <a:headEnd/>
            <a:tailEnd/>
          </a:ln>
        </p:spPr>
        <p:txBody>
          <a:bodyPr wrap="none">
            <a:spAutoFit/>
          </a:bodyPr>
          <a:lstStyle/>
          <a:p>
            <a:r>
              <a:rPr lang="th-TH" sz="2000" b="1">
                <a:cs typeface="Arial" pitchFamily="34" charset="0"/>
              </a:rPr>
              <a:t>Note: พบลักษณะคอดกิ่วภายใต้การดึง เรียกว่า Necking</a:t>
            </a:r>
          </a:p>
        </p:txBody>
      </p:sp>
      <p:grpSp>
        <p:nvGrpSpPr>
          <p:cNvPr id="17413" name="Group 5"/>
          <p:cNvGrpSpPr>
            <a:grpSpLocks/>
          </p:cNvGrpSpPr>
          <p:nvPr/>
        </p:nvGrpSpPr>
        <p:grpSpPr bwMode="auto">
          <a:xfrm>
            <a:off x="1905000" y="887413"/>
            <a:ext cx="5334000" cy="4067175"/>
            <a:chOff x="1200" y="559"/>
            <a:chExt cx="3360" cy="2562"/>
          </a:xfrm>
        </p:grpSpPr>
        <p:pic>
          <p:nvPicPr>
            <p:cNvPr id="17414" name="Picture 6"/>
            <p:cNvPicPr>
              <a:picLocks noChangeAspect="1" noChangeArrowheads="1"/>
            </p:cNvPicPr>
            <p:nvPr/>
          </p:nvPicPr>
          <p:blipFill>
            <a:blip r:embed="rId2" cstate="print">
              <a:lum bright="-38000" contrast="60000"/>
            </a:blip>
            <a:srcRect/>
            <a:stretch>
              <a:fillRect/>
            </a:stretch>
          </p:blipFill>
          <p:spPr bwMode="auto">
            <a:xfrm>
              <a:off x="1200" y="559"/>
              <a:ext cx="3360" cy="2562"/>
            </a:xfrm>
            <a:prstGeom prst="rect">
              <a:avLst/>
            </a:prstGeom>
            <a:noFill/>
            <a:ln w="9525">
              <a:noFill/>
              <a:miter lim="800000"/>
              <a:headEnd/>
              <a:tailEnd/>
            </a:ln>
          </p:spPr>
        </p:pic>
        <p:sp>
          <p:nvSpPr>
            <p:cNvPr id="17415" name="Line 7"/>
            <p:cNvSpPr>
              <a:spLocks noChangeShapeType="1"/>
            </p:cNvSpPr>
            <p:nvPr/>
          </p:nvSpPr>
          <p:spPr bwMode="auto">
            <a:xfrm>
              <a:off x="1760" y="984"/>
              <a:ext cx="424" cy="528"/>
            </a:xfrm>
            <a:prstGeom prst="line">
              <a:avLst/>
            </a:prstGeom>
            <a:noFill/>
            <a:ln w="28575">
              <a:solidFill>
                <a:schemeClr val="tx1"/>
              </a:solidFill>
              <a:round/>
              <a:headEnd/>
              <a:tailEnd type="triangle" w="med" len="med"/>
            </a:ln>
          </p:spPr>
          <p:txBody>
            <a:bodyPr wrap="none" anchor="ctr"/>
            <a:lstStyle/>
            <a:p>
              <a:endParaRPr lang="th-TH"/>
            </a:p>
          </p:txBody>
        </p:sp>
        <p:sp>
          <p:nvSpPr>
            <p:cNvPr id="308232" name="Text Box 8"/>
            <p:cNvSpPr txBox="1">
              <a:spLocks noChangeArrowheads="1"/>
            </p:cNvSpPr>
            <p:nvPr/>
          </p:nvSpPr>
          <p:spPr bwMode="auto">
            <a:xfrm>
              <a:off x="1358" y="688"/>
              <a:ext cx="872" cy="288"/>
            </a:xfrm>
            <a:prstGeom prst="rect">
              <a:avLst/>
            </a:prstGeom>
            <a:noFill/>
            <a:ln w="9525">
              <a:noFill/>
              <a:miter lim="800000"/>
              <a:headEnd/>
              <a:tailEnd/>
            </a:ln>
            <a:effectLst/>
          </p:spPr>
          <p:txBody>
            <a:bodyPr wrap="none">
              <a:spAutoFit/>
            </a:bodyPr>
            <a:lstStyle/>
            <a:p>
              <a:pPr>
                <a:defRPr/>
              </a:pPr>
              <a:r>
                <a:rPr lang="th-TH" sz="2400" b="1">
                  <a:solidFill>
                    <a:srgbClr val="FF7E27"/>
                  </a:solidFill>
                  <a:effectLst>
                    <a:outerShdw blurRad="38100" dist="38100" dir="2700000" algn="tl">
                      <a:srgbClr val="C0C0C0"/>
                    </a:outerShdw>
                  </a:effectLst>
                  <a:cs typeface="Arial" pitchFamily="34" charset="0"/>
                </a:rPr>
                <a:t>necking</a:t>
              </a:r>
            </a:p>
          </p:txBody>
        </p:sp>
      </p:gr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301625" y="152400"/>
            <a:ext cx="8482013" cy="396875"/>
          </a:xfrm>
          <a:prstGeom prst="rect">
            <a:avLst/>
          </a:prstGeom>
          <a:noFill/>
          <a:ln w="9525">
            <a:noFill/>
            <a:miter lim="800000"/>
            <a:headEnd/>
            <a:tailEnd/>
          </a:ln>
        </p:spPr>
        <p:txBody>
          <a:bodyPr wrap="none">
            <a:spAutoFit/>
          </a:bodyPr>
          <a:lstStyle/>
          <a:p>
            <a:r>
              <a:rPr lang="th-TH" sz="2000" b="1">
                <a:cs typeface="Arial" pitchFamily="34" charset="0"/>
              </a:rPr>
              <a:t>STAGES  IN  DEFORMATION  OF  A  SEMICRYSTALLINE   POLYMER</a:t>
            </a:r>
          </a:p>
        </p:txBody>
      </p:sp>
      <p:grpSp>
        <p:nvGrpSpPr>
          <p:cNvPr id="18435" name="Group 3"/>
          <p:cNvGrpSpPr>
            <a:grpSpLocks/>
          </p:cNvGrpSpPr>
          <p:nvPr/>
        </p:nvGrpSpPr>
        <p:grpSpPr bwMode="auto">
          <a:xfrm>
            <a:off x="735013" y="603250"/>
            <a:ext cx="7712075" cy="6254750"/>
            <a:chOff x="463" y="380"/>
            <a:chExt cx="4858" cy="3940"/>
          </a:xfrm>
        </p:grpSpPr>
        <p:pic>
          <p:nvPicPr>
            <p:cNvPr id="18436" name="Picture 4"/>
            <p:cNvPicPr>
              <a:picLocks noChangeAspect="1" noChangeArrowheads="1"/>
            </p:cNvPicPr>
            <p:nvPr/>
          </p:nvPicPr>
          <p:blipFill>
            <a:blip r:embed="rId2" cstate="print"/>
            <a:srcRect/>
            <a:stretch>
              <a:fillRect/>
            </a:stretch>
          </p:blipFill>
          <p:spPr bwMode="auto">
            <a:xfrm>
              <a:off x="463" y="380"/>
              <a:ext cx="4818" cy="3828"/>
            </a:xfrm>
            <a:prstGeom prst="rect">
              <a:avLst/>
            </a:prstGeom>
            <a:noFill/>
            <a:ln w="9525">
              <a:noFill/>
              <a:miter lim="800000"/>
              <a:headEnd/>
              <a:tailEnd/>
            </a:ln>
          </p:spPr>
        </p:pic>
        <p:sp>
          <p:nvSpPr>
            <p:cNvPr id="18437" name="Text Box 5"/>
            <p:cNvSpPr txBox="1">
              <a:spLocks noChangeArrowheads="1"/>
            </p:cNvSpPr>
            <p:nvPr/>
          </p:nvSpPr>
          <p:spPr bwMode="auto">
            <a:xfrm>
              <a:off x="1790" y="1733"/>
              <a:ext cx="1215" cy="192"/>
            </a:xfrm>
            <a:prstGeom prst="rect">
              <a:avLst/>
            </a:prstGeom>
            <a:noFill/>
            <a:ln w="9525">
              <a:noFill/>
              <a:miter lim="800000"/>
              <a:headEnd/>
              <a:tailEnd/>
            </a:ln>
          </p:spPr>
          <p:txBody>
            <a:bodyPr wrap="none">
              <a:spAutoFit/>
            </a:bodyPr>
            <a:lstStyle/>
            <a:p>
              <a:r>
                <a:rPr lang="th-TH" sz="1400" b="1">
                  <a:cs typeface="Arial" pitchFamily="34" charset="0"/>
                </a:rPr>
                <a:t>Before deformation</a:t>
              </a:r>
            </a:p>
          </p:txBody>
        </p:sp>
        <p:grpSp>
          <p:nvGrpSpPr>
            <p:cNvPr id="18438" name="Group 6"/>
            <p:cNvGrpSpPr>
              <a:grpSpLocks/>
            </p:cNvGrpSpPr>
            <p:nvPr/>
          </p:nvGrpSpPr>
          <p:grpSpPr bwMode="auto">
            <a:xfrm>
              <a:off x="472" y="3683"/>
              <a:ext cx="4849" cy="637"/>
              <a:chOff x="472" y="3683"/>
              <a:chExt cx="4849" cy="637"/>
            </a:xfrm>
          </p:grpSpPr>
          <p:sp>
            <p:nvSpPr>
              <p:cNvPr id="18439" name="Rectangle 7"/>
              <p:cNvSpPr>
                <a:spLocks noChangeArrowheads="1"/>
              </p:cNvSpPr>
              <p:nvPr/>
            </p:nvSpPr>
            <p:spPr bwMode="auto">
              <a:xfrm>
                <a:off x="472" y="3728"/>
                <a:ext cx="4808" cy="592"/>
              </a:xfrm>
              <a:prstGeom prst="rect">
                <a:avLst/>
              </a:prstGeom>
              <a:solidFill>
                <a:schemeClr val="bg1"/>
              </a:solidFill>
              <a:ln w="9525">
                <a:noFill/>
                <a:miter lim="800000"/>
                <a:headEnd/>
                <a:tailEnd/>
              </a:ln>
            </p:spPr>
            <p:txBody>
              <a:bodyPr wrap="none" anchor="ctr"/>
              <a:lstStyle/>
              <a:p>
                <a:endParaRPr lang="th-TH"/>
              </a:p>
            </p:txBody>
          </p:sp>
          <p:sp>
            <p:nvSpPr>
              <p:cNvPr id="18440" name="Text Box 8"/>
              <p:cNvSpPr txBox="1">
                <a:spLocks noChangeArrowheads="1"/>
              </p:cNvSpPr>
              <p:nvPr/>
            </p:nvSpPr>
            <p:spPr bwMode="auto">
              <a:xfrm>
                <a:off x="518" y="3683"/>
                <a:ext cx="1387" cy="326"/>
              </a:xfrm>
              <a:prstGeom prst="rect">
                <a:avLst/>
              </a:prstGeom>
              <a:noFill/>
              <a:ln w="9525">
                <a:noFill/>
                <a:miter lim="800000"/>
                <a:headEnd/>
                <a:tailEnd/>
              </a:ln>
            </p:spPr>
            <p:txBody>
              <a:bodyPr>
                <a:spAutoFit/>
              </a:bodyPr>
              <a:lstStyle/>
              <a:p>
                <a:r>
                  <a:rPr lang="th-TH" sz="1400" b="1">
                    <a:cs typeface="Arial" pitchFamily="34" charset="0"/>
                  </a:rPr>
                  <a:t>Elongation  of </a:t>
                </a:r>
              </a:p>
              <a:p>
                <a:r>
                  <a:rPr lang="th-TH" sz="1400" b="1">
                    <a:cs typeface="Arial" pitchFamily="34" charset="0"/>
                  </a:rPr>
                  <a:t>amorphous  tie chains</a:t>
                </a:r>
              </a:p>
            </p:txBody>
          </p:sp>
          <p:sp>
            <p:nvSpPr>
              <p:cNvPr id="18441" name="Text Box 9"/>
              <p:cNvSpPr txBox="1">
                <a:spLocks noChangeArrowheads="1"/>
              </p:cNvSpPr>
              <p:nvPr/>
            </p:nvSpPr>
            <p:spPr bwMode="auto">
              <a:xfrm>
                <a:off x="1926" y="3717"/>
                <a:ext cx="1146" cy="326"/>
              </a:xfrm>
              <a:prstGeom prst="rect">
                <a:avLst/>
              </a:prstGeom>
              <a:noFill/>
              <a:ln w="9525">
                <a:noFill/>
                <a:miter lim="800000"/>
                <a:headEnd/>
                <a:tailEnd/>
              </a:ln>
            </p:spPr>
            <p:txBody>
              <a:bodyPr wrap="none">
                <a:spAutoFit/>
              </a:bodyPr>
              <a:lstStyle/>
              <a:p>
                <a:r>
                  <a:rPr lang="th-TH" sz="1400" b="1">
                    <a:cs typeface="Arial" pitchFamily="34" charset="0"/>
                  </a:rPr>
                  <a:t>Tilting of lamellar </a:t>
                </a:r>
              </a:p>
              <a:p>
                <a:r>
                  <a:rPr lang="th-TH" sz="1400" b="1">
                    <a:cs typeface="Arial" pitchFamily="34" charset="0"/>
                  </a:rPr>
                  <a:t>chain folds</a:t>
                </a:r>
              </a:p>
            </p:txBody>
          </p:sp>
          <p:sp>
            <p:nvSpPr>
              <p:cNvPr id="18442" name="Text Box 10"/>
              <p:cNvSpPr txBox="1">
                <a:spLocks noChangeArrowheads="1"/>
              </p:cNvSpPr>
              <p:nvPr/>
            </p:nvSpPr>
            <p:spPr bwMode="auto">
              <a:xfrm>
                <a:off x="3326" y="3685"/>
                <a:ext cx="1067" cy="460"/>
              </a:xfrm>
              <a:prstGeom prst="rect">
                <a:avLst/>
              </a:prstGeom>
              <a:noFill/>
              <a:ln w="9525">
                <a:noFill/>
                <a:miter lim="800000"/>
                <a:headEnd/>
                <a:tailEnd/>
              </a:ln>
            </p:spPr>
            <p:txBody>
              <a:bodyPr wrap="none">
                <a:spAutoFit/>
              </a:bodyPr>
              <a:lstStyle/>
              <a:p>
                <a:r>
                  <a:rPr lang="th-TH" sz="1400" b="1">
                    <a:cs typeface="Arial" pitchFamily="34" charset="0"/>
                  </a:rPr>
                  <a:t>Separation of </a:t>
                </a:r>
              </a:p>
              <a:p>
                <a:r>
                  <a:rPr lang="th-TH" sz="1400" b="1">
                    <a:cs typeface="Arial" pitchFamily="34" charset="0"/>
                  </a:rPr>
                  <a:t>crystalline block </a:t>
                </a:r>
              </a:p>
              <a:p>
                <a:r>
                  <a:rPr lang="th-TH" sz="1400" b="1">
                    <a:cs typeface="Arial" pitchFamily="34" charset="0"/>
                  </a:rPr>
                  <a:t>segment</a:t>
                </a:r>
              </a:p>
            </p:txBody>
          </p:sp>
          <p:sp>
            <p:nvSpPr>
              <p:cNvPr id="18443" name="Text Box 11"/>
              <p:cNvSpPr txBox="1">
                <a:spLocks noChangeArrowheads="1"/>
              </p:cNvSpPr>
              <p:nvPr/>
            </p:nvSpPr>
            <p:spPr bwMode="auto">
              <a:xfrm>
                <a:off x="4326" y="3685"/>
                <a:ext cx="995" cy="326"/>
              </a:xfrm>
              <a:prstGeom prst="rect">
                <a:avLst/>
              </a:prstGeom>
              <a:noFill/>
              <a:ln w="9525">
                <a:noFill/>
                <a:miter lim="800000"/>
                <a:headEnd/>
                <a:tailEnd/>
              </a:ln>
            </p:spPr>
            <p:txBody>
              <a:bodyPr wrap="none">
                <a:spAutoFit/>
              </a:bodyPr>
              <a:lstStyle/>
              <a:p>
                <a:r>
                  <a:rPr lang="th-TH" sz="1400" b="1">
                    <a:cs typeface="Arial" pitchFamily="34" charset="0"/>
                  </a:rPr>
                  <a:t>Orientation of </a:t>
                </a:r>
              </a:p>
              <a:p>
                <a:r>
                  <a:rPr lang="th-TH" sz="1400" b="1">
                    <a:cs typeface="Arial" pitchFamily="34" charset="0"/>
                  </a:rPr>
                  <a:t>block segments</a:t>
                </a:r>
              </a:p>
            </p:txBody>
          </p:sp>
        </p:grpSp>
      </p:gr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49263" y="152400"/>
            <a:ext cx="9120188" cy="579438"/>
          </a:xfrm>
          <a:prstGeom prst="rect">
            <a:avLst/>
          </a:prstGeom>
          <a:noFill/>
          <a:ln w="9525">
            <a:noFill/>
            <a:miter lim="800000"/>
            <a:headEnd/>
            <a:tailEnd/>
          </a:ln>
        </p:spPr>
        <p:txBody>
          <a:bodyPr wrap="none" anchor="ctr">
            <a:spAutoFit/>
          </a:bodyPr>
          <a:lstStyle/>
          <a:p>
            <a:pPr lvl="1">
              <a:tabLst>
                <a:tab pos="900113" algn="l"/>
              </a:tabLst>
            </a:pPr>
            <a:r>
              <a:rPr lang="th-TH" sz="3200" b="1">
                <a:solidFill>
                  <a:srgbClr val="000099"/>
                </a:solidFill>
                <a:cs typeface="Cordia New" pitchFamily="34" charset="-34"/>
              </a:rPr>
              <a:t>Thermoplastic and Thermosetting Polymers</a:t>
            </a:r>
            <a:endParaRPr lang="th-TH" sz="3200" b="1">
              <a:solidFill>
                <a:srgbClr val="000099"/>
              </a:solidFill>
            </a:endParaRPr>
          </a:p>
        </p:txBody>
      </p:sp>
      <p:pic>
        <p:nvPicPr>
          <p:cNvPr id="185347" name="Picture 3"/>
          <p:cNvPicPr>
            <a:picLocks noChangeAspect="1" noChangeArrowheads="1"/>
          </p:cNvPicPr>
          <p:nvPr/>
        </p:nvPicPr>
        <p:blipFill>
          <a:blip r:embed="rId2" cstate="print"/>
          <a:srcRect/>
          <a:stretch>
            <a:fillRect/>
          </a:stretch>
        </p:blipFill>
        <p:spPr bwMode="auto">
          <a:xfrm>
            <a:off x="0" y="1011238"/>
            <a:ext cx="9448800" cy="1206500"/>
          </a:xfrm>
          <a:prstGeom prst="rect">
            <a:avLst/>
          </a:prstGeom>
          <a:noFill/>
          <a:ln w="9525">
            <a:noFill/>
            <a:miter lim="800000"/>
            <a:headEnd/>
            <a:tailEnd/>
          </a:ln>
        </p:spPr>
      </p:pic>
      <p:sp>
        <p:nvSpPr>
          <p:cNvPr id="19460" name="Rectangle 4"/>
          <p:cNvSpPr>
            <a:spLocks noChangeArrowheads="1"/>
          </p:cNvSpPr>
          <p:nvPr/>
        </p:nvSpPr>
        <p:spPr bwMode="auto">
          <a:xfrm>
            <a:off x="0" y="2986088"/>
            <a:ext cx="9144000" cy="0"/>
          </a:xfrm>
          <a:prstGeom prst="rect">
            <a:avLst/>
          </a:prstGeom>
          <a:noFill/>
          <a:ln w="9525">
            <a:noFill/>
            <a:miter lim="800000"/>
            <a:headEnd/>
            <a:tailEnd/>
          </a:ln>
        </p:spPr>
        <p:txBody>
          <a:bodyPr wrap="none" anchor="ctr">
            <a:spAutoFit/>
          </a:bodyPr>
          <a:lstStyle/>
          <a:p>
            <a:endParaRPr lang="th-TH"/>
          </a:p>
        </p:txBody>
      </p:sp>
      <p:sp>
        <p:nvSpPr>
          <p:cNvPr id="185349" name="Rectangle 5"/>
          <p:cNvSpPr>
            <a:spLocks noChangeArrowheads="1"/>
          </p:cNvSpPr>
          <p:nvPr/>
        </p:nvSpPr>
        <p:spPr bwMode="auto">
          <a:xfrm>
            <a:off x="0" y="2209800"/>
            <a:ext cx="5956300" cy="701675"/>
          </a:xfrm>
          <a:prstGeom prst="rect">
            <a:avLst/>
          </a:prstGeom>
          <a:noFill/>
          <a:ln w="9525">
            <a:noFill/>
            <a:miter lim="800000"/>
            <a:headEnd/>
            <a:tailEnd/>
          </a:ln>
        </p:spPr>
        <p:txBody>
          <a:bodyPr wrap="none" anchor="ctr">
            <a:spAutoFit/>
          </a:bodyPr>
          <a:lstStyle/>
          <a:p>
            <a:r>
              <a:rPr lang="th-TH" sz="2000">
                <a:cs typeface="Cordia New" pitchFamily="34" charset="-34"/>
              </a:rPr>
              <a:t>(crosslinked and network polymers)</a:t>
            </a:r>
          </a:p>
          <a:p>
            <a:pPr eaLnBrk="0" hangingPunct="0"/>
            <a:r>
              <a:rPr lang="en-US" sz="2000">
                <a:cs typeface="Cordia New" pitchFamily="34" charset="-34"/>
              </a:rPr>
              <a:t>vulcanized rubbers, Polyurethane Epoxy, Polyester</a:t>
            </a:r>
            <a:r>
              <a:rPr lang="th-TH" sz="800"/>
              <a:t> </a:t>
            </a:r>
            <a:endParaRPr lang="th-TH"/>
          </a:p>
        </p:txBody>
      </p:sp>
      <p:pic>
        <p:nvPicPr>
          <p:cNvPr id="185350" name="Picture 6"/>
          <p:cNvPicPr>
            <a:picLocks noChangeAspect="1" noChangeArrowheads="1"/>
          </p:cNvPicPr>
          <p:nvPr/>
        </p:nvPicPr>
        <p:blipFill>
          <a:blip r:embed="rId3" cstate="print"/>
          <a:srcRect/>
          <a:stretch>
            <a:fillRect/>
          </a:stretch>
        </p:blipFill>
        <p:spPr bwMode="auto">
          <a:xfrm>
            <a:off x="152400" y="1905000"/>
            <a:ext cx="9296400" cy="2033588"/>
          </a:xfrm>
          <a:prstGeom prst="rect">
            <a:avLst/>
          </a:prstGeom>
          <a:noFill/>
          <a:ln w="9525">
            <a:noFill/>
            <a:miter lim="800000"/>
            <a:headEnd/>
            <a:tailEnd/>
          </a:ln>
        </p:spPr>
      </p:pic>
      <p:pic>
        <p:nvPicPr>
          <p:cNvPr id="185351" name="Picture 7"/>
          <p:cNvPicPr>
            <a:picLocks noChangeAspect="1" noChangeArrowheads="1"/>
          </p:cNvPicPr>
          <p:nvPr/>
        </p:nvPicPr>
        <p:blipFill>
          <a:blip r:embed="rId4" cstate="print"/>
          <a:srcRect/>
          <a:stretch>
            <a:fillRect/>
          </a:stretch>
        </p:blipFill>
        <p:spPr bwMode="auto">
          <a:xfrm>
            <a:off x="152400" y="3581400"/>
            <a:ext cx="9382125" cy="1139825"/>
          </a:xfrm>
          <a:prstGeom prst="rect">
            <a:avLst/>
          </a:prstGeom>
          <a:noFill/>
          <a:ln w="9525">
            <a:noFill/>
            <a:miter lim="800000"/>
            <a:headEnd/>
            <a:tailEnd/>
          </a:ln>
        </p:spPr>
      </p:pic>
      <p:sp>
        <p:nvSpPr>
          <p:cNvPr id="185352" name="Rectangle 8"/>
          <p:cNvSpPr>
            <a:spLocks noChangeArrowheads="1"/>
          </p:cNvSpPr>
          <p:nvPr/>
        </p:nvSpPr>
        <p:spPr bwMode="auto">
          <a:xfrm>
            <a:off x="228600" y="4800600"/>
            <a:ext cx="1149350" cy="366713"/>
          </a:xfrm>
          <a:prstGeom prst="rect">
            <a:avLst/>
          </a:prstGeom>
          <a:noFill/>
          <a:ln w="9525">
            <a:noFill/>
            <a:miter lim="800000"/>
            <a:headEnd/>
            <a:tailEnd/>
          </a:ln>
        </p:spPr>
        <p:txBody>
          <a:bodyPr wrap="none" anchor="ctr">
            <a:spAutoFit/>
          </a:bodyPr>
          <a:lstStyle/>
          <a:p>
            <a:r>
              <a:rPr lang="en-US" sz="1800">
                <a:cs typeface="Arial" pitchFamily="34" charset="0"/>
              </a:rPr>
              <a:t>PVC, PS</a:t>
            </a:r>
            <a:r>
              <a:rPr lang="th-TH" sz="1800">
                <a:cs typeface="Arial" pitchFamily="34" charset="0"/>
              </a:rPr>
              <a:t> </a:t>
            </a:r>
          </a:p>
        </p:txBody>
      </p:sp>
      <p:sp>
        <p:nvSpPr>
          <p:cNvPr id="185353" name="Rectangle 9"/>
          <p:cNvSpPr>
            <a:spLocks noChangeArrowheads="1"/>
          </p:cNvSpPr>
          <p:nvPr/>
        </p:nvSpPr>
        <p:spPr bwMode="auto">
          <a:xfrm>
            <a:off x="2209800" y="4800600"/>
            <a:ext cx="984250" cy="366713"/>
          </a:xfrm>
          <a:prstGeom prst="rect">
            <a:avLst/>
          </a:prstGeom>
          <a:noFill/>
          <a:ln w="9525">
            <a:noFill/>
            <a:miter lim="800000"/>
            <a:headEnd/>
            <a:tailEnd/>
          </a:ln>
        </p:spPr>
        <p:txBody>
          <a:bodyPr wrap="none" anchor="ctr">
            <a:spAutoFit/>
          </a:bodyPr>
          <a:lstStyle/>
          <a:p>
            <a:r>
              <a:rPr lang="en-US" sz="1800">
                <a:cs typeface="Arial" pitchFamily="34" charset="0"/>
              </a:rPr>
              <a:t>PE, PP</a:t>
            </a:r>
            <a:r>
              <a:rPr lang="th-TH" sz="1800">
                <a:cs typeface="Arial" pitchFamily="34" charset="0"/>
              </a:rPr>
              <a:t> </a:t>
            </a:r>
          </a:p>
        </p:txBody>
      </p:sp>
      <p:pic>
        <p:nvPicPr>
          <p:cNvPr id="185354" name="Picture 10"/>
          <p:cNvPicPr>
            <a:picLocks noChangeAspect="1" noChangeArrowheads="1"/>
          </p:cNvPicPr>
          <p:nvPr/>
        </p:nvPicPr>
        <p:blipFill>
          <a:blip r:embed="rId5" cstate="print"/>
          <a:srcRect/>
          <a:stretch>
            <a:fillRect/>
          </a:stretch>
        </p:blipFill>
        <p:spPr bwMode="auto">
          <a:xfrm>
            <a:off x="152400" y="3581400"/>
            <a:ext cx="9220200" cy="1120775"/>
          </a:xfrm>
          <a:prstGeom prst="rect">
            <a:avLst/>
          </a:prstGeom>
          <a:noFill/>
          <a:ln w="9525">
            <a:noFill/>
            <a:miter lim="800000"/>
            <a:headEnd/>
            <a:tailEnd/>
          </a:ln>
        </p:spPr>
      </p:pic>
      <p:sp>
        <p:nvSpPr>
          <p:cNvPr id="185355" name="Rectangle 11"/>
          <p:cNvSpPr>
            <a:spLocks noChangeArrowheads="1"/>
          </p:cNvSpPr>
          <p:nvPr/>
        </p:nvSpPr>
        <p:spPr bwMode="auto">
          <a:xfrm>
            <a:off x="5105400" y="4724400"/>
            <a:ext cx="1758950" cy="366713"/>
          </a:xfrm>
          <a:prstGeom prst="rect">
            <a:avLst/>
          </a:prstGeom>
          <a:noFill/>
          <a:ln w="9525">
            <a:noFill/>
            <a:miter lim="800000"/>
            <a:headEnd/>
            <a:tailEnd/>
          </a:ln>
        </p:spPr>
        <p:txBody>
          <a:bodyPr wrap="none" anchor="ctr">
            <a:spAutoFit/>
          </a:bodyPr>
          <a:lstStyle/>
          <a:p>
            <a:r>
              <a:rPr lang="en-US" sz="1800">
                <a:cs typeface="Arial" pitchFamily="34" charset="0"/>
              </a:rPr>
              <a:t>Polyetherimide</a:t>
            </a:r>
            <a:r>
              <a:rPr lang="th-TH" sz="1800">
                <a:cs typeface="Arial" pitchFamily="34" charset="0"/>
              </a:rPr>
              <a:t> </a:t>
            </a:r>
          </a:p>
        </p:txBody>
      </p:sp>
      <p:sp>
        <p:nvSpPr>
          <p:cNvPr id="185356" name="Rectangle 12"/>
          <p:cNvSpPr>
            <a:spLocks noChangeArrowheads="1"/>
          </p:cNvSpPr>
          <p:nvPr/>
        </p:nvSpPr>
        <p:spPr bwMode="auto">
          <a:xfrm>
            <a:off x="7239000" y="4648200"/>
            <a:ext cx="1682750" cy="915988"/>
          </a:xfrm>
          <a:prstGeom prst="rect">
            <a:avLst/>
          </a:prstGeom>
          <a:noFill/>
          <a:ln w="9525">
            <a:noFill/>
            <a:miter lim="800000"/>
            <a:headEnd/>
            <a:tailEnd/>
          </a:ln>
        </p:spPr>
        <p:txBody>
          <a:bodyPr wrap="none" anchor="ctr">
            <a:spAutoFit/>
          </a:bodyPr>
          <a:lstStyle/>
          <a:p>
            <a:pPr algn="ctr">
              <a:tabLst>
                <a:tab pos="1981200" algn="l"/>
                <a:tab pos="7651750" algn="l"/>
              </a:tabLst>
            </a:pPr>
            <a:r>
              <a:rPr lang="th-TH" sz="1800"/>
              <a:t>Polysulfone</a:t>
            </a:r>
          </a:p>
          <a:p>
            <a:pPr algn="ctr">
              <a:tabLst>
                <a:tab pos="1981200" algn="l"/>
                <a:tab pos="7651750" algn="l"/>
              </a:tabLst>
            </a:pPr>
            <a:r>
              <a:rPr lang="th-TH" sz="1800"/>
              <a:t>Polyphenylene</a:t>
            </a:r>
          </a:p>
          <a:p>
            <a:pPr algn="ctr">
              <a:tabLst>
                <a:tab pos="1981200" algn="l"/>
                <a:tab pos="7651750" algn="l"/>
              </a:tabLst>
            </a:pPr>
            <a:r>
              <a:rPr lang="th-TH" sz="1800"/>
              <a:t> Sulfide (PPS)</a:t>
            </a:r>
          </a:p>
        </p:txBody>
      </p:sp>
      <p:pic>
        <p:nvPicPr>
          <p:cNvPr id="185357" name="Picture 13"/>
          <p:cNvPicPr>
            <a:picLocks noChangeAspect="1" noChangeArrowheads="1"/>
          </p:cNvPicPr>
          <p:nvPr/>
        </p:nvPicPr>
        <p:blipFill>
          <a:blip r:embed="rId6" cstate="print"/>
          <a:srcRect/>
          <a:stretch>
            <a:fillRect/>
          </a:stretch>
        </p:blipFill>
        <p:spPr bwMode="auto">
          <a:xfrm>
            <a:off x="228600" y="3657600"/>
            <a:ext cx="9144000" cy="2333625"/>
          </a:xfrm>
          <a:prstGeom prst="rect">
            <a:avLst/>
          </a:prstGeom>
          <a:noFill/>
          <a:ln w="9525">
            <a:noFill/>
            <a:miter lim="800000"/>
            <a:headEnd/>
            <a:tailEnd/>
          </a:ln>
        </p:spPr>
      </p:pic>
      <p:sp>
        <p:nvSpPr>
          <p:cNvPr id="185358" name="Rectangle 14"/>
          <p:cNvSpPr>
            <a:spLocks noChangeArrowheads="1"/>
          </p:cNvSpPr>
          <p:nvPr/>
        </p:nvSpPr>
        <p:spPr bwMode="auto">
          <a:xfrm>
            <a:off x="1981200" y="6019800"/>
            <a:ext cx="1416050" cy="641350"/>
          </a:xfrm>
          <a:prstGeom prst="rect">
            <a:avLst/>
          </a:prstGeom>
          <a:noFill/>
          <a:ln w="9525">
            <a:noFill/>
            <a:miter lim="800000"/>
            <a:headEnd/>
            <a:tailEnd/>
          </a:ln>
        </p:spPr>
        <p:txBody>
          <a:bodyPr wrap="none" anchor="ctr">
            <a:spAutoFit/>
          </a:bodyPr>
          <a:lstStyle/>
          <a:p>
            <a:pPr algn="ctr">
              <a:tabLst>
                <a:tab pos="4230688" algn="l"/>
              </a:tabLst>
            </a:pPr>
            <a:r>
              <a:rPr lang="th-TH" sz="1800"/>
              <a:t>ABS, PC</a:t>
            </a:r>
          </a:p>
          <a:p>
            <a:pPr algn="ctr">
              <a:tabLst>
                <a:tab pos="4230688" algn="l"/>
              </a:tabLst>
            </a:pPr>
            <a:r>
              <a:rPr lang="th-TH" sz="1800"/>
              <a:t>PPE, Acrylic</a:t>
            </a:r>
          </a:p>
        </p:txBody>
      </p:sp>
      <p:sp>
        <p:nvSpPr>
          <p:cNvPr id="185359" name="Rectangle 15"/>
          <p:cNvSpPr>
            <a:spLocks noChangeArrowheads="1"/>
          </p:cNvSpPr>
          <p:nvPr/>
        </p:nvSpPr>
        <p:spPr bwMode="auto">
          <a:xfrm>
            <a:off x="3962400" y="5942013"/>
            <a:ext cx="1266825" cy="915987"/>
          </a:xfrm>
          <a:prstGeom prst="rect">
            <a:avLst/>
          </a:prstGeom>
          <a:noFill/>
          <a:ln w="9525">
            <a:noFill/>
            <a:miter lim="800000"/>
            <a:headEnd/>
            <a:tailEnd/>
          </a:ln>
        </p:spPr>
        <p:txBody>
          <a:bodyPr wrap="none" anchor="ctr">
            <a:spAutoFit/>
          </a:bodyPr>
          <a:lstStyle/>
          <a:p>
            <a:pPr algn="ctr">
              <a:tabLst>
                <a:tab pos="4230688" algn="l"/>
              </a:tabLst>
            </a:pPr>
            <a:r>
              <a:rPr lang="th-TH" sz="1800"/>
              <a:t>PPE/Nylon</a:t>
            </a:r>
          </a:p>
          <a:p>
            <a:pPr algn="ctr">
              <a:tabLst>
                <a:tab pos="4230688" algn="l"/>
              </a:tabLst>
            </a:pPr>
            <a:r>
              <a:rPr lang="th-TH" sz="1800"/>
              <a:t>PC/PBT</a:t>
            </a:r>
          </a:p>
          <a:p>
            <a:pPr algn="ctr">
              <a:tabLst>
                <a:tab pos="4230688" algn="l"/>
              </a:tabLst>
            </a:pPr>
            <a:r>
              <a:rPr lang="th-TH" sz="1800"/>
              <a:t>ABS/PC</a:t>
            </a:r>
          </a:p>
        </p:txBody>
      </p:sp>
      <p:sp>
        <p:nvSpPr>
          <p:cNvPr id="185360" name="Rectangle 16"/>
          <p:cNvSpPr>
            <a:spLocks noChangeArrowheads="1"/>
          </p:cNvSpPr>
          <p:nvPr/>
        </p:nvSpPr>
        <p:spPr bwMode="auto">
          <a:xfrm>
            <a:off x="5562600" y="5942013"/>
            <a:ext cx="2000250" cy="915987"/>
          </a:xfrm>
          <a:prstGeom prst="rect">
            <a:avLst/>
          </a:prstGeom>
          <a:noFill/>
          <a:ln w="9525">
            <a:noFill/>
            <a:miter lim="800000"/>
            <a:headEnd/>
            <a:tailEnd/>
          </a:ln>
        </p:spPr>
        <p:txBody>
          <a:bodyPr wrap="none" anchor="ctr">
            <a:spAutoFit/>
          </a:bodyPr>
          <a:lstStyle/>
          <a:p>
            <a:pPr algn="ctr">
              <a:tabLst>
                <a:tab pos="4140200" algn="l"/>
                <a:tab pos="5183188" algn="l"/>
              </a:tabLst>
            </a:pPr>
            <a:r>
              <a:rPr lang="th-TH" sz="1800"/>
              <a:t>Acetal</a:t>
            </a:r>
          </a:p>
          <a:p>
            <a:pPr algn="ctr">
              <a:tabLst>
                <a:tab pos="4140200" algn="l"/>
                <a:tab pos="5183188" algn="l"/>
              </a:tabLst>
            </a:pPr>
            <a:r>
              <a:rPr lang="th-TH" sz="1800"/>
              <a:t>PBT, PET</a:t>
            </a:r>
          </a:p>
          <a:p>
            <a:pPr algn="ctr">
              <a:tabLst>
                <a:tab pos="4140200" algn="l"/>
                <a:tab pos="5183188" algn="l"/>
              </a:tabLst>
            </a:pPr>
            <a:r>
              <a:rPr lang="th-TH" sz="1800"/>
              <a:t>Polyamide (Nylon)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3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53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53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53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53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53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53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535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535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535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535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536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53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9" grpId="0"/>
      <p:bldP spid="185352" grpId="0"/>
      <p:bldP spid="185353" grpId="0"/>
      <p:bldP spid="185355" grpId="0"/>
      <p:bldP spid="185356" grpId="0"/>
      <p:bldP spid="185358" grpId="0"/>
      <p:bldP spid="185359" grpId="0"/>
      <p:bldP spid="18536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390525" y="1501775"/>
            <a:ext cx="8582025" cy="2654300"/>
          </a:xfrm>
          <a:prstGeom prst="rect">
            <a:avLst/>
          </a:prstGeom>
          <a:noFill/>
          <a:ln w="9525">
            <a:noFill/>
            <a:miter lim="800000"/>
            <a:headEnd/>
            <a:tailEnd/>
          </a:ln>
        </p:spPr>
        <p:txBody>
          <a:bodyPr>
            <a:spAutoFit/>
          </a:bodyPr>
          <a:lstStyle/>
          <a:p>
            <a:r>
              <a:rPr lang="th-TH">
                <a:solidFill>
                  <a:schemeClr val="accent2"/>
                </a:solidFill>
                <a:latin typeface="Tahoma" pitchFamily="34" charset="0"/>
                <a:cs typeface="Tahoma" pitchFamily="34" charset="0"/>
              </a:rPr>
              <a:t>Phenolics </a:t>
            </a:r>
            <a:r>
              <a:rPr lang="th-TH">
                <a:latin typeface="Tahoma" pitchFamily="34" charset="0"/>
                <a:cs typeface="Tahoma" pitchFamily="34" charset="0"/>
              </a:rPr>
              <a:t>(named Bakelite by Leo Bakeland)</a:t>
            </a:r>
          </a:p>
          <a:p>
            <a:r>
              <a:rPr lang="th-TH">
                <a:latin typeface="Tahoma" pitchFamily="34" charset="0"/>
                <a:cs typeface="Tahoma" pitchFamily="34" charset="0"/>
              </a:rPr>
              <a:t>      </a:t>
            </a:r>
            <a:r>
              <a:rPr lang="en-US">
                <a:latin typeface="Tahoma" pitchFamily="34" charset="0"/>
                <a:cs typeface="Tahoma" pitchFamily="34" charset="0"/>
              </a:rPr>
              <a:t>- </a:t>
            </a:r>
            <a:r>
              <a:rPr lang="th-TH">
                <a:latin typeface="Tahoma" pitchFamily="34" charset="0"/>
                <a:cs typeface="Tahoma" pitchFamily="34" charset="0"/>
              </a:rPr>
              <a:t>Resin could be shaped and hardened with heat</a:t>
            </a:r>
          </a:p>
          <a:p>
            <a:r>
              <a:rPr lang="th-TH">
                <a:latin typeface="Tahoma" pitchFamily="34" charset="0"/>
                <a:cs typeface="Tahoma" pitchFamily="34" charset="0"/>
              </a:rPr>
              <a:t>      </a:t>
            </a:r>
            <a:r>
              <a:rPr lang="en-US">
                <a:latin typeface="Tahoma" pitchFamily="34" charset="0"/>
                <a:cs typeface="Tahoma" pitchFamily="34" charset="0"/>
              </a:rPr>
              <a:t>- </a:t>
            </a:r>
            <a:r>
              <a:rPr lang="th-TH">
                <a:latin typeface="Tahoma" pitchFamily="34" charset="0"/>
                <a:cs typeface="Tahoma" pitchFamily="34" charset="0"/>
              </a:rPr>
              <a:t>Phenol and formaldehyde reaction after heat</a:t>
            </a:r>
          </a:p>
          <a:p>
            <a:r>
              <a:rPr lang="th-TH">
                <a:latin typeface="Tahoma" pitchFamily="34" charset="0"/>
                <a:cs typeface="Tahoma" pitchFamily="34" charset="0"/>
              </a:rPr>
              <a:t>      </a:t>
            </a:r>
            <a:r>
              <a:rPr lang="en-US">
                <a:latin typeface="Tahoma" pitchFamily="34" charset="0"/>
                <a:cs typeface="Tahoma" pitchFamily="34" charset="0"/>
              </a:rPr>
              <a:t>- </a:t>
            </a:r>
            <a:r>
              <a:rPr lang="th-TH">
                <a:latin typeface="Tahoma" pitchFamily="34" charset="0"/>
                <a:cs typeface="Tahoma" pitchFamily="34" charset="0"/>
              </a:rPr>
              <a:t>Replacement for shellac, natural plastic (1907)</a:t>
            </a:r>
          </a:p>
          <a:p>
            <a:endParaRPr lang="th-TH">
              <a:latin typeface="Tahoma" pitchFamily="34" charset="0"/>
              <a:cs typeface="Tahoma" pitchFamily="34" charset="0"/>
            </a:endParaRPr>
          </a:p>
          <a:p>
            <a:endParaRPr lang="th-TH">
              <a:latin typeface="Tahoma" pitchFamily="34" charset="0"/>
              <a:cs typeface="Tahoma" pitchFamily="34" charset="0"/>
            </a:endParaRPr>
          </a:p>
        </p:txBody>
      </p:sp>
      <p:sp>
        <p:nvSpPr>
          <p:cNvPr id="162819" name="Rectangle 3"/>
          <p:cNvSpPr>
            <a:spLocks noChangeArrowheads="1"/>
          </p:cNvSpPr>
          <p:nvPr/>
        </p:nvSpPr>
        <p:spPr bwMode="auto">
          <a:xfrm>
            <a:off x="3000375" y="546100"/>
            <a:ext cx="2884488" cy="579438"/>
          </a:xfrm>
          <a:prstGeom prst="rect">
            <a:avLst/>
          </a:prstGeom>
          <a:noFill/>
          <a:ln w="9525">
            <a:noFill/>
            <a:miter lim="800000"/>
            <a:headEnd/>
            <a:tailEnd/>
          </a:ln>
        </p:spPr>
        <p:txBody>
          <a:bodyPr wrap="none">
            <a:spAutoFit/>
          </a:bodyPr>
          <a:lstStyle/>
          <a:p>
            <a:r>
              <a:rPr lang="th-TH" sz="3200" b="1">
                <a:solidFill>
                  <a:schemeClr val="accent2"/>
                </a:solidFill>
                <a:latin typeface="Tahoma" pitchFamily="34" charset="0"/>
                <a:cs typeface="Tahoma" pitchFamily="34" charset="0"/>
              </a:rPr>
              <a:t>Early Plastics</a:t>
            </a:r>
          </a:p>
        </p:txBody>
      </p:sp>
      <p:sp>
        <p:nvSpPr>
          <p:cNvPr id="162820" name="Rectangle 4"/>
          <p:cNvSpPr>
            <a:spLocks noChangeArrowheads="1"/>
          </p:cNvSpPr>
          <p:nvPr/>
        </p:nvSpPr>
        <p:spPr bwMode="auto">
          <a:xfrm>
            <a:off x="457200" y="3733800"/>
            <a:ext cx="6924675" cy="946150"/>
          </a:xfrm>
          <a:prstGeom prst="rect">
            <a:avLst/>
          </a:prstGeom>
          <a:noFill/>
          <a:ln w="9525">
            <a:noFill/>
            <a:miter lim="800000"/>
            <a:headEnd/>
            <a:tailEnd/>
          </a:ln>
        </p:spPr>
        <p:txBody>
          <a:bodyPr>
            <a:spAutoFit/>
          </a:bodyPr>
          <a:lstStyle/>
          <a:p>
            <a:r>
              <a:rPr lang="th-TH">
                <a:solidFill>
                  <a:schemeClr val="accent2"/>
                </a:solidFill>
                <a:latin typeface="Tahoma" pitchFamily="34" charset="0"/>
                <a:cs typeface="Tahoma" pitchFamily="34" charset="0"/>
              </a:rPr>
              <a:t>Nylon66</a:t>
            </a:r>
          </a:p>
          <a:p>
            <a:r>
              <a:rPr lang="th-TH">
                <a:latin typeface="Tahoma" pitchFamily="34" charset="0"/>
                <a:cs typeface="Tahoma" pitchFamily="34" charset="0"/>
              </a:rPr>
              <a:t>      - W. H. Carothers of DuPont (1920’s)</a:t>
            </a:r>
          </a:p>
        </p:txBody>
      </p:sp>
      <p:sp>
        <p:nvSpPr>
          <p:cNvPr id="162821" name="Rectangle 5"/>
          <p:cNvSpPr>
            <a:spLocks noChangeArrowheads="1"/>
          </p:cNvSpPr>
          <p:nvPr/>
        </p:nvSpPr>
        <p:spPr bwMode="auto">
          <a:xfrm>
            <a:off x="495300" y="5048250"/>
            <a:ext cx="7620000" cy="946150"/>
          </a:xfrm>
          <a:prstGeom prst="rect">
            <a:avLst/>
          </a:prstGeom>
          <a:noFill/>
          <a:ln w="9525">
            <a:noFill/>
            <a:miter lim="800000"/>
            <a:headEnd/>
            <a:tailEnd/>
          </a:ln>
        </p:spPr>
        <p:txBody>
          <a:bodyPr>
            <a:spAutoFit/>
          </a:bodyPr>
          <a:lstStyle/>
          <a:p>
            <a:r>
              <a:rPr lang="th-TH">
                <a:solidFill>
                  <a:schemeClr val="accent2"/>
                </a:solidFill>
                <a:latin typeface="Tahoma" pitchFamily="34" charset="0"/>
                <a:cs typeface="Tahoma" pitchFamily="34" charset="0"/>
              </a:rPr>
              <a:t>PVC</a:t>
            </a:r>
          </a:p>
          <a:p>
            <a:r>
              <a:rPr lang="th-TH">
                <a:latin typeface="Tahoma" pitchFamily="34" charset="0"/>
                <a:cs typeface="Tahoma" pitchFamily="34" charset="0"/>
              </a:rPr>
              <a:t>      - W. Semon of B.F. Goodrich (1929)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28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28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28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28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8" grpId="0"/>
      <p:bldP spid="162819" grpId="0"/>
      <p:bldP spid="162820" grpId="0"/>
      <p:bldP spid="16282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020888" y="403225"/>
            <a:ext cx="3582987" cy="677863"/>
          </a:xfrm>
        </p:spPr>
        <p:txBody>
          <a:bodyPr/>
          <a:lstStyle/>
          <a:p>
            <a:pPr eaLnBrk="1" hangingPunct="1"/>
            <a:r>
              <a:rPr lang="en-US" sz="4000" smtClean="0">
                <a:solidFill>
                  <a:srgbClr val="000099"/>
                </a:solidFill>
              </a:rPr>
              <a:t>Outline</a:t>
            </a:r>
          </a:p>
        </p:txBody>
      </p:sp>
      <p:sp>
        <p:nvSpPr>
          <p:cNvPr id="3075" name="Rectangle 3"/>
          <p:cNvSpPr>
            <a:spLocks noGrp="1" noChangeArrowheads="1"/>
          </p:cNvSpPr>
          <p:nvPr>
            <p:ph type="body" idx="1"/>
          </p:nvPr>
        </p:nvSpPr>
        <p:spPr>
          <a:xfrm>
            <a:off x="1066800" y="1524000"/>
            <a:ext cx="6942138" cy="4114800"/>
          </a:xfrm>
        </p:spPr>
        <p:txBody>
          <a:bodyPr/>
          <a:lstStyle/>
          <a:p>
            <a:pPr eaLnBrk="1" hangingPunct="1">
              <a:lnSpc>
                <a:spcPct val="90000"/>
              </a:lnSpc>
            </a:pPr>
            <a:r>
              <a:rPr lang="en-US" smtClean="0"/>
              <a:t>Polymer</a:t>
            </a:r>
          </a:p>
          <a:p>
            <a:pPr eaLnBrk="1" hangingPunct="1">
              <a:lnSpc>
                <a:spcPct val="90000"/>
              </a:lnSpc>
            </a:pPr>
            <a:endParaRPr lang="en-US" smtClean="0"/>
          </a:p>
          <a:p>
            <a:pPr eaLnBrk="1" hangingPunct="1">
              <a:lnSpc>
                <a:spcPct val="90000"/>
              </a:lnSpc>
            </a:pPr>
            <a:r>
              <a:rPr lang="en-US" smtClean="0"/>
              <a:t>Equipment and process steps</a:t>
            </a:r>
          </a:p>
          <a:p>
            <a:pPr eaLnBrk="1" hangingPunct="1">
              <a:lnSpc>
                <a:spcPct val="90000"/>
              </a:lnSpc>
            </a:pPr>
            <a:endParaRPr lang="en-US" smtClean="0"/>
          </a:p>
          <a:p>
            <a:pPr eaLnBrk="1" hangingPunct="1">
              <a:lnSpc>
                <a:spcPct val="90000"/>
              </a:lnSpc>
            </a:pPr>
            <a:r>
              <a:rPr lang="en-US" smtClean="0"/>
              <a:t>Design for manufacturing, tooling and defects </a:t>
            </a:r>
          </a:p>
          <a:p>
            <a:pPr eaLnBrk="1" hangingPunct="1">
              <a:lnSpc>
                <a:spcPct val="90000"/>
              </a:lnSpc>
            </a:pPr>
            <a:endParaRPr lang="en-US"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ChangeArrowheads="1"/>
          </p:cNvSpPr>
          <p:nvPr/>
        </p:nvSpPr>
        <p:spPr bwMode="auto">
          <a:xfrm>
            <a:off x="457200" y="1524000"/>
            <a:ext cx="4572000" cy="954088"/>
          </a:xfrm>
          <a:prstGeom prst="rect">
            <a:avLst/>
          </a:prstGeom>
          <a:noFill/>
          <a:ln w="9525">
            <a:noFill/>
            <a:miter lim="800000"/>
            <a:headEnd/>
            <a:tailEnd/>
          </a:ln>
        </p:spPr>
        <p:txBody>
          <a:bodyPr>
            <a:spAutoFit/>
          </a:bodyPr>
          <a:lstStyle/>
          <a:p>
            <a:r>
              <a:rPr lang="th-TH">
                <a:latin typeface="Tahoma" pitchFamily="34" charset="0"/>
                <a:cs typeface="Tahoma" pitchFamily="34" charset="0"/>
              </a:rPr>
              <a:t> </a:t>
            </a:r>
            <a:r>
              <a:rPr lang="th-TH">
                <a:solidFill>
                  <a:srgbClr val="FF3300"/>
                </a:solidFill>
                <a:latin typeface="Tahoma" pitchFamily="34" charset="0"/>
                <a:cs typeface="Tahoma" pitchFamily="34" charset="0"/>
              </a:rPr>
              <a:t>Codes for plastics</a:t>
            </a:r>
          </a:p>
          <a:p>
            <a:endParaRPr lang="th-TH">
              <a:latin typeface="Tahoma" pitchFamily="34" charset="0"/>
              <a:cs typeface="Tahoma" pitchFamily="34" charset="0"/>
            </a:endParaRPr>
          </a:p>
        </p:txBody>
      </p:sp>
      <p:sp>
        <p:nvSpPr>
          <p:cNvPr id="165892" name="Rectangle 4"/>
          <p:cNvSpPr>
            <a:spLocks noChangeArrowheads="1"/>
          </p:cNvSpPr>
          <p:nvPr/>
        </p:nvSpPr>
        <p:spPr bwMode="auto">
          <a:xfrm>
            <a:off x="2743200" y="631825"/>
            <a:ext cx="3783013" cy="579438"/>
          </a:xfrm>
          <a:prstGeom prst="rect">
            <a:avLst/>
          </a:prstGeom>
          <a:noFill/>
          <a:ln w="9525">
            <a:noFill/>
            <a:miter lim="800000"/>
            <a:headEnd/>
            <a:tailEnd/>
          </a:ln>
        </p:spPr>
        <p:txBody>
          <a:bodyPr wrap="none">
            <a:spAutoFit/>
          </a:bodyPr>
          <a:lstStyle/>
          <a:p>
            <a:r>
              <a:rPr lang="th-TH" sz="3200">
                <a:solidFill>
                  <a:schemeClr val="accent2"/>
                </a:solidFill>
                <a:latin typeface="Tahoma" pitchFamily="34" charset="0"/>
                <a:cs typeface="Tahoma" pitchFamily="34" charset="0"/>
              </a:rPr>
              <a:t>Recycling of Plastics</a:t>
            </a:r>
          </a:p>
        </p:txBody>
      </p:sp>
      <p:pic>
        <p:nvPicPr>
          <p:cNvPr id="21508" name="Picture 5"/>
          <p:cNvPicPr>
            <a:picLocks noChangeAspect="1" noChangeArrowheads="1"/>
          </p:cNvPicPr>
          <p:nvPr/>
        </p:nvPicPr>
        <p:blipFill>
          <a:blip r:embed="rId2" cstate="print"/>
          <a:srcRect/>
          <a:stretch>
            <a:fillRect/>
          </a:stretch>
        </p:blipFill>
        <p:spPr bwMode="auto">
          <a:xfrm>
            <a:off x="2895600" y="2133600"/>
            <a:ext cx="2857500" cy="3876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58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58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0" grpId="0"/>
      <p:bldP spid="16589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81000" y="381000"/>
            <a:ext cx="8229600" cy="990600"/>
          </a:xfrm>
        </p:spPr>
        <p:txBody>
          <a:bodyPr/>
          <a:lstStyle/>
          <a:p>
            <a:pPr eaLnBrk="1" hangingPunct="1"/>
            <a:r>
              <a:rPr lang="en-US" sz="3600" b="1" smtClean="0">
                <a:solidFill>
                  <a:schemeClr val="bg2"/>
                </a:solidFill>
              </a:rPr>
              <a:t>Polymer Additives</a:t>
            </a:r>
            <a:r>
              <a:rPr lang="th-TH" sz="3600" smtClean="0">
                <a:solidFill>
                  <a:schemeClr val="bg2"/>
                </a:solidFill>
              </a:rPr>
              <a:t> </a:t>
            </a:r>
          </a:p>
        </p:txBody>
      </p:sp>
      <p:sp>
        <p:nvSpPr>
          <p:cNvPr id="188419" name="Rectangle 3"/>
          <p:cNvSpPr>
            <a:spLocks noGrp="1" noChangeArrowheads="1"/>
          </p:cNvSpPr>
          <p:nvPr>
            <p:ph type="body" idx="1"/>
          </p:nvPr>
        </p:nvSpPr>
        <p:spPr>
          <a:xfrm>
            <a:off x="152400" y="1371600"/>
            <a:ext cx="8991600" cy="5791200"/>
          </a:xfrm>
        </p:spPr>
        <p:txBody>
          <a:bodyPr/>
          <a:lstStyle/>
          <a:p>
            <a:pPr eaLnBrk="1" hangingPunct="1">
              <a:lnSpc>
                <a:spcPct val="80000"/>
              </a:lnSpc>
              <a:buFont typeface="Wingdings" pitchFamily="2" charset="2"/>
              <a:buChar char=" "/>
            </a:pPr>
            <a:r>
              <a:rPr lang="th-TH" sz="2400" smtClean="0">
                <a:cs typeface="Arial" pitchFamily="34" charset="0"/>
              </a:rPr>
              <a:t>A polymer contains several additives to aid during processing, add color, or enhance the mechanical properties.</a:t>
            </a:r>
            <a:endParaRPr lang="th-TH" sz="2400" smtClean="0"/>
          </a:p>
          <a:p>
            <a:pPr eaLnBrk="1" hangingPunct="1">
              <a:lnSpc>
                <a:spcPct val="80000"/>
              </a:lnSpc>
              <a:buFont typeface="Wingdings" pitchFamily="2" charset="2"/>
              <a:buChar char=" "/>
            </a:pPr>
            <a:endParaRPr lang="th-TH" sz="1000" smtClean="0">
              <a:cs typeface="Arial" pitchFamily="34" charset="0"/>
            </a:endParaRPr>
          </a:p>
          <a:p>
            <a:pPr eaLnBrk="1" hangingPunct="1">
              <a:lnSpc>
                <a:spcPct val="80000"/>
              </a:lnSpc>
              <a:buFont typeface="Wingdings" pitchFamily="2" charset="2"/>
              <a:buChar char=" "/>
            </a:pPr>
            <a:r>
              <a:rPr lang="th-TH" sz="2400" b="1" u="sng" smtClean="0">
                <a:solidFill>
                  <a:srgbClr val="FF0000"/>
                </a:solidFill>
                <a:cs typeface="Arial" pitchFamily="34" charset="0"/>
              </a:rPr>
              <a:t>Fillers</a:t>
            </a:r>
            <a:endParaRPr lang="th-TH" sz="2400" smtClean="0">
              <a:solidFill>
                <a:srgbClr val="FF0000"/>
              </a:solidFill>
              <a:cs typeface="Arial" pitchFamily="34" charset="0"/>
            </a:endParaRPr>
          </a:p>
          <a:p>
            <a:pPr eaLnBrk="1" hangingPunct="1">
              <a:lnSpc>
                <a:spcPct val="80000"/>
              </a:lnSpc>
              <a:buFont typeface="Wingdings" pitchFamily="2" charset="2"/>
              <a:buChar char=" "/>
            </a:pPr>
            <a:r>
              <a:rPr lang="th-TH" sz="2400" smtClean="0">
                <a:cs typeface="Arial" pitchFamily="34" charset="0"/>
              </a:rPr>
              <a:t>reinforcing fillers </a:t>
            </a:r>
            <a:r>
              <a:rPr lang="th-TH" sz="2400" smtClean="0"/>
              <a:t> </a:t>
            </a:r>
            <a:r>
              <a:rPr lang="th-TH" sz="2400" smtClean="0">
                <a:cs typeface="Arial" pitchFamily="34" charset="0"/>
                <a:sym typeface="Symbol" pitchFamily="18" charset="2"/>
              </a:rPr>
              <a:t></a:t>
            </a:r>
            <a:r>
              <a:rPr lang="th-TH" sz="2400" smtClean="0">
                <a:cs typeface="Arial" pitchFamily="34" charset="0"/>
              </a:rPr>
              <a:t> </a:t>
            </a:r>
            <a:r>
              <a:rPr lang="th-TH" sz="2400" smtClean="0"/>
              <a:t> </a:t>
            </a:r>
            <a:r>
              <a:rPr lang="th-TH" sz="2400" smtClean="0">
                <a:cs typeface="Arial" pitchFamily="34" charset="0"/>
              </a:rPr>
              <a:t>improve mechanical properties</a:t>
            </a:r>
            <a:endParaRPr lang="th-TH" sz="2400" smtClean="0"/>
          </a:p>
          <a:p>
            <a:pPr eaLnBrk="1" hangingPunct="1">
              <a:lnSpc>
                <a:spcPct val="80000"/>
              </a:lnSpc>
              <a:buFont typeface="Wingdings" pitchFamily="2" charset="2"/>
              <a:buChar char=" "/>
            </a:pPr>
            <a:r>
              <a:rPr lang="th-TH" sz="2400" smtClean="0">
                <a:cs typeface="Arial" pitchFamily="34" charset="0"/>
              </a:rPr>
              <a:t>non-reinforcing fillers</a:t>
            </a:r>
            <a:r>
              <a:rPr lang="th-TH" sz="2400" smtClean="0"/>
              <a:t> </a:t>
            </a:r>
            <a:r>
              <a:rPr lang="th-TH" sz="2400" smtClean="0">
                <a:cs typeface="Arial" pitchFamily="34" charset="0"/>
              </a:rPr>
              <a:t>(or extenders)</a:t>
            </a:r>
            <a:r>
              <a:rPr lang="th-TH" sz="2400" smtClean="0"/>
              <a:t> </a:t>
            </a:r>
            <a:r>
              <a:rPr lang="th-TH" sz="2400" smtClean="0">
                <a:cs typeface="Arial" pitchFamily="34" charset="0"/>
                <a:sym typeface="Symbol" pitchFamily="18" charset="2"/>
              </a:rPr>
              <a:t></a:t>
            </a:r>
            <a:r>
              <a:rPr lang="th-TH" sz="2400" smtClean="0"/>
              <a:t> </a:t>
            </a:r>
            <a:r>
              <a:rPr lang="th-TH" sz="2400" smtClean="0">
                <a:cs typeface="Arial" pitchFamily="34" charset="0"/>
              </a:rPr>
              <a:t>reduce cost</a:t>
            </a:r>
            <a:endParaRPr lang="th-TH" sz="2400" smtClean="0"/>
          </a:p>
          <a:p>
            <a:pPr eaLnBrk="1" hangingPunct="1">
              <a:lnSpc>
                <a:spcPct val="80000"/>
              </a:lnSpc>
              <a:buFont typeface="Wingdings" pitchFamily="2" charset="2"/>
              <a:buChar char=" "/>
            </a:pPr>
            <a:endParaRPr lang="th-TH" sz="1000" smtClean="0">
              <a:cs typeface="Arial" pitchFamily="34" charset="0"/>
            </a:endParaRPr>
          </a:p>
          <a:p>
            <a:pPr eaLnBrk="1" hangingPunct="1">
              <a:lnSpc>
                <a:spcPct val="80000"/>
              </a:lnSpc>
              <a:buFont typeface="Wingdings" pitchFamily="2" charset="2"/>
              <a:buChar char=" "/>
            </a:pPr>
            <a:r>
              <a:rPr lang="th-TH" sz="2400" b="1" u="sng" smtClean="0">
                <a:solidFill>
                  <a:srgbClr val="FF0000"/>
                </a:solidFill>
                <a:cs typeface="Arial" pitchFamily="34" charset="0"/>
              </a:rPr>
              <a:t>Plasticizers</a:t>
            </a:r>
            <a:endParaRPr lang="th-TH" sz="2400" smtClean="0">
              <a:solidFill>
                <a:srgbClr val="FF0000"/>
              </a:solidFill>
              <a:cs typeface="Arial" pitchFamily="34" charset="0"/>
            </a:endParaRPr>
          </a:p>
          <a:p>
            <a:pPr eaLnBrk="1" hangingPunct="1">
              <a:lnSpc>
                <a:spcPct val="80000"/>
              </a:lnSpc>
              <a:buFont typeface="Wingdings" pitchFamily="2" charset="2"/>
              <a:buChar char=" "/>
            </a:pPr>
            <a:r>
              <a:rPr lang="th-TH" sz="2800" smtClean="0">
                <a:cs typeface="Arial" pitchFamily="34" charset="0"/>
              </a:rPr>
              <a:t>	</a:t>
            </a:r>
            <a:r>
              <a:rPr lang="th-TH" sz="2400" smtClean="0">
                <a:cs typeface="Arial" pitchFamily="34" charset="0"/>
              </a:rPr>
              <a:t>reduce Tg therefore the flexibility is improved</a:t>
            </a:r>
            <a:endParaRPr lang="th-TH" sz="2400" smtClean="0"/>
          </a:p>
          <a:p>
            <a:pPr eaLnBrk="1" hangingPunct="1">
              <a:lnSpc>
                <a:spcPct val="80000"/>
              </a:lnSpc>
              <a:buFont typeface="Wingdings" pitchFamily="2" charset="2"/>
              <a:buChar char=" "/>
            </a:pPr>
            <a:endParaRPr lang="th-TH" sz="1000" smtClean="0">
              <a:cs typeface="Arial" pitchFamily="34" charset="0"/>
            </a:endParaRPr>
          </a:p>
          <a:p>
            <a:pPr eaLnBrk="1" hangingPunct="1">
              <a:lnSpc>
                <a:spcPct val="80000"/>
              </a:lnSpc>
              <a:buFont typeface="Wingdings" pitchFamily="2" charset="2"/>
              <a:buChar char=" "/>
            </a:pPr>
            <a:r>
              <a:rPr lang="th-TH" sz="2400" b="1" u="sng" smtClean="0">
                <a:solidFill>
                  <a:srgbClr val="FF0000"/>
                </a:solidFill>
                <a:cs typeface="Arial" pitchFamily="34" charset="0"/>
              </a:rPr>
              <a:t>Stabilizers</a:t>
            </a:r>
            <a:endParaRPr lang="th-TH" sz="2400" smtClean="0">
              <a:solidFill>
                <a:srgbClr val="FF0000"/>
              </a:solidFill>
              <a:cs typeface="Arial" pitchFamily="34" charset="0"/>
            </a:endParaRPr>
          </a:p>
          <a:p>
            <a:pPr eaLnBrk="1" hangingPunct="1">
              <a:lnSpc>
                <a:spcPct val="80000"/>
              </a:lnSpc>
              <a:buFont typeface="Wingdings" pitchFamily="2" charset="2"/>
              <a:buChar char=" "/>
            </a:pPr>
            <a:r>
              <a:rPr lang="th-TH" sz="2800" smtClean="0">
                <a:cs typeface="Arial" pitchFamily="34" charset="0"/>
              </a:rPr>
              <a:t>	</a:t>
            </a:r>
            <a:r>
              <a:rPr lang="th-TH" sz="2400" smtClean="0">
                <a:cs typeface="Arial" pitchFamily="34" charset="0"/>
              </a:rPr>
              <a:t>prevent degradation of polymer from heat or UV</a:t>
            </a:r>
            <a:endParaRPr lang="th-TH" sz="2400" smtClean="0"/>
          </a:p>
          <a:p>
            <a:pPr eaLnBrk="1" hangingPunct="1">
              <a:lnSpc>
                <a:spcPct val="80000"/>
              </a:lnSpc>
              <a:buFont typeface="Wingdings" pitchFamily="2" charset="2"/>
              <a:buChar char=" "/>
            </a:pPr>
            <a:endParaRPr lang="th-TH" sz="1000" smtClean="0">
              <a:cs typeface="Arial" pitchFamily="34" charset="0"/>
            </a:endParaRPr>
          </a:p>
          <a:p>
            <a:pPr eaLnBrk="1" hangingPunct="1">
              <a:lnSpc>
                <a:spcPct val="80000"/>
              </a:lnSpc>
              <a:buFont typeface="Wingdings" pitchFamily="2" charset="2"/>
              <a:buChar char=" "/>
            </a:pPr>
            <a:r>
              <a:rPr lang="th-TH" sz="2400" b="1" u="sng" smtClean="0">
                <a:solidFill>
                  <a:srgbClr val="FF0000"/>
                </a:solidFill>
                <a:cs typeface="Arial" pitchFamily="34" charset="0"/>
              </a:rPr>
              <a:t>Colorants</a:t>
            </a:r>
            <a:r>
              <a:rPr lang="th-TH" sz="2400" smtClean="0"/>
              <a:t> </a:t>
            </a:r>
            <a:r>
              <a:rPr lang="th-TH" sz="2800" smtClean="0"/>
              <a:t> </a:t>
            </a:r>
            <a:r>
              <a:rPr lang="th-TH" sz="2400" smtClean="0">
                <a:cs typeface="Arial" pitchFamily="34" charset="0"/>
              </a:rPr>
              <a:t>add color to polymers</a:t>
            </a:r>
            <a:endParaRPr lang="th-TH" sz="2400" smtClean="0"/>
          </a:p>
          <a:p>
            <a:pPr eaLnBrk="1" hangingPunct="1">
              <a:lnSpc>
                <a:spcPct val="80000"/>
              </a:lnSpc>
              <a:buFont typeface="Wingdings" pitchFamily="2" charset="2"/>
              <a:buChar char=" "/>
            </a:pPr>
            <a:endParaRPr lang="th-TH" sz="1000" smtClean="0">
              <a:cs typeface="Arial" pitchFamily="34" charset="0"/>
            </a:endParaRPr>
          </a:p>
          <a:p>
            <a:pPr eaLnBrk="1" hangingPunct="1">
              <a:lnSpc>
                <a:spcPct val="80000"/>
              </a:lnSpc>
              <a:buFont typeface="Wingdings" pitchFamily="2" charset="2"/>
              <a:buChar char=" "/>
            </a:pPr>
            <a:r>
              <a:rPr lang="th-TH" sz="2400" b="1" u="sng" smtClean="0">
                <a:solidFill>
                  <a:srgbClr val="FF0000"/>
                </a:solidFill>
                <a:cs typeface="Arial" pitchFamily="34" charset="0"/>
              </a:rPr>
              <a:t>Flame Retardants</a:t>
            </a:r>
            <a:r>
              <a:rPr lang="th-TH" sz="2400" smtClean="0"/>
              <a:t>  </a:t>
            </a:r>
            <a:r>
              <a:rPr lang="th-TH" sz="2400" smtClean="0">
                <a:cs typeface="Arial" pitchFamily="34" charset="0"/>
              </a:rPr>
              <a:t>enhance the flammability resistance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84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841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841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841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8419">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8419">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8419">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8419">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8419">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8419">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04800" y="685800"/>
            <a:ext cx="8534400" cy="1143000"/>
          </a:xfrm>
        </p:spPr>
        <p:txBody>
          <a:bodyPr/>
          <a:lstStyle/>
          <a:p>
            <a:pPr eaLnBrk="1" hangingPunct="1"/>
            <a:r>
              <a:rPr lang="en-US" sz="3600" smtClean="0"/>
              <a:t>Amorphous Commodity Thermoplastics</a:t>
            </a:r>
            <a:r>
              <a:rPr lang="en-US" sz="2800" b="1" smtClean="0"/>
              <a:t/>
            </a:r>
            <a:br>
              <a:rPr lang="en-US" sz="2800" b="1" smtClean="0"/>
            </a:br>
            <a:r>
              <a:rPr lang="en-US" sz="2800" b="1" i="1" smtClean="0"/>
              <a:t>Key Characteristics</a:t>
            </a:r>
            <a:endParaRPr lang="en-US" smtClean="0"/>
          </a:p>
        </p:txBody>
      </p:sp>
      <p:sp>
        <p:nvSpPr>
          <p:cNvPr id="23555" name="Rectangle 3"/>
          <p:cNvSpPr>
            <a:spLocks noGrp="1" noChangeArrowheads="1"/>
          </p:cNvSpPr>
          <p:nvPr>
            <p:ph type="body" idx="1"/>
          </p:nvPr>
        </p:nvSpPr>
        <p:spPr>
          <a:xfrm>
            <a:off x="1524000" y="2057400"/>
            <a:ext cx="6934200" cy="4114800"/>
          </a:xfrm>
        </p:spPr>
        <p:txBody>
          <a:bodyPr/>
          <a:lstStyle/>
          <a:p>
            <a:pPr eaLnBrk="1" hangingPunct="1"/>
            <a:r>
              <a:rPr lang="en-US" smtClean="0"/>
              <a:t>Low cost</a:t>
            </a:r>
          </a:p>
          <a:p>
            <a:pPr eaLnBrk="1" hangingPunct="1"/>
            <a:r>
              <a:rPr lang="en-US" smtClean="0"/>
              <a:t>Low temperature resistance</a:t>
            </a:r>
          </a:p>
          <a:p>
            <a:pPr eaLnBrk="1" hangingPunct="1"/>
            <a:r>
              <a:rPr lang="en-US" smtClean="0"/>
              <a:t>Low strength</a:t>
            </a:r>
          </a:p>
          <a:p>
            <a:pPr eaLnBrk="1" hangingPunct="1"/>
            <a:r>
              <a:rPr lang="en-US" smtClean="0"/>
              <a:t>Good dimensional stability</a:t>
            </a:r>
          </a:p>
          <a:p>
            <a:pPr eaLnBrk="1" hangingPunct="1"/>
            <a:r>
              <a:rPr lang="en-US" smtClean="0"/>
              <a:t>Bonds well</a:t>
            </a:r>
          </a:p>
          <a:p>
            <a:pPr eaLnBrk="1" hangingPunct="1"/>
            <a:r>
              <a:rPr lang="en-US" smtClean="0"/>
              <a:t>Typically transparent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609600"/>
            <a:ext cx="8686800" cy="1143000"/>
          </a:xfrm>
        </p:spPr>
        <p:txBody>
          <a:bodyPr/>
          <a:lstStyle/>
          <a:p>
            <a:pPr eaLnBrk="1" hangingPunct="1"/>
            <a:r>
              <a:rPr lang="en-US" sz="3800" smtClean="0"/>
              <a:t>Amorphous Commodity Thermoplastics</a:t>
            </a:r>
            <a:r>
              <a:rPr lang="en-US" sz="4000" smtClean="0"/>
              <a:t/>
            </a:r>
            <a:br>
              <a:rPr lang="en-US" sz="4000" smtClean="0"/>
            </a:br>
            <a:r>
              <a:rPr lang="en-US" sz="2800" b="1" i="1" smtClean="0"/>
              <a:t>Materials</a:t>
            </a:r>
            <a:endParaRPr lang="en-US" smtClean="0"/>
          </a:p>
        </p:txBody>
      </p:sp>
      <p:sp>
        <p:nvSpPr>
          <p:cNvPr id="24579" name="Rectangle 3"/>
          <p:cNvSpPr>
            <a:spLocks noGrp="1" noChangeArrowheads="1"/>
          </p:cNvSpPr>
          <p:nvPr>
            <p:ph type="body" idx="1"/>
          </p:nvPr>
        </p:nvSpPr>
        <p:spPr>
          <a:xfrm>
            <a:off x="1524000" y="2209800"/>
            <a:ext cx="7391400" cy="4114800"/>
          </a:xfrm>
        </p:spPr>
        <p:txBody>
          <a:bodyPr/>
          <a:lstStyle/>
          <a:p>
            <a:pPr eaLnBrk="1" hangingPunct="1"/>
            <a:r>
              <a:rPr lang="en-US" smtClean="0"/>
              <a:t>Polymethyl methacrylate (PMMA) </a:t>
            </a:r>
          </a:p>
          <a:p>
            <a:pPr eaLnBrk="1" hangingPunct="1"/>
            <a:r>
              <a:rPr lang="en-US" smtClean="0"/>
              <a:t>Polystyrene (PS)</a:t>
            </a:r>
          </a:p>
          <a:p>
            <a:pPr eaLnBrk="1" hangingPunct="1"/>
            <a:r>
              <a:rPr lang="en-US" smtClean="0"/>
              <a:t>Acrylonitrile butadiene styrene (ABS)</a:t>
            </a:r>
          </a:p>
          <a:p>
            <a:pPr eaLnBrk="1" hangingPunct="1"/>
            <a:r>
              <a:rPr lang="en-US" smtClean="0"/>
              <a:t>Polyvinyl chloride (PVC)</a:t>
            </a:r>
          </a:p>
          <a:p>
            <a:pPr eaLnBrk="1" hangingPunct="1"/>
            <a:r>
              <a:rPr lang="en-US" smtClean="0"/>
              <a:t>Polycarbonate (PC)</a:t>
            </a:r>
          </a:p>
          <a:p>
            <a:pPr eaLnBrk="1" hangingPunct="1"/>
            <a:endParaRPr lang="en-US"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04800" y="609600"/>
            <a:ext cx="7772400" cy="1143000"/>
          </a:xfrm>
        </p:spPr>
        <p:txBody>
          <a:bodyPr/>
          <a:lstStyle/>
          <a:p>
            <a:pPr eaLnBrk="1" hangingPunct="1"/>
            <a:r>
              <a:rPr lang="en-US" smtClean="0"/>
              <a:t>Acrylic (PMMA) </a:t>
            </a:r>
            <a:br>
              <a:rPr lang="en-US" smtClean="0"/>
            </a:br>
            <a:r>
              <a:rPr lang="en-US" sz="2800" b="1" i="1" smtClean="0"/>
              <a:t>Strengths</a:t>
            </a:r>
            <a:endParaRPr lang="en-US" smtClean="0"/>
          </a:p>
        </p:txBody>
      </p:sp>
      <p:sp>
        <p:nvSpPr>
          <p:cNvPr id="25603" name="Rectangle 3"/>
          <p:cNvSpPr>
            <a:spLocks noGrp="1" noChangeArrowheads="1"/>
          </p:cNvSpPr>
          <p:nvPr>
            <p:ph type="body" idx="1"/>
          </p:nvPr>
        </p:nvSpPr>
        <p:spPr>
          <a:xfrm>
            <a:off x="860425" y="1981200"/>
            <a:ext cx="7504113" cy="4110038"/>
          </a:xfrm>
        </p:spPr>
        <p:txBody>
          <a:bodyPr/>
          <a:lstStyle/>
          <a:p>
            <a:pPr eaLnBrk="1" hangingPunct="1"/>
            <a:r>
              <a:rPr lang="en-US" smtClean="0"/>
              <a:t>Availability of all ranges of optical           transparency, including opacity</a:t>
            </a:r>
          </a:p>
          <a:p>
            <a:pPr eaLnBrk="1" hangingPunct="1"/>
            <a:r>
              <a:rPr lang="en-US" smtClean="0"/>
              <a:t>Rigidity</a:t>
            </a:r>
          </a:p>
          <a:p>
            <a:pPr eaLnBrk="1" hangingPunct="1"/>
            <a:r>
              <a:rPr lang="en-US" smtClean="0"/>
              <a:t>Surface hardness</a:t>
            </a:r>
          </a:p>
          <a:p>
            <a:pPr eaLnBrk="1" hangingPunct="1"/>
            <a:r>
              <a:rPr lang="en-US" smtClean="0"/>
              <a:t>Half the weight of glass</a:t>
            </a:r>
          </a:p>
          <a:p>
            <a:pPr eaLnBrk="1" hangingPunct="1"/>
            <a:r>
              <a:rPr lang="en-US" smtClean="0"/>
              <a:t>Heat resistance</a:t>
            </a:r>
          </a:p>
          <a:p>
            <a:pPr eaLnBrk="1" hangingPunct="1"/>
            <a:r>
              <a:rPr lang="en-US" smtClean="0"/>
              <a:t>Low impact strength</a:t>
            </a:r>
          </a:p>
          <a:p>
            <a:pPr eaLnBrk="1" hangingPunct="1"/>
            <a:endParaRPr lang="en-US" smtClean="0"/>
          </a:p>
        </p:txBody>
      </p:sp>
      <p:pic>
        <p:nvPicPr>
          <p:cNvPr id="25604" name="Picture 4" descr="acrylicrod1-Piedmont"/>
          <p:cNvPicPr>
            <a:picLocks noChangeAspect="1" noChangeArrowheads="1"/>
          </p:cNvPicPr>
          <p:nvPr/>
        </p:nvPicPr>
        <p:blipFill>
          <a:blip r:embed="rId3" cstate="print"/>
          <a:srcRect/>
          <a:stretch>
            <a:fillRect/>
          </a:stretch>
        </p:blipFill>
        <p:spPr bwMode="auto">
          <a:xfrm>
            <a:off x="5638800" y="3581400"/>
            <a:ext cx="3276600" cy="2170113"/>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304800"/>
            <a:ext cx="5029200" cy="1143000"/>
          </a:xfrm>
        </p:spPr>
        <p:txBody>
          <a:bodyPr/>
          <a:lstStyle/>
          <a:p>
            <a:pPr eaLnBrk="1" hangingPunct="1"/>
            <a:r>
              <a:rPr lang="en-US" smtClean="0"/>
              <a:t>Acrylic (PMMA) </a:t>
            </a:r>
            <a:br>
              <a:rPr lang="en-US" smtClean="0"/>
            </a:br>
            <a:endParaRPr lang="en-US" sz="2800" b="1" i="1" smtClean="0"/>
          </a:p>
        </p:txBody>
      </p:sp>
      <p:sp>
        <p:nvSpPr>
          <p:cNvPr id="26627" name="Rectangle 3"/>
          <p:cNvSpPr>
            <a:spLocks noGrp="1" noChangeArrowheads="1"/>
          </p:cNvSpPr>
          <p:nvPr>
            <p:ph type="body" idx="1"/>
          </p:nvPr>
        </p:nvSpPr>
        <p:spPr>
          <a:xfrm>
            <a:off x="838200" y="1600200"/>
            <a:ext cx="5257800" cy="2306638"/>
          </a:xfrm>
        </p:spPr>
        <p:txBody>
          <a:bodyPr/>
          <a:lstStyle/>
          <a:p>
            <a:pPr eaLnBrk="1" hangingPunct="1"/>
            <a:r>
              <a:rPr lang="en-US" smtClean="0"/>
              <a:t>Protective glazing</a:t>
            </a:r>
          </a:p>
          <a:p>
            <a:pPr eaLnBrk="1" hangingPunct="1"/>
            <a:r>
              <a:rPr lang="en-US" smtClean="0"/>
              <a:t>Windows</a:t>
            </a:r>
          </a:p>
          <a:p>
            <a:pPr eaLnBrk="1" hangingPunct="1"/>
            <a:r>
              <a:rPr lang="en-US" smtClean="0"/>
              <a:t>Toys</a:t>
            </a:r>
          </a:p>
          <a:p>
            <a:pPr eaLnBrk="1" hangingPunct="1"/>
            <a:r>
              <a:rPr lang="en-US" smtClean="0"/>
              <a:t>Point of purchase (POP) displays</a:t>
            </a:r>
          </a:p>
        </p:txBody>
      </p:sp>
      <p:pic>
        <p:nvPicPr>
          <p:cNvPr id="26628" name="Picture 4" descr="AcrylicPOP-Cyro"/>
          <p:cNvPicPr>
            <a:picLocks noChangeAspect="1" noChangeArrowheads="1"/>
          </p:cNvPicPr>
          <p:nvPr/>
        </p:nvPicPr>
        <p:blipFill>
          <a:blip r:embed="rId3" cstate="print"/>
          <a:srcRect/>
          <a:stretch>
            <a:fillRect/>
          </a:stretch>
        </p:blipFill>
        <p:spPr bwMode="auto">
          <a:xfrm>
            <a:off x="6705600" y="3810000"/>
            <a:ext cx="2133600" cy="1801813"/>
          </a:xfrm>
          <a:prstGeom prst="rect">
            <a:avLst/>
          </a:prstGeom>
          <a:noFill/>
          <a:ln w="9525">
            <a:noFill/>
            <a:miter lim="800000"/>
            <a:headEnd/>
            <a:tailEnd/>
          </a:ln>
        </p:spPr>
      </p:pic>
      <p:pic>
        <p:nvPicPr>
          <p:cNvPr id="26629" name="Picture 5" descr="acrylic-vault-Commercial"/>
          <p:cNvPicPr>
            <a:picLocks noChangeAspect="1" noChangeArrowheads="1"/>
          </p:cNvPicPr>
          <p:nvPr/>
        </p:nvPicPr>
        <p:blipFill>
          <a:blip r:embed="rId4" cstate="print"/>
          <a:srcRect/>
          <a:stretch>
            <a:fillRect/>
          </a:stretch>
        </p:blipFill>
        <p:spPr bwMode="auto">
          <a:xfrm>
            <a:off x="6705600" y="457200"/>
            <a:ext cx="2171700" cy="3178175"/>
          </a:xfrm>
          <a:prstGeom prst="rect">
            <a:avLst/>
          </a:prstGeom>
          <a:noFill/>
          <a:ln w="9525">
            <a:noFill/>
            <a:miter lim="800000"/>
            <a:headEnd/>
            <a:tailEnd/>
          </a:ln>
        </p:spPr>
      </p:pic>
      <p:pic>
        <p:nvPicPr>
          <p:cNvPr id="26630" name="Picture 6" descr="acrylicfishtank-Cyro"/>
          <p:cNvPicPr>
            <a:picLocks noChangeAspect="1" noChangeArrowheads="1"/>
          </p:cNvPicPr>
          <p:nvPr/>
        </p:nvPicPr>
        <p:blipFill>
          <a:blip r:embed="rId5" cstate="print"/>
          <a:srcRect/>
          <a:stretch>
            <a:fillRect/>
          </a:stretch>
        </p:blipFill>
        <p:spPr bwMode="auto">
          <a:xfrm>
            <a:off x="4038600" y="3962400"/>
            <a:ext cx="1803400" cy="2743200"/>
          </a:xfrm>
          <a:prstGeom prst="rect">
            <a:avLst/>
          </a:prstGeom>
          <a:noFill/>
          <a:ln w="9525">
            <a:noFill/>
            <a:miter lim="800000"/>
            <a:headEnd/>
            <a:tailEnd/>
          </a:ln>
        </p:spPr>
      </p:pic>
      <p:pic>
        <p:nvPicPr>
          <p:cNvPr id="26631" name="Picture 7" descr="Acrylic-vegdrawrcyro"/>
          <p:cNvPicPr>
            <a:picLocks noChangeAspect="1" noChangeArrowheads="1"/>
          </p:cNvPicPr>
          <p:nvPr/>
        </p:nvPicPr>
        <p:blipFill>
          <a:blip r:embed="rId6" cstate="print"/>
          <a:srcRect/>
          <a:stretch>
            <a:fillRect/>
          </a:stretch>
        </p:blipFill>
        <p:spPr bwMode="auto">
          <a:xfrm>
            <a:off x="990600" y="4572000"/>
            <a:ext cx="1981200" cy="14478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04800" y="762000"/>
            <a:ext cx="8640763" cy="1143000"/>
          </a:xfrm>
        </p:spPr>
        <p:txBody>
          <a:bodyPr/>
          <a:lstStyle/>
          <a:p>
            <a:pPr eaLnBrk="1" hangingPunct="1"/>
            <a:r>
              <a:rPr lang="en-US" smtClean="0"/>
              <a:t>Polystyrene (PS) </a:t>
            </a:r>
            <a:br>
              <a:rPr lang="en-US" smtClean="0"/>
            </a:br>
            <a:endParaRPr lang="en-US" smtClean="0"/>
          </a:p>
        </p:txBody>
      </p:sp>
      <p:sp>
        <p:nvSpPr>
          <p:cNvPr id="6" name="Rectangle 3"/>
          <p:cNvSpPr txBox="1">
            <a:spLocks noChangeArrowheads="1"/>
          </p:cNvSpPr>
          <p:nvPr/>
        </p:nvSpPr>
        <p:spPr bwMode="auto">
          <a:xfrm>
            <a:off x="685800" y="1828800"/>
            <a:ext cx="6308725" cy="3581400"/>
          </a:xfrm>
          <a:prstGeom prst="rect">
            <a:avLst/>
          </a:prstGeom>
          <a:noFill/>
          <a:ln w="9525">
            <a:noFill/>
            <a:miter lim="800000"/>
            <a:headEnd/>
            <a:tailEnd/>
          </a:ln>
          <a:effectLst/>
        </p:spPr>
        <p:txBody>
          <a:bodyPr/>
          <a:lstStyle/>
          <a:p>
            <a:pPr marL="342900" indent="-342900">
              <a:lnSpc>
                <a:spcPct val="120000"/>
              </a:lnSpc>
              <a:spcBef>
                <a:spcPct val="20000"/>
              </a:spcBef>
              <a:buFontTx/>
              <a:buChar char="•"/>
              <a:defRPr/>
            </a:pPr>
            <a:r>
              <a:rPr lang="en-US" sz="3200" kern="0" dirty="0">
                <a:latin typeface="+mn-lt"/>
                <a:cs typeface="+mn-cs"/>
              </a:rPr>
              <a:t>Low impact resistance</a:t>
            </a:r>
          </a:p>
          <a:p>
            <a:pPr marL="342900" indent="-342900">
              <a:lnSpc>
                <a:spcPct val="120000"/>
              </a:lnSpc>
              <a:spcBef>
                <a:spcPct val="20000"/>
              </a:spcBef>
              <a:buFontTx/>
              <a:buChar char="•"/>
              <a:defRPr/>
            </a:pPr>
            <a:r>
              <a:rPr lang="en-US" sz="3200" kern="0" dirty="0">
                <a:latin typeface="+mn-lt"/>
                <a:cs typeface="+mn-cs"/>
              </a:rPr>
              <a:t>Brittle after UV exposure</a:t>
            </a:r>
          </a:p>
          <a:p>
            <a:pPr marL="342900" indent="-342900">
              <a:lnSpc>
                <a:spcPct val="120000"/>
              </a:lnSpc>
              <a:spcBef>
                <a:spcPct val="20000"/>
              </a:spcBef>
              <a:buFontTx/>
              <a:buChar char="•"/>
              <a:defRPr/>
            </a:pPr>
            <a:r>
              <a:rPr lang="en-US" sz="3200" kern="0" dirty="0">
                <a:latin typeface="+mn-lt"/>
                <a:cs typeface="+mn-cs"/>
              </a:rPr>
              <a:t>Cannot be used at elevated temperatures</a:t>
            </a:r>
          </a:p>
          <a:p>
            <a:pPr marL="342900" indent="-342900">
              <a:lnSpc>
                <a:spcPct val="120000"/>
              </a:lnSpc>
              <a:spcBef>
                <a:spcPct val="20000"/>
              </a:spcBef>
              <a:buFontTx/>
              <a:buChar char="•"/>
              <a:defRPr/>
            </a:pPr>
            <a:r>
              <a:rPr lang="en-US" sz="3200" kern="0" dirty="0">
                <a:latin typeface="+mn-lt"/>
                <a:cs typeface="+mn-cs"/>
              </a:rPr>
              <a:t>Mechanical stress</a:t>
            </a:r>
          </a:p>
        </p:txBody>
      </p:sp>
      <p:pic>
        <p:nvPicPr>
          <p:cNvPr id="27652" name="Picture 4"/>
          <p:cNvPicPr>
            <a:picLocks noChangeAspect="1" noChangeArrowheads="1"/>
          </p:cNvPicPr>
          <p:nvPr/>
        </p:nvPicPr>
        <p:blipFill>
          <a:blip r:embed="rId3" cstate="print"/>
          <a:srcRect/>
          <a:stretch>
            <a:fillRect/>
          </a:stretch>
        </p:blipFill>
        <p:spPr bwMode="auto">
          <a:xfrm>
            <a:off x="5181600" y="3810000"/>
            <a:ext cx="3810000" cy="2857500"/>
          </a:xfrm>
          <a:prstGeom prst="rect">
            <a:avLst/>
          </a:prstGeom>
          <a:noFill/>
          <a:ln w="9525">
            <a:solidFill>
              <a:schemeClr val="bg1"/>
            </a:solidFill>
            <a:miter lim="800000"/>
            <a:headEnd/>
            <a:tailEnd/>
          </a:ln>
        </p:spPr>
      </p:pic>
      <p:pic>
        <p:nvPicPr>
          <p:cNvPr id="27653" name="Picture 4" descr="abs-commerical"/>
          <p:cNvPicPr>
            <a:picLocks noChangeAspect="1" noChangeArrowheads="1"/>
          </p:cNvPicPr>
          <p:nvPr/>
        </p:nvPicPr>
        <p:blipFill>
          <a:blip r:embed="rId4" cstate="print"/>
          <a:srcRect/>
          <a:stretch>
            <a:fillRect/>
          </a:stretch>
        </p:blipFill>
        <p:spPr bwMode="auto">
          <a:xfrm>
            <a:off x="6172200" y="2133600"/>
            <a:ext cx="2971800" cy="1655763"/>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04800" y="762000"/>
            <a:ext cx="8610600" cy="1143000"/>
          </a:xfrm>
        </p:spPr>
        <p:txBody>
          <a:bodyPr/>
          <a:lstStyle/>
          <a:p>
            <a:pPr eaLnBrk="1" hangingPunct="1"/>
            <a:r>
              <a:rPr lang="en-US" sz="4000" smtClean="0"/>
              <a:t>Acrylonitrile Butadiene Styrene (ABS)</a:t>
            </a:r>
            <a:br>
              <a:rPr lang="en-US" sz="4000" smtClean="0"/>
            </a:br>
            <a:endParaRPr lang="en-US" smtClean="0"/>
          </a:p>
        </p:txBody>
      </p:sp>
      <p:sp>
        <p:nvSpPr>
          <p:cNvPr id="28675" name="Rectangle 3"/>
          <p:cNvSpPr>
            <a:spLocks noGrp="1" noChangeArrowheads="1"/>
          </p:cNvSpPr>
          <p:nvPr>
            <p:ph type="body" idx="1"/>
          </p:nvPr>
        </p:nvSpPr>
        <p:spPr>
          <a:xfrm>
            <a:off x="838200" y="2438400"/>
            <a:ext cx="7639050" cy="3017838"/>
          </a:xfrm>
        </p:spPr>
        <p:txBody>
          <a:bodyPr/>
          <a:lstStyle/>
          <a:p>
            <a:pPr eaLnBrk="1" hangingPunct="1">
              <a:lnSpc>
                <a:spcPct val="120000"/>
              </a:lnSpc>
            </a:pPr>
            <a:r>
              <a:rPr lang="en-US" smtClean="0"/>
              <a:t>Good impact resistance</a:t>
            </a:r>
          </a:p>
          <a:p>
            <a:pPr eaLnBrk="1" hangingPunct="1">
              <a:lnSpc>
                <a:spcPct val="120000"/>
              </a:lnSpc>
            </a:pPr>
            <a:r>
              <a:rPr lang="en-US" smtClean="0"/>
              <a:t>Easily formable</a:t>
            </a:r>
          </a:p>
          <a:p>
            <a:pPr eaLnBrk="1" hangingPunct="1">
              <a:lnSpc>
                <a:spcPct val="120000"/>
              </a:lnSpc>
            </a:pPr>
            <a:r>
              <a:rPr lang="en-US" smtClean="0"/>
              <a:t>Many different formulations</a:t>
            </a:r>
          </a:p>
        </p:txBody>
      </p:sp>
      <p:pic>
        <p:nvPicPr>
          <p:cNvPr id="28676" name="Picture 4"/>
          <p:cNvPicPr>
            <a:picLocks noChangeAspect="1" noChangeArrowheads="1"/>
          </p:cNvPicPr>
          <p:nvPr/>
        </p:nvPicPr>
        <p:blipFill>
          <a:blip r:embed="rId3" cstate="print"/>
          <a:srcRect/>
          <a:stretch>
            <a:fillRect/>
          </a:stretch>
        </p:blipFill>
        <p:spPr bwMode="auto">
          <a:xfrm>
            <a:off x="5562600" y="3276600"/>
            <a:ext cx="3333750" cy="3333750"/>
          </a:xfrm>
          <a:prstGeom prst="rect">
            <a:avLst/>
          </a:prstGeom>
          <a:noFill/>
          <a:ln w="9525">
            <a:noFill/>
            <a:miter lim="800000"/>
            <a:headEnd/>
            <a:tailEnd/>
          </a:ln>
        </p:spPr>
      </p:pic>
      <p:sp>
        <p:nvSpPr>
          <p:cNvPr id="28677" name="Rectangle 6"/>
          <p:cNvSpPr>
            <a:spLocks noChangeArrowheads="1"/>
          </p:cNvSpPr>
          <p:nvPr/>
        </p:nvSpPr>
        <p:spPr bwMode="auto">
          <a:xfrm>
            <a:off x="1143000" y="4648200"/>
            <a:ext cx="4572000" cy="1292225"/>
          </a:xfrm>
          <a:prstGeom prst="rect">
            <a:avLst/>
          </a:prstGeom>
          <a:noFill/>
          <a:ln w="9525">
            <a:noFill/>
            <a:miter lim="800000"/>
            <a:headEnd/>
            <a:tailEnd/>
          </a:ln>
        </p:spPr>
        <p:txBody>
          <a:bodyPr>
            <a:spAutoFit/>
          </a:bodyPr>
          <a:lstStyle/>
          <a:p>
            <a:r>
              <a:rPr lang="en-US" sz="2600"/>
              <a:t>EX. Computer housings</a:t>
            </a:r>
          </a:p>
          <a:p>
            <a:r>
              <a:rPr lang="en-US" sz="2600"/>
              <a:t>Consumer electronics</a:t>
            </a:r>
          </a:p>
          <a:p>
            <a:r>
              <a:rPr lang="en-US" sz="2600"/>
              <a:t>Automotive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04800" y="762000"/>
            <a:ext cx="7772400" cy="1143000"/>
          </a:xfrm>
        </p:spPr>
        <p:txBody>
          <a:bodyPr/>
          <a:lstStyle/>
          <a:p>
            <a:pPr eaLnBrk="1" hangingPunct="1"/>
            <a:r>
              <a:rPr lang="en-US" smtClean="0"/>
              <a:t>Polyvinyl Chloride (PVC)</a:t>
            </a:r>
            <a:br>
              <a:rPr lang="en-US" smtClean="0"/>
            </a:br>
            <a:r>
              <a:rPr lang="en-US" sz="2800" b="1" i="1" smtClean="0"/>
              <a:t>Strengths</a:t>
            </a:r>
            <a:endParaRPr lang="en-US" smtClean="0"/>
          </a:p>
        </p:txBody>
      </p:sp>
      <p:sp>
        <p:nvSpPr>
          <p:cNvPr id="29699" name="Rectangle 3"/>
          <p:cNvSpPr>
            <a:spLocks noGrp="1" noChangeArrowheads="1"/>
          </p:cNvSpPr>
          <p:nvPr>
            <p:ph type="body" idx="1"/>
          </p:nvPr>
        </p:nvSpPr>
        <p:spPr>
          <a:xfrm>
            <a:off x="838200" y="2286000"/>
            <a:ext cx="4846638" cy="2662238"/>
          </a:xfrm>
        </p:spPr>
        <p:txBody>
          <a:bodyPr/>
          <a:lstStyle/>
          <a:p>
            <a:pPr eaLnBrk="1" hangingPunct="1"/>
            <a:r>
              <a:rPr lang="en-US" smtClean="0"/>
              <a:t>Low cost</a:t>
            </a:r>
          </a:p>
          <a:p>
            <a:pPr eaLnBrk="1" hangingPunct="1"/>
            <a:r>
              <a:rPr lang="en-US" smtClean="0"/>
              <a:t>Good chemical resistance</a:t>
            </a:r>
          </a:p>
          <a:p>
            <a:pPr eaLnBrk="1" hangingPunct="1"/>
            <a:r>
              <a:rPr lang="en-US" smtClean="0"/>
              <a:t>Versatile</a:t>
            </a:r>
          </a:p>
          <a:p>
            <a:pPr eaLnBrk="1" hangingPunct="1"/>
            <a:r>
              <a:rPr lang="en-US" smtClean="0"/>
              <a:t>Naturally UV resistant</a:t>
            </a:r>
          </a:p>
          <a:p>
            <a:pPr eaLnBrk="1" hangingPunct="1"/>
            <a:r>
              <a:rPr lang="en-US" smtClean="0"/>
              <a:t>Good strength</a:t>
            </a:r>
          </a:p>
        </p:txBody>
      </p:sp>
      <p:pic>
        <p:nvPicPr>
          <p:cNvPr id="29700" name="Picture 4" descr="pvcductmain-Pipeharvel"/>
          <p:cNvPicPr>
            <a:picLocks noChangeAspect="1" noChangeArrowheads="1"/>
          </p:cNvPicPr>
          <p:nvPr/>
        </p:nvPicPr>
        <p:blipFill>
          <a:blip r:embed="rId3" cstate="print"/>
          <a:srcRect b="12857"/>
          <a:stretch>
            <a:fillRect/>
          </a:stretch>
        </p:blipFill>
        <p:spPr bwMode="auto">
          <a:xfrm>
            <a:off x="5791200" y="2514600"/>
            <a:ext cx="2971800" cy="2014538"/>
          </a:xfrm>
          <a:prstGeom prst="rect">
            <a:avLst/>
          </a:prstGeom>
          <a:noFill/>
          <a:ln w="9525">
            <a:noFill/>
            <a:miter lim="800000"/>
            <a:headEnd/>
            <a:tailEnd/>
          </a:ln>
        </p:spPr>
      </p:pic>
      <p:pic>
        <p:nvPicPr>
          <p:cNvPr id="29701" name="Picture 5" descr="pipe_general"/>
          <p:cNvPicPr>
            <a:picLocks noChangeAspect="1" noChangeArrowheads="1"/>
          </p:cNvPicPr>
          <p:nvPr/>
        </p:nvPicPr>
        <p:blipFill>
          <a:blip r:embed="rId4" cstate="print"/>
          <a:srcRect/>
          <a:stretch>
            <a:fillRect/>
          </a:stretch>
        </p:blipFill>
        <p:spPr bwMode="auto">
          <a:xfrm>
            <a:off x="5943600" y="4800600"/>
            <a:ext cx="2286000" cy="1639888"/>
          </a:xfrm>
          <a:prstGeom prst="rect">
            <a:avLst/>
          </a:prstGeom>
          <a:noFill/>
          <a:ln w="9525">
            <a:noFill/>
            <a:miter lim="800000"/>
            <a:headEnd/>
            <a:tailEnd/>
          </a:ln>
        </p:spPr>
      </p:pic>
      <p:sp>
        <p:nvSpPr>
          <p:cNvPr id="29702" name="Rectangle 8"/>
          <p:cNvSpPr>
            <a:spLocks noChangeArrowheads="1"/>
          </p:cNvSpPr>
          <p:nvPr/>
        </p:nvSpPr>
        <p:spPr bwMode="auto">
          <a:xfrm>
            <a:off x="3886200" y="5943600"/>
            <a:ext cx="1865313" cy="523875"/>
          </a:xfrm>
          <a:prstGeom prst="rect">
            <a:avLst/>
          </a:prstGeom>
          <a:noFill/>
          <a:ln w="9525">
            <a:noFill/>
            <a:miter lim="800000"/>
            <a:headEnd/>
            <a:tailEnd/>
          </a:ln>
        </p:spPr>
        <p:txBody>
          <a:bodyPr wrap="none">
            <a:spAutoFit/>
          </a:bodyPr>
          <a:lstStyle/>
          <a:p>
            <a:r>
              <a:rPr lang="en-US"/>
              <a:t>Packaging</a:t>
            </a:r>
            <a:endParaRPr lang="th-TH"/>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685800"/>
            <a:ext cx="7924800" cy="1143000"/>
          </a:xfrm>
        </p:spPr>
        <p:txBody>
          <a:bodyPr/>
          <a:lstStyle/>
          <a:p>
            <a:pPr eaLnBrk="1" hangingPunct="1"/>
            <a:r>
              <a:rPr lang="en-US" smtClean="0"/>
              <a:t>Polycarbonate (PC)</a:t>
            </a:r>
            <a:br>
              <a:rPr lang="en-US" smtClean="0"/>
            </a:br>
            <a:endParaRPr lang="en-US" sz="3200" b="1" smtClean="0"/>
          </a:p>
        </p:txBody>
      </p:sp>
      <p:sp>
        <p:nvSpPr>
          <p:cNvPr id="30723" name="Rectangle 3"/>
          <p:cNvSpPr>
            <a:spLocks noGrp="1" noChangeArrowheads="1"/>
          </p:cNvSpPr>
          <p:nvPr>
            <p:ph type="body" idx="1"/>
          </p:nvPr>
        </p:nvSpPr>
        <p:spPr>
          <a:xfrm>
            <a:off x="457200" y="1828800"/>
            <a:ext cx="5168900" cy="3371850"/>
          </a:xfrm>
        </p:spPr>
        <p:txBody>
          <a:bodyPr/>
          <a:lstStyle/>
          <a:p>
            <a:pPr eaLnBrk="1" hangingPunct="1"/>
            <a:r>
              <a:rPr lang="en-US" sz="2800" smtClean="0"/>
              <a:t>Vandal resistant windows</a:t>
            </a:r>
          </a:p>
          <a:p>
            <a:pPr eaLnBrk="1" hangingPunct="1"/>
            <a:r>
              <a:rPr lang="en-US" sz="2800" smtClean="0"/>
              <a:t>Machine guards</a:t>
            </a:r>
          </a:p>
          <a:p>
            <a:pPr eaLnBrk="1" hangingPunct="1"/>
            <a:r>
              <a:rPr lang="en-US" sz="2800" smtClean="0"/>
              <a:t>Outdoor signs</a:t>
            </a:r>
          </a:p>
          <a:p>
            <a:pPr eaLnBrk="1" hangingPunct="1"/>
            <a:r>
              <a:rPr lang="en-US" sz="2800" smtClean="0"/>
              <a:t>Sky lights</a:t>
            </a:r>
          </a:p>
          <a:p>
            <a:pPr eaLnBrk="1" hangingPunct="1"/>
            <a:r>
              <a:rPr lang="en-US" sz="2800" smtClean="0"/>
              <a:t>Backboards</a:t>
            </a:r>
          </a:p>
          <a:p>
            <a:pPr eaLnBrk="1" hangingPunct="1"/>
            <a:r>
              <a:rPr lang="en-US" sz="2800" smtClean="0"/>
              <a:t>Bike, roller blading protective wear</a:t>
            </a:r>
          </a:p>
          <a:p>
            <a:pPr eaLnBrk="1" hangingPunct="1"/>
            <a:endParaRPr lang="en-US" sz="2800" smtClean="0"/>
          </a:p>
        </p:txBody>
      </p:sp>
      <p:pic>
        <p:nvPicPr>
          <p:cNvPr id="30724" name="Picture 4" descr="PCBackboard-Sheffield"/>
          <p:cNvPicPr>
            <a:picLocks noChangeAspect="1" noChangeArrowheads="1"/>
          </p:cNvPicPr>
          <p:nvPr/>
        </p:nvPicPr>
        <p:blipFill>
          <a:blip r:embed="rId3" cstate="print"/>
          <a:srcRect/>
          <a:stretch>
            <a:fillRect/>
          </a:stretch>
        </p:blipFill>
        <p:spPr bwMode="auto">
          <a:xfrm>
            <a:off x="7162800" y="457200"/>
            <a:ext cx="1600200" cy="3200400"/>
          </a:xfrm>
          <a:prstGeom prst="rect">
            <a:avLst/>
          </a:prstGeom>
          <a:noFill/>
          <a:ln w="9525">
            <a:noFill/>
            <a:miter lim="800000"/>
            <a:headEnd/>
            <a:tailEnd/>
          </a:ln>
        </p:spPr>
      </p:pic>
      <p:pic>
        <p:nvPicPr>
          <p:cNvPr id="30725" name="Picture 6"/>
          <p:cNvPicPr>
            <a:picLocks noChangeAspect="1" noChangeArrowheads="1"/>
          </p:cNvPicPr>
          <p:nvPr/>
        </p:nvPicPr>
        <p:blipFill>
          <a:blip r:embed="rId4" cstate="print"/>
          <a:srcRect/>
          <a:stretch>
            <a:fillRect/>
          </a:stretch>
        </p:blipFill>
        <p:spPr bwMode="auto">
          <a:xfrm>
            <a:off x="7086600" y="3733800"/>
            <a:ext cx="1573213" cy="2894013"/>
          </a:xfrm>
          <a:prstGeom prst="rect">
            <a:avLst/>
          </a:prstGeom>
          <a:noFill/>
          <a:ln w="9525">
            <a:noFill/>
            <a:miter lim="800000"/>
            <a:headEnd/>
            <a:tailEnd/>
          </a:ln>
        </p:spPr>
      </p:pic>
      <p:sp>
        <p:nvSpPr>
          <p:cNvPr id="30726" name="Text Box 3"/>
          <p:cNvSpPr txBox="1">
            <a:spLocks noChangeArrowheads="1"/>
          </p:cNvSpPr>
          <p:nvPr/>
        </p:nvSpPr>
        <p:spPr bwMode="auto">
          <a:xfrm>
            <a:off x="533400" y="5638800"/>
            <a:ext cx="5638800" cy="1016000"/>
          </a:xfrm>
          <a:prstGeom prst="rect">
            <a:avLst/>
          </a:prstGeom>
          <a:noFill/>
          <a:ln w="9525">
            <a:noFill/>
            <a:miter lim="800000"/>
            <a:headEnd/>
            <a:tailEnd/>
          </a:ln>
        </p:spPr>
        <p:txBody>
          <a:bodyPr>
            <a:spAutoFit/>
          </a:bodyPr>
          <a:lstStyle/>
          <a:p>
            <a:pPr>
              <a:spcBef>
                <a:spcPct val="50000"/>
              </a:spcBef>
              <a:buClr>
                <a:schemeClr val="tx1"/>
              </a:buClr>
              <a:buSzPct val="55000"/>
              <a:buFont typeface="Wingdings" pitchFamily="2" charset="2"/>
              <a:buChar char="l"/>
            </a:pPr>
            <a:r>
              <a:rPr lang="en-US" sz="2400"/>
              <a:t> Excellent toughness</a:t>
            </a:r>
          </a:p>
          <a:p>
            <a:pPr>
              <a:spcBef>
                <a:spcPct val="50000"/>
              </a:spcBef>
              <a:buClr>
                <a:schemeClr val="tx1"/>
              </a:buClr>
              <a:buSzPct val="55000"/>
              <a:buFont typeface="Wingdings" pitchFamily="2" charset="2"/>
              <a:buChar char="l"/>
            </a:pPr>
            <a:r>
              <a:rPr lang="en-US" sz="2400"/>
              <a:t> Excellent strength</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Materials</a:t>
            </a:r>
          </a:p>
        </p:txBody>
      </p:sp>
      <p:sp>
        <p:nvSpPr>
          <p:cNvPr id="4099" name="Text Box 3"/>
          <p:cNvSpPr txBox="1">
            <a:spLocks noChangeArrowheads="1"/>
          </p:cNvSpPr>
          <p:nvPr/>
        </p:nvSpPr>
        <p:spPr bwMode="auto">
          <a:xfrm>
            <a:off x="2794000" y="2028825"/>
            <a:ext cx="2592388" cy="519113"/>
          </a:xfrm>
          <a:prstGeom prst="rect">
            <a:avLst/>
          </a:prstGeom>
          <a:solidFill>
            <a:schemeClr val="accent1"/>
          </a:solidFill>
          <a:ln w="9525">
            <a:noFill/>
            <a:miter lim="800000"/>
            <a:headEnd/>
            <a:tailEnd/>
          </a:ln>
        </p:spPr>
        <p:txBody>
          <a:bodyPr>
            <a:spAutoFit/>
          </a:bodyPr>
          <a:lstStyle/>
          <a:p>
            <a:pPr>
              <a:spcBef>
                <a:spcPct val="50000"/>
              </a:spcBef>
            </a:pPr>
            <a:r>
              <a:rPr lang="en-US">
                <a:latin typeface="Tahoma" pitchFamily="34" charset="0"/>
              </a:rPr>
              <a:t>Solid materials</a:t>
            </a:r>
          </a:p>
        </p:txBody>
      </p:sp>
      <p:sp>
        <p:nvSpPr>
          <p:cNvPr id="4100" name="Text Box 4"/>
          <p:cNvSpPr txBox="1">
            <a:spLocks noChangeArrowheads="1"/>
          </p:cNvSpPr>
          <p:nvPr/>
        </p:nvSpPr>
        <p:spPr bwMode="auto">
          <a:xfrm>
            <a:off x="1239838" y="2906713"/>
            <a:ext cx="1389062" cy="519112"/>
          </a:xfrm>
          <a:prstGeom prst="rect">
            <a:avLst/>
          </a:prstGeom>
          <a:solidFill>
            <a:srgbClr val="99CCFF"/>
          </a:solidFill>
          <a:ln w="9525">
            <a:noFill/>
            <a:miter lim="800000"/>
            <a:headEnd/>
            <a:tailEnd/>
          </a:ln>
        </p:spPr>
        <p:txBody>
          <a:bodyPr>
            <a:spAutoFit/>
          </a:bodyPr>
          <a:lstStyle/>
          <a:p>
            <a:pPr>
              <a:spcBef>
                <a:spcPct val="50000"/>
              </a:spcBef>
            </a:pPr>
            <a:r>
              <a:rPr lang="en-US">
                <a:latin typeface="Tahoma" pitchFamily="34" charset="0"/>
              </a:rPr>
              <a:t>metals</a:t>
            </a:r>
          </a:p>
        </p:txBody>
      </p:sp>
      <p:sp>
        <p:nvSpPr>
          <p:cNvPr id="4101" name="Text Box 5"/>
          <p:cNvSpPr txBox="1">
            <a:spLocks noChangeArrowheads="1"/>
          </p:cNvSpPr>
          <p:nvPr/>
        </p:nvSpPr>
        <p:spPr bwMode="auto">
          <a:xfrm>
            <a:off x="3194050" y="2905125"/>
            <a:ext cx="1677988" cy="519113"/>
          </a:xfrm>
          <a:prstGeom prst="rect">
            <a:avLst/>
          </a:prstGeom>
          <a:solidFill>
            <a:srgbClr val="CCECFF"/>
          </a:solidFill>
          <a:ln w="9525">
            <a:noFill/>
            <a:miter lim="800000"/>
            <a:headEnd/>
            <a:tailEnd/>
          </a:ln>
        </p:spPr>
        <p:txBody>
          <a:bodyPr>
            <a:spAutoFit/>
          </a:bodyPr>
          <a:lstStyle/>
          <a:p>
            <a:pPr>
              <a:spcBef>
                <a:spcPct val="50000"/>
              </a:spcBef>
            </a:pPr>
            <a:r>
              <a:rPr lang="en-US">
                <a:latin typeface="Tahoma" pitchFamily="34" charset="0"/>
              </a:rPr>
              <a:t>ceramics</a:t>
            </a:r>
          </a:p>
        </p:txBody>
      </p:sp>
      <p:sp>
        <p:nvSpPr>
          <p:cNvPr id="4102" name="Text Box 6"/>
          <p:cNvSpPr txBox="1">
            <a:spLocks noChangeArrowheads="1"/>
          </p:cNvSpPr>
          <p:nvPr/>
        </p:nvSpPr>
        <p:spPr bwMode="auto">
          <a:xfrm>
            <a:off x="5237163" y="2843213"/>
            <a:ext cx="1365250" cy="519112"/>
          </a:xfrm>
          <a:prstGeom prst="rect">
            <a:avLst/>
          </a:prstGeom>
          <a:solidFill>
            <a:schemeClr val="hlink"/>
          </a:solidFill>
          <a:ln w="9525">
            <a:noFill/>
            <a:miter lim="800000"/>
            <a:headEnd/>
            <a:tailEnd/>
          </a:ln>
        </p:spPr>
        <p:txBody>
          <a:bodyPr>
            <a:spAutoFit/>
          </a:bodyPr>
          <a:lstStyle/>
          <a:p>
            <a:pPr>
              <a:spcBef>
                <a:spcPct val="50000"/>
              </a:spcBef>
            </a:pPr>
            <a:r>
              <a:rPr lang="en-US">
                <a:latin typeface="Tahoma" pitchFamily="34" charset="0"/>
              </a:rPr>
              <a:t>Plastics</a:t>
            </a:r>
          </a:p>
        </p:txBody>
      </p:sp>
      <p:sp>
        <p:nvSpPr>
          <p:cNvPr id="4103" name="Text Box 7"/>
          <p:cNvSpPr txBox="1">
            <a:spLocks noChangeArrowheads="1"/>
          </p:cNvSpPr>
          <p:nvPr/>
        </p:nvSpPr>
        <p:spPr bwMode="auto">
          <a:xfrm>
            <a:off x="2241550" y="3808413"/>
            <a:ext cx="2493963" cy="519112"/>
          </a:xfrm>
          <a:prstGeom prst="rect">
            <a:avLst/>
          </a:prstGeom>
          <a:solidFill>
            <a:srgbClr val="FFFF66"/>
          </a:solidFill>
          <a:ln w="9525">
            <a:noFill/>
            <a:miter lim="800000"/>
            <a:headEnd/>
            <a:tailEnd/>
          </a:ln>
        </p:spPr>
        <p:txBody>
          <a:bodyPr>
            <a:spAutoFit/>
          </a:bodyPr>
          <a:lstStyle/>
          <a:p>
            <a:pPr>
              <a:spcBef>
                <a:spcPct val="50000"/>
              </a:spcBef>
            </a:pPr>
            <a:r>
              <a:rPr lang="en-US">
                <a:latin typeface="Tahoma" pitchFamily="34" charset="0"/>
              </a:rPr>
              <a:t>thermoplastics</a:t>
            </a:r>
          </a:p>
        </p:txBody>
      </p:sp>
      <p:sp>
        <p:nvSpPr>
          <p:cNvPr id="4104" name="Text Box 8"/>
          <p:cNvSpPr txBox="1">
            <a:spLocks noChangeArrowheads="1"/>
          </p:cNvSpPr>
          <p:nvPr/>
        </p:nvSpPr>
        <p:spPr bwMode="auto">
          <a:xfrm>
            <a:off x="4810125" y="3783013"/>
            <a:ext cx="2054225" cy="519112"/>
          </a:xfrm>
          <a:prstGeom prst="rect">
            <a:avLst/>
          </a:prstGeom>
          <a:solidFill>
            <a:srgbClr val="FFFF66"/>
          </a:solidFill>
          <a:ln w="9525">
            <a:noFill/>
            <a:miter lim="800000"/>
            <a:headEnd/>
            <a:tailEnd/>
          </a:ln>
        </p:spPr>
        <p:txBody>
          <a:bodyPr>
            <a:spAutoFit/>
          </a:bodyPr>
          <a:lstStyle/>
          <a:p>
            <a:pPr>
              <a:spcBef>
                <a:spcPct val="50000"/>
              </a:spcBef>
            </a:pPr>
            <a:r>
              <a:rPr lang="en-US">
                <a:latin typeface="Tahoma" pitchFamily="34" charset="0"/>
              </a:rPr>
              <a:t>thermosetts</a:t>
            </a:r>
          </a:p>
        </p:txBody>
      </p:sp>
      <p:sp>
        <p:nvSpPr>
          <p:cNvPr id="4105" name="Text Box 9"/>
          <p:cNvSpPr txBox="1">
            <a:spLocks noChangeArrowheads="1"/>
          </p:cNvSpPr>
          <p:nvPr/>
        </p:nvSpPr>
        <p:spPr bwMode="auto">
          <a:xfrm>
            <a:off x="7026275" y="3821113"/>
            <a:ext cx="1954213" cy="519112"/>
          </a:xfrm>
          <a:prstGeom prst="rect">
            <a:avLst/>
          </a:prstGeom>
          <a:solidFill>
            <a:srgbClr val="FFFF66"/>
          </a:solidFill>
          <a:ln w="9525">
            <a:noFill/>
            <a:miter lim="800000"/>
            <a:headEnd/>
            <a:tailEnd/>
          </a:ln>
        </p:spPr>
        <p:txBody>
          <a:bodyPr>
            <a:spAutoFit/>
          </a:bodyPr>
          <a:lstStyle/>
          <a:p>
            <a:pPr>
              <a:spcBef>
                <a:spcPct val="50000"/>
              </a:spcBef>
            </a:pPr>
            <a:r>
              <a:rPr lang="en-US">
                <a:latin typeface="Tahoma" pitchFamily="34" charset="0"/>
              </a:rPr>
              <a:t>elastomers</a:t>
            </a:r>
          </a:p>
        </p:txBody>
      </p:sp>
      <p:sp>
        <p:nvSpPr>
          <p:cNvPr id="4106" name="Line 10"/>
          <p:cNvSpPr>
            <a:spLocks noChangeShapeType="1"/>
          </p:cNvSpPr>
          <p:nvPr/>
        </p:nvSpPr>
        <p:spPr bwMode="auto">
          <a:xfrm flipH="1">
            <a:off x="2041525" y="2517775"/>
            <a:ext cx="1377950" cy="388938"/>
          </a:xfrm>
          <a:prstGeom prst="line">
            <a:avLst/>
          </a:prstGeom>
          <a:noFill/>
          <a:ln w="9525">
            <a:solidFill>
              <a:schemeClr val="tx1"/>
            </a:solidFill>
            <a:miter lim="800000"/>
            <a:headEnd/>
            <a:tailEnd type="triangle" w="med" len="med"/>
          </a:ln>
        </p:spPr>
        <p:txBody>
          <a:bodyPr wrap="none"/>
          <a:lstStyle/>
          <a:p>
            <a:endParaRPr lang="th-TH"/>
          </a:p>
        </p:txBody>
      </p:sp>
      <p:sp>
        <p:nvSpPr>
          <p:cNvPr id="4107" name="Line 11"/>
          <p:cNvSpPr>
            <a:spLocks noChangeShapeType="1"/>
          </p:cNvSpPr>
          <p:nvPr/>
        </p:nvSpPr>
        <p:spPr bwMode="auto">
          <a:xfrm>
            <a:off x="3557588" y="2543175"/>
            <a:ext cx="150812" cy="438150"/>
          </a:xfrm>
          <a:prstGeom prst="line">
            <a:avLst/>
          </a:prstGeom>
          <a:noFill/>
          <a:ln w="9525">
            <a:solidFill>
              <a:schemeClr val="tx1"/>
            </a:solidFill>
            <a:miter lim="800000"/>
            <a:headEnd/>
            <a:tailEnd type="triangle" w="med" len="med"/>
          </a:ln>
        </p:spPr>
        <p:txBody>
          <a:bodyPr wrap="none"/>
          <a:lstStyle/>
          <a:p>
            <a:endParaRPr lang="th-TH"/>
          </a:p>
        </p:txBody>
      </p:sp>
      <p:sp>
        <p:nvSpPr>
          <p:cNvPr id="4108" name="Line 12"/>
          <p:cNvSpPr>
            <a:spLocks noChangeShapeType="1"/>
          </p:cNvSpPr>
          <p:nvPr/>
        </p:nvSpPr>
        <p:spPr bwMode="auto">
          <a:xfrm>
            <a:off x="3732213" y="2443163"/>
            <a:ext cx="1854200" cy="474662"/>
          </a:xfrm>
          <a:prstGeom prst="line">
            <a:avLst/>
          </a:prstGeom>
          <a:noFill/>
          <a:ln w="9525">
            <a:solidFill>
              <a:schemeClr val="tx1"/>
            </a:solidFill>
            <a:miter lim="800000"/>
            <a:headEnd/>
            <a:tailEnd type="triangle" w="med" len="med"/>
          </a:ln>
        </p:spPr>
        <p:txBody>
          <a:bodyPr wrap="none"/>
          <a:lstStyle/>
          <a:p>
            <a:endParaRPr lang="th-TH"/>
          </a:p>
        </p:txBody>
      </p:sp>
      <p:sp>
        <p:nvSpPr>
          <p:cNvPr id="4109" name="Line 13"/>
          <p:cNvSpPr>
            <a:spLocks noChangeShapeType="1"/>
          </p:cNvSpPr>
          <p:nvPr/>
        </p:nvSpPr>
        <p:spPr bwMode="auto">
          <a:xfrm flipH="1">
            <a:off x="3557588" y="3306763"/>
            <a:ext cx="1966912" cy="563562"/>
          </a:xfrm>
          <a:prstGeom prst="line">
            <a:avLst/>
          </a:prstGeom>
          <a:noFill/>
          <a:ln w="9525">
            <a:solidFill>
              <a:schemeClr val="tx1"/>
            </a:solidFill>
            <a:miter lim="800000"/>
            <a:headEnd/>
            <a:tailEnd type="triangle" w="med" len="med"/>
          </a:ln>
        </p:spPr>
        <p:txBody>
          <a:bodyPr wrap="none"/>
          <a:lstStyle/>
          <a:p>
            <a:endParaRPr lang="th-TH"/>
          </a:p>
        </p:txBody>
      </p:sp>
      <p:sp>
        <p:nvSpPr>
          <p:cNvPr id="4110" name="Line 14"/>
          <p:cNvSpPr>
            <a:spLocks noChangeShapeType="1"/>
          </p:cNvSpPr>
          <p:nvPr/>
        </p:nvSpPr>
        <p:spPr bwMode="auto">
          <a:xfrm>
            <a:off x="5673725" y="3394075"/>
            <a:ext cx="38100" cy="476250"/>
          </a:xfrm>
          <a:prstGeom prst="line">
            <a:avLst/>
          </a:prstGeom>
          <a:noFill/>
          <a:ln w="9525">
            <a:solidFill>
              <a:schemeClr val="tx1"/>
            </a:solidFill>
            <a:miter lim="800000"/>
            <a:headEnd/>
            <a:tailEnd type="triangle" w="med" len="med"/>
          </a:ln>
        </p:spPr>
        <p:txBody>
          <a:bodyPr wrap="none"/>
          <a:lstStyle/>
          <a:p>
            <a:endParaRPr lang="th-TH"/>
          </a:p>
        </p:txBody>
      </p:sp>
      <p:sp>
        <p:nvSpPr>
          <p:cNvPr id="4111" name="Line 15"/>
          <p:cNvSpPr>
            <a:spLocks noChangeShapeType="1"/>
          </p:cNvSpPr>
          <p:nvPr/>
        </p:nvSpPr>
        <p:spPr bwMode="auto">
          <a:xfrm>
            <a:off x="5849938" y="3294063"/>
            <a:ext cx="1828800" cy="527050"/>
          </a:xfrm>
          <a:prstGeom prst="line">
            <a:avLst/>
          </a:prstGeom>
          <a:noFill/>
          <a:ln w="9525">
            <a:solidFill>
              <a:schemeClr val="tx1"/>
            </a:solidFill>
            <a:miter lim="800000"/>
            <a:headEnd/>
            <a:tailEnd type="triangle" w="med" len="med"/>
          </a:ln>
        </p:spPr>
        <p:txBody>
          <a:bodyPr wrap="none"/>
          <a:lstStyle/>
          <a:p>
            <a:endParaRPr lang="th-TH"/>
          </a:p>
        </p:txBody>
      </p:sp>
      <p:sp>
        <p:nvSpPr>
          <p:cNvPr id="4112" name="Text Box 16"/>
          <p:cNvSpPr txBox="1">
            <a:spLocks noChangeArrowheads="1"/>
          </p:cNvSpPr>
          <p:nvPr/>
        </p:nvSpPr>
        <p:spPr bwMode="auto">
          <a:xfrm>
            <a:off x="1352550" y="4884738"/>
            <a:ext cx="7315200" cy="457200"/>
          </a:xfrm>
          <a:prstGeom prst="rect">
            <a:avLst/>
          </a:prstGeom>
          <a:noFill/>
          <a:ln w="9525">
            <a:noFill/>
            <a:miter lim="800000"/>
            <a:headEnd/>
            <a:tailEnd/>
          </a:ln>
        </p:spPr>
        <p:txBody>
          <a:bodyPr>
            <a:spAutoFit/>
          </a:bodyPr>
          <a:lstStyle/>
          <a:p>
            <a:pPr>
              <a:spcBef>
                <a:spcPct val="50000"/>
              </a:spcBef>
            </a:pPr>
            <a:r>
              <a:rPr lang="en-US" altLang="ko-KR" sz="2400">
                <a:latin typeface="Tahoma" pitchFamily="34" charset="0"/>
                <a:ea typeface="Gulim" pitchFamily="34" charset="-127"/>
              </a:rPr>
              <a:t>Plastic:</a:t>
            </a:r>
            <a:r>
              <a:rPr lang="en-US" altLang="ko-KR" sz="2400" i="1">
                <a:latin typeface="Tahoma" pitchFamily="34" charset="0"/>
                <a:ea typeface="Gulim" pitchFamily="34" charset="-127"/>
              </a:rPr>
              <a:t> </a:t>
            </a:r>
            <a:r>
              <a:rPr lang="en-US" altLang="ko-KR" sz="2400">
                <a:latin typeface="Tahoma" pitchFamily="34" charset="0"/>
                <a:ea typeface="Gulim" pitchFamily="34" charset="-127"/>
              </a:rPr>
              <a:t>Greek,</a:t>
            </a:r>
            <a:r>
              <a:rPr lang="en-US" altLang="ko-KR" sz="2400" i="1">
                <a:latin typeface="Tahoma" pitchFamily="34" charset="0"/>
                <a:ea typeface="Gulim" pitchFamily="34" charset="-127"/>
              </a:rPr>
              <a:t> plastikos</a:t>
            </a:r>
            <a:r>
              <a:rPr lang="en-US" altLang="ko-KR" sz="2400">
                <a:latin typeface="Tahoma" pitchFamily="34" charset="0"/>
                <a:ea typeface="Gulim" pitchFamily="34" charset="-127"/>
              </a:rPr>
              <a:t>, means to form or mold</a:t>
            </a:r>
            <a:endParaRPr lang="en-US" sz="2400">
              <a:latin typeface="Tahoma" pitchFamily="34" charset="0"/>
              <a:ea typeface="Gulim" pitchFamily="34" charset="-127"/>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04800" y="685800"/>
            <a:ext cx="8763000" cy="1143000"/>
          </a:xfrm>
        </p:spPr>
        <p:txBody>
          <a:bodyPr/>
          <a:lstStyle/>
          <a:p>
            <a:pPr eaLnBrk="1" hangingPunct="1"/>
            <a:r>
              <a:rPr lang="en-US" sz="4000" smtClean="0"/>
              <a:t>Semi-Crystalline Commodity Plastics</a:t>
            </a:r>
            <a:r>
              <a:rPr lang="en-US" sz="3200" b="1" smtClean="0"/>
              <a:t/>
            </a:r>
            <a:br>
              <a:rPr lang="en-US" sz="3200" b="1" smtClean="0"/>
            </a:br>
            <a:endParaRPr lang="en-US" sz="2800" b="1" i="1" smtClean="0"/>
          </a:p>
        </p:txBody>
      </p:sp>
      <p:sp>
        <p:nvSpPr>
          <p:cNvPr id="31747" name="Rectangle 3"/>
          <p:cNvSpPr>
            <a:spLocks noGrp="1" noChangeArrowheads="1"/>
          </p:cNvSpPr>
          <p:nvPr>
            <p:ph type="body" idx="1"/>
          </p:nvPr>
        </p:nvSpPr>
        <p:spPr>
          <a:xfrm>
            <a:off x="2286000" y="2133600"/>
            <a:ext cx="6858000" cy="4114800"/>
          </a:xfrm>
        </p:spPr>
        <p:txBody>
          <a:bodyPr/>
          <a:lstStyle/>
          <a:p>
            <a:pPr eaLnBrk="1" hangingPunct="1">
              <a:lnSpc>
                <a:spcPct val="120000"/>
              </a:lnSpc>
            </a:pPr>
            <a:r>
              <a:rPr lang="en-US" sz="2800" smtClean="0"/>
              <a:t>Polyethylene (PE)</a:t>
            </a:r>
          </a:p>
          <a:p>
            <a:pPr lvl="1" eaLnBrk="1" hangingPunct="1">
              <a:lnSpc>
                <a:spcPct val="120000"/>
              </a:lnSpc>
            </a:pPr>
            <a:r>
              <a:rPr lang="en-US" sz="2000" smtClean="0"/>
              <a:t>High density polyethylene (HDPE)</a:t>
            </a:r>
          </a:p>
          <a:p>
            <a:pPr lvl="1" eaLnBrk="1" hangingPunct="1">
              <a:lnSpc>
                <a:spcPct val="120000"/>
              </a:lnSpc>
            </a:pPr>
            <a:r>
              <a:rPr lang="en-US" sz="2000" smtClean="0"/>
              <a:t>Low density polyethylene (LDPE), (LLDPE)</a:t>
            </a:r>
          </a:p>
          <a:p>
            <a:pPr eaLnBrk="1" hangingPunct="1">
              <a:lnSpc>
                <a:spcPct val="120000"/>
              </a:lnSpc>
            </a:pPr>
            <a:r>
              <a:rPr lang="en-US" sz="2800" smtClean="0"/>
              <a:t>Polypropylene (PP)</a:t>
            </a:r>
          </a:p>
          <a:p>
            <a:pPr eaLnBrk="1" hangingPunct="1">
              <a:lnSpc>
                <a:spcPct val="120000"/>
              </a:lnSpc>
            </a:pPr>
            <a:r>
              <a:rPr lang="en-US" sz="2500" smtClean="0"/>
              <a:t>Polyethylene Terephthalate (PET)</a:t>
            </a:r>
            <a:br>
              <a:rPr lang="en-US" sz="2500" smtClean="0"/>
            </a:br>
            <a:endParaRPr lang="en-US" sz="2500" smtClean="0"/>
          </a:p>
        </p:txBody>
      </p:sp>
      <p:pic>
        <p:nvPicPr>
          <p:cNvPr id="31748" name="Picture 4"/>
          <p:cNvPicPr>
            <a:picLocks noChangeAspect="1" noChangeArrowheads="1"/>
          </p:cNvPicPr>
          <p:nvPr/>
        </p:nvPicPr>
        <p:blipFill>
          <a:blip r:embed="rId3" cstate="print"/>
          <a:srcRect/>
          <a:stretch>
            <a:fillRect/>
          </a:stretch>
        </p:blipFill>
        <p:spPr bwMode="auto">
          <a:xfrm>
            <a:off x="228600" y="1981200"/>
            <a:ext cx="2143125" cy="2143125"/>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28600" y="609600"/>
            <a:ext cx="8534400" cy="1447800"/>
          </a:xfrm>
        </p:spPr>
        <p:txBody>
          <a:bodyPr/>
          <a:lstStyle/>
          <a:p>
            <a:pPr eaLnBrk="1" hangingPunct="1"/>
            <a:r>
              <a:rPr lang="en-US" sz="3600" smtClean="0"/>
              <a:t>Low Density Polyethylene (LDPE)</a:t>
            </a:r>
            <a:br>
              <a:rPr lang="en-US" sz="3600" smtClean="0"/>
            </a:br>
            <a:r>
              <a:rPr lang="en-US" sz="3600" smtClean="0"/>
              <a:t>High Density Polyethylene (HDPE)</a:t>
            </a:r>
            <a:br>
              <a:rPr lang="en-US" sz="3600" smtClean="0"/>
            </a:br>
            <a:endParaRPr lang="en-US" sz="2800" b="1" i="1" smtClean="0"/>
          </a:p>
        </p:txBody>
      </p:sp>
      <p:sp>
        <p:nvSpPr>
          <p:cNvPr id="32771" name="Rectangle 3"/>
          <p:cNvSpPr>
            <a:spLocks noGrp="1" noChangeArrowheads="1"/>
          </p:cNvSpPr>
          <p:nvPr>
            <p:ph type="body" idx="1"/>
          </p:nvPr>
        </p:nvSpPr>
        <p:spPr>
          <a:xfrm>
            <a:off x="533400" y="2133600"/>
            <a:ext cx="5640388" cy="4022725"/>
          </a:xfrm>
        </p:spPr>
        <p:txBody>
          <a:bodyPr/>
          <a:lstStyle/>
          <a:p>
            <a:pPr eaLnBrk="1" hangingPunct="1">
              <a:lnSpc>
                <a:spcPct val="90000"/>
              </a:lnSpc>
            </a:pPr>
            <a:r>
              <a:rPr lang="en-US" sz="2400" smtClean="0"/>
              <a:t>Films</a:t>
            </a:r>
          </a:p>
          <a:p>
            <a:pPr eaLnBrk="1" hangingPunct="1">
              <a:lnSpc>
                <a:spcPct val="90000"/>
              </a:lnSpc>
            </a:pPr>
            <a:r>
              <a:rPr lang="en-US" sz="2400" smtClean="0"/>
              <a:t>Industrial trash bags</a:t>
            </a:r>
          </a:p>
          <a:p>
            <a:pPr eaLnBrk="1" hangingPunct="1">
              <a:lnSpc>
                <a:spcPct val="90000"/>
              </a:lnSpc>
            </a:pPr>
            <a:r>
              <a:rPr lang="en-US" sz="2400" smtClean="0"/>
              <a:t>Liners</a:t>
            </a:r>
          </a:p>
          <a:p>
            <a:pPr eaLnBrk="1" hangingPunct="1">
              <a:lnSpc>
                <a:spcPct val="90000"/>
              </a:lnSpc>
            </a:pPr>
            <a:r>
              <a:rPr lang="en-US" sz="2400" smtClean="0"/>
              <a:t>Shipping bags</a:t>
            </a:r>
          </a:p>
          <a:p>
            <a:pPr eaLnBrk="1" hangingPunct="1">
              <a:lnSpc>
                <a:spcPct val="90000"/>
              </a:lnSpc>
            </a:pPr>
            <a:r>
              <a:rPr lang="en-US" sz="2400" smtClean="0"/>
              <a:t>Marine industry</a:t>
            </a:r>
          </a:p>
          <a:p>
            <a:pPr eaLnBrk="1" hangingPunct="1">
              <a:lnSpc>
                <a:spcPct val="90000"/>
              </a:lnSpc>
            </a:pPr>
            <a:r>
              <a:rPr lang="en-US" sz="2400" smtClean="0"/>
              <a:t>Playgrounds</a:t>
            </a:r>
          </a:p>
          <a:p>
            <a:pPr eaLnBrk="1" hangingPunct="1">
              <a:lnSpc>
                <a:spcPct val="90000"/>
              </a:lnSpc>
            </a:pPr>
            <a:r>
              <a:rPr lang="en-US" sz="2400" smtClean="0"/>
              <a:t>Bathrooms</a:t>
            </a:r>
          </a:p>
          <a:p>
            <a:pPr eaLnBrk="1" hangingPunct="1">
              <a:lnSpc>
                <a:spcPct val="90000"/>
              </a:lnSpc>
            </a:pPr>
            <a:r>
              <a:rPr lang="en-US" sz="2400" smtClean="0"/>
              <a:t>Pipe</a:t>
            </a:r>
          </a:p>
          <a:p>
            <a:pPr eaLnBrk="1" hangingPunct="1">
              <a:lnSpc>
                <a:spcPct val="90000"/>
              </a:lnSpc>
            </a:pPr>
            <a:r>
              <a:rPr lang="en-US" sz="2400" smtClean="0"/>
              <a:t>Automotive</a:t>
            </a:r>
          </a:p>
          <a:p>
            <a:pPr eaLnBrk="1" hangingPunct="1">
              <a:lnSpc>
                <a:spcPct val="90000"/>
              </a:lnSpc>
            </a:pPr>
            <a:endParaRPr lang="en-US" sz="2400" smtClean="0"/>
          </a:p>
        </p:txBody>
      </p:sp>
      <p:pic>
        <p:nvPicPr>
          <p:cNvPr id="32772" name="Picture 4"/>
          <p:cNvPicPr>
            <a:picLocks noChangeAspect="1" noChangeArrowheads="1"/>
          </p:cNvPicPr>
          <p:nvPr/>
        </p:nvPicPr>
        <p:blipFill>
          <a:blip r:embed="rId3" cstate="print"/>
          <a:srcRect/>
          <a:stretch>
            <a:fillRect/>
          </a:stretch>
        </p:blipFill>
        <p:spPr bwMode="auto">
          <a:xfrm>
            <a:off x="6019800" y="2133600"/>
            <a:ext cx="2762250" cy="2762250"/>
          </a:xfrm>
          <a:prstGeom prst="rect">
            <a:avLst/>
          </a:prstGeom>
          <a:noFill/>
          <a:ln w="9525">
            <a:noFill/>
            <a:miter lim="800000"/>
            <a:headEnd/>
            <a:tailEnd/>
          </a:ln>
        </p:spPr>
      </p:pic>
      <p:pic>
        <p:nvPicPr>
          <p:cNvPr id="32773" name="Picture 5" descr="HDPETank-REP"/>
          <p:cNvPicPr>
            <a:picLocks noChangeAspect="1" noChangeArrowheads="1"/>
          </p:cNvPicPr>
          <p:nvPr/>
        </p:nvPicPr>
        <p:blipFill>
          <a:blip r:embed="rId4" cstate="print"/>
          <a:srcRect/>
          <a:stretch>
            <a:fillRect/>
          </a:stretch>
        </p:blipFill>
        <p:spPr bwMode="auto">
          <a:xfrm>
            <a:off x="3581400" y="4038600"/>
            <a:ext cx="2844800" cy="160655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592138"/>
            <a:ext cx="7772400" cy="762000"/>
          </a:xfrm>
        </p:spPr>
        <p:txBody>
          <a:bodyPr/>
          <a:lstStyle/>
          <a:p>
            <a:pPr eaLnBrk="1" hangingPunct="1"/>
            <a:r>
              <a:rPr lang="en-US" smtClean="0"/>
              <a:t>Polypropylenes (PP)</a:t>
            </a:r>
            <a:br>
              <a:rPr lang="en-US" smtClean="0"/>
            </a:br>
            <a:r>
              <a:rPr lang="en-US" sz="2800" b="1" i="1" smtClean="0"/>
              <a:t>Applications</a:t>
            </a:r>
          </a:p>
        </p:txBody>
      </p:sp>
      <p:sp>
        <p:nvSpPr>
          <p:cNvPr id="33795" name="Rectangle 3"/>
          <p:cNvSpPr>
            <a:spLocks noGrp="1" noChangeArrowheads="1"/>
          </p:cNvSpPr>
          <p:nvPr>
            <p:ph type="body" idx="1"/>
          </p:nvPr>
        </p:nvSpPr>
        <p:spPr>
          <a:xfrm>
            <a:off x="990600" y="1689100"/>
            <a:ext cx="5257800" cy="4259263"/>
          </a:xfrm>
        </p:spPr>
        <p:txBody>
          <a:bodyPr/>
          <a:lstStyle/>
          <a:p>
            <a:pPr eaLnBrk="1" hangingPunct="1"/>
            <a:r>
              <a:rPr lang="en-US" smtClean="0"/>
              <a:t>Packaging</a:t>
            </a:r>
          </a:p>
          <a:p>
            <a:pPr eaLnBrk="1" hangingPunct="1"/>
            <a:r>
              <a:rPr lang="en-US" smtClean="0"/>
              <a:t>Automotive</a:t>
            </a:r>
          </a:p>
          <a:p>
            <a:pPr eaLnBrk="1" hangingPunct="1"/>
            <a:r>
              <a:rPr lang="en-US" smtClean="0"/>
              <a:t>Consumer/durable goods</a:t>
            </a:r>
          </a:p>
          <a:p>
            <a:pPr eaLnBrk="1" hangingPunct="1"/>
            <a:r>
              <a:rPr lang="en-US" smtClean="0"/>
              <a:t>Vacuum formed parts</a:t>
            </a:r>
          </a:p>
          <a:p>
            <a:pPr eaLnBrk="1" hangingPunct="1"/>
            <a:r>
              <a:rPr lang="en-US" smtClean="0"/>
              <a:t>Fiber/carpet</a:t>
            </a:r>
          </a:p>
          <a:p>
            <a:pPr eaLnBrk="1" hangingPunct="1">
              <a:lnSpc>
                <a:spcPct val="110000"/>
              </a:lnSpc>
            </a:pPr>
            <a:endParaRPr lang="en-US" sz="2400" smtClean="0"/>
          </a:p>
        </p:txBody>
      </p:sp>
      <p:pic>
        <p:nvPicPr>
          <p:cNvPr id="33796" name="Picture 4"/>
          <p:cNvPicPr>
            <a:picLocks noChangeAspect="1" noChangeArrowheads="1"/>
          </p:cNvPicPr>
          <p:nvPr/>
        </p:nvPicPr>
        <p:blipFill>
          <a:blip r:embed="rId3" cstate="print"/>
          <a:srcRect/>
          <a:stretch>
            <a:fillRect/>
          </a:stretch>
        </p:blipFill>
        <p:spPr bwMode="auto">
          <a:xfrm>
            <a:off x="5334000" y="3810000"/>
            <a:ext cx="3810000" cy="2857500"/>
          </a:xfrm>
          <a:prstGeom prst="rect">
            <a:avLst/>
          </a:prstGeom>
          <a:noFill/>
          <a:ln w="9525">
            <a:noFill/>
            <a:miter lim="800000"/>
            <a:headEnd/>
            <a:tailEnd/>
          </a:ln>
        </p:spPr>
      </p:pic>
      <p:pic>
        <p:nvPicPr>
          <p:cNvPr id="33797" name="Picture 5"/>
          <p:cNvPicPr>
            <a:picLocks noChangeAspect="1" noChangeArrowheads="1"/>
          </p:cNvPicPr>
          <p:nvPr/>
        </p:nvPicPr>
        <p:blipFill>
          <a:blip r:embed="rId4" cstate="print"/>
          <a:srcRect/>
          <a:stretch>
            <a:fillRect/>
          </a:stretch>
        </p:blipFill>
        <p:spPr bwMode="auto">
          <a:xfrm>
            <a:off x="6248400" y="1143000"/>
            <a:ext cx="2438400" cy="24384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28600" y="990600"/>
            <a:ext cx="8686800" cy="914400"/>
          </a:xfrm>
        </p:spPr>
        <p:txBody>
          <a:bodyPr/>
          <a:lstStyle/>
          <a:p>
            <a:pPr eaLnBrk="1" hangingPunct="1"/>
            <a:r>
              <a:rPr lang="en-US" sz="4200" smtClean="0"/>
              <a:t>Polyethylene Terephthalate (PET)</a:t>
            </a:r>
            <a:br>
              <a:rPr lang="en-US" sz="4200" smtClean="0"/>
            </a:br>
            <a:r>
              <a:rPr lang="en-US" smtClean="0"/>
              <a:t/>
            </a:r>
            <a:br>
              <a:rPr lang="en-US" smtClean="0"/>
            </a:br>
            <a:endParaRPr lang="en-US" smtClean="0"/>
          </a:p>
        </p:txBody>
      </p:sp>
      <p:pic>
        <p:nvPicPr>
          <p:cNvPr id="34819" name="Picture 4"/>
          <p:cNvPicPr>
            <a:picLocks noChangeAspect="1" noChangeArrowheads="1"/>
          </p:cNvPicPr>
          <p:nvPr/>
        </p:nvPicPr>
        <p:blipFill>
          <a:blip r:embed="rId3" cstate="print"/>
          <a:srcRect/>
          <a:stretch>
            <a:fillRect/>
          </a:stretch>
        </p:blipFill>
        <p:spPr bwMode="auto">
          <a:xfrm>
            <a:off x="4267200" y="2362200"/>
            <a:ext cx="5067300" cy="4222750"/>
          </a:xfrm>
          <a:prstGeom prst="rect">
            <a:avLst/>
          </a:prstGeom>
          <a:noFill/>
          <a:ln w="9525">
            <a:noFill/>
            <a:miter lim="800000"/>
            <a:headEnd/>
            <a:tailEnd/>
          </a:ln>
        </p:spPr>
      </p:pic>
      <p:sp>
        <p:nvSpPr>
          <p:cNvPr id="34820" name="Rectangle 3"/>
          <p:cNvSpPr>
            <a:spLocks noGrp="1" noChangeArrowheads="1"/>
          </p:cNvSpPr>
          <p:nvPr>
            <p:ph type="body" idx="1"/>
          </p:nvPr>
        </p:nvSpPr>
        <p:spPr>
          <a:xfrm>
            <a:off x="533400" y="1676400"/>
            <a:ext cx="7180263" cy="3349625"/>
          </a:xfrm>
        </p:spPr>
        <p:txBody>
          <a:bodyPr/>
          <a:lstStyle/>
          <a:p>
            <a:pPr eaLnBrk="1" hangingPunct="1"/>
            <a:r>
              <a:rPr lang="en-US" sz="2800" smtClean="0"/>
              <a:t>High dimensional stability under heat</a:t>
            </a:r>
          </a:p>
          <a:p>
            <a:pPr eaLnBrk="1" hangingPunct="1"/>
            <a:r>
              <a:rPr lang="en-US" sz="2800" smtClean="0"/>
              <a:t>High stiffness and hardness</a:t>
            </a:r>
          </a:p>
          <a:p>
            <a:pPr eaLnBrk="1" hangingPunct="1"/>
            <a:r>
              <a:rPr lang="en-US" sz="2800" smtClean="0"/>
              <a:t>Good bearing strength</a:t>
            </a:r>
          </a:p>
          <a:p>
            <a:pPr eaLnBrk="1" hangingPunct="1"/>
            <a:r>
              <a:rPr lang="en-US" sz="2800" smtClean="0"/>
              <a:t>Good electrical properties</a:t>
            </a:r>
          </a:p>
          <a:p>
            <a:pPr eaLnBrk="1" hangingPunct="1"/>
            <a:r>
              <a:rPr lang="en-US" sz="2800" smtClean="0"/>
              <a:t>Good resistance to chemicals</a:t>
            </a:r>
          </a:p>
          <a:p>
            <a:pPr eaLnBrk="1" hangingPunct="1"/>
            <a:r>
              <a:rPr lang="en-US" sz="2800" smtClean="0"/>
              <a:t>Good stress-cracking resistance</a:t>
            </a:r>
          </a:p>
          <a:p>
            <a:pPr eaLnBrk="1" hangingPunct="1"/>
            <a:r>
              <a:rPr lang="en-US" sz="2800" smtClean="0"/>
              <a:t>Excellent flow characteristics</a:t>
            </a:r>
          </a:p>
          <a:p>
            <a:pPr eaLnBrk="1" hangingPunct="1"/>
            <a:endParaRPr lang="en-US" sz="280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Plastic Processes</a:t>
            </a:r>
            <a:endParaRPr lang="th-TH" smtClean="0"/>
          </a:p>
        </p:txBody>
      </p:sp>
      <p:sp>
        <p:nvSpPr>
          <p:cNvPr id="35843" name="Rectangle 3"/>
          <p:cNvSpPr>
            <a:spLocks noGrp="1" noChangeArrowheads="1"/>
          </p:cNvSpPr>
          <p:nvPr>
            <p:ph type="body" idx="1"/>
          </p:nvPr>
        </p:nvSpPr>
        <p:spPr>
          <a:xfrm>
            <a:off x="4724400" y="1600200"/>
            <a:ext cx="3962400" cy="4525963"/>
          </a:xfrm>
        </p:spPr>
        <p:txBody>
          <a:bodyPr/>
          <a:lstStyle/>
          <a:p>
            <a:pPr eaLnBrk="1" hangingPunct="1"/>
            <a:r>
              <a:rPr lang="en-US" smtClean="0"/>
              <a:t>Thermoplastic</a:t>
            </a:r>
          </a:p>
          <a:p>
            <a:pPr lvl="1" eaLnBrk="1" hangingPunct="1"/>
            <a:r>
              <a:rPr lang="en-US" smtClean="0"/>
              <a:t>Extrusion</a:t>
            </a:r>
          </a:p>
          <a:p>
            <a:pPr lvl="1" eaLnBrk="1" hangingPunct="1"/>
            <a:r>
              <a:rPr lang="en-US" smtClean="0"/>
              <a:t>Blow mold</a:t>
            </a:r>
          </a:p>
          <a:p>
            <a:pPr lvl="1" eaLnBrk="1" hangingPunct="1"/>
            <a:r>
              <a:rPr lang="en-US" smtClean="0"/>
              <a:t>Rotational Molding</a:t>
            </a:r>
          </a:p>
          <a:p>
            <a:pPr lvl="1" eaLnBrk="1" hangingPunct="1"/>
            <a:r>
              <a:rPr lang="en-US" smtClean="0"/>
              <a:t>Injection</a:t>
            </a:r>
            <a:endParaRPr lang="th-TH" smtClean="0"/>
          </a:p>
          <a:p>
            <a:pPr lvl="1" eaLnBrk="1" hangingPunct="1"/>
            <a:r>
              <a:rPr lang="en-US" smtClean="0"/>
              <a:t>Thermo forming</a:t>
            </a:r>
            <a:endParaRPr lang="th-TH" smtClean="0"/>
          </a:p>
          <a:p>
            <a:pPr lvl="1" eaLnBrk="1" hangingPunct="1"/>
            <a:r>
              <a:rPr lang="en-US" smtClean="0"/>
              <a:t>Injection molding</a:t>
            </a:r>
            <a:endParaRPr lang="th-TH" smtClean="0"/>
          </a:p>
        </p:txBody>
      </p:sp>
      <p:sp>
        <p:nvSpPr>
          <p:cNvPr id="35844" name="Rectangle 4"/>
          <p:cNvSpPr>
            <a:spLocks noChangeArrowheads="1"/>
          </p:cNvSpPr>
          <p:nvPr/>
        </p:nvSpPr>
        <p:spPr bwMode="auto">
          <a:xfrm>
            <a:off x="457200" y="1981200"/>
            <a:ext cx="3962400" cy="3886200"/>
          </a:xfrm>
          <a:prstGeom prst="rect">
            <a:avLst/>
          </a:prstGeom>
          <a:noFill/>
          <a:ln w="9525">
            <a:noFill/>
            <a:miter lim="800000"/>
            <a:headEnd/>
            <a:tailEnd/>
          </a:ln>
        </p:spPr>
        <p:txBody>
          <a:bodyPr/>
          <a:lstStyle/>
          <a:p>
            <a:pPr marL="342900" indent="-342900">
              <a:spcBef>
                <a:spcPct val="20000"/>
              </a:spcBef>
              <a:buFontTx/>
              <a:buChar char="•"/>
            </a:pPr>
            <a:r>
              <a:rPr lang="en-US" sz="3200"/>
              <a:t>Thermosetting</a:t>
            </a:r>
          </a:p>
          <a:p>
            <a:pPr marL="742950" lvl="1" indent="-285750">
              <a:spcBef>
                <a:spcPct val="20000"/>
              </a:spcBef>
              <a:buFontTx/>
              <a:buChar char="–"/>
            </a:pPr>
            <a:r>
              <a:rPr lang="en-US"/>
              <a:t>Compression</a:t>
            </a:r>
          </a:p>
          <a:p>
            <a:pPr marL="742950" lvl="1" indent="-285750">
              <a:spcBef>
                <a:spcPct val="20000"/>
              </a:spcBef>
              <a:buFontTx/>
              <a:buChar char="–"/>
            </a:pPr>
            <a:r>
              <a:rPr lang="en-US"/>
              <a:t>Transfer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433388" y="455613"/>
            <a:ext cx="6329362" cy="396875"/>
          </a:xfrm>
          <a:prstGeom prst="rect">
            <a:avLst/>
          </a:prstGeom>
          <a:noFill/>
          <a:ln w="9525">
            <a:noFill/>
            <a:miter lim="800000"/>
            <a:headEnd/>
            <a:tailEnd/>
          </a:ln>
        </p:spPr>
        <p:txBody>
          <a:bodyPr wrap="none">
            <a:spAutoFit/>
          </a:bodyPr>
          <a:lstStyle/>
          <a:p>
            <a:r>
              <a:rPr lang="en-US" sz="2000" b="1">
                <a:latin typeface="Times New Roman" pitchFamily="18" charset="0"/>
              </a:rPr>
              <a:t>Plastics Processing:</a:t>
            </a:r>
            <a:r>
              <a:rPr lang="en-US" sz="2000">
                <a:latin typeface="Times New Roman" pitchFamily="18" charset="0"/>
              </a:rPr>
              <a:t> </a:t>
            </a:r>
            <a:r>
              <a:rPr lang="en-US" sz="2000" b="1">
                <a:latin typeface="Times New Roman" pitchFamily="18" charset="0"/>
              </a:rPr>
              <a:t>Compression and Transfer Molding</a:t>
            </a:r>
            <a:r>
              <a:rPr lang="en-US" sz="2000">
                <a:latin typeface="Times New Roman" pitchFamily="18" charset="0"/>
              </a:rPr>
              <a:t> </a:t>
            </a:r>
          </a:p>
        </p:txBody>
      </p:sp>
      <p:sp>
        <p:nvSpPr>
          <p:cNvPr id="36867" name="Rectangle 3"/>
          <p:cNvSpPr>
            <a:spLocks noChangeArrowheads="1"/>
          </p:cNvSpPr>
          <p:nvPr/>
        </p:nvSpPr>
        <p:spPr bwMode="auto">
          <a:xfrm>
            <a:off x="855663" y="1147763"/>
            <a:ext cx="4486275" cy="1809750"/>
          </a:xfrm>
          <a:prstGeom prst="rect">
            <a:avLst/>
          </a:prstGeom>
          <a:noFill/>
          <a:ln w="9525">
            <a:solidFill>
              <a:schemeClr val="accent2"/>
            </a:solidFill>
            <a:miter lim="800000"/>
            <a:headEnd/>
            <a:tailEnd/>
          </a:ln>
        </p:spPr>
        <p:txBody>
          <a:bodyPr wrap="none" anchor="ctr">
            <a:spAutoFit/>
          </a:bodyPr>
          <a:lstStyle/>
          <a:p>
            <a:pPr eaLnBrk="0" hangingPunct="0">
              <a:lnSpc>
                <a:spcPct val="140000"/>
              </a:lnSpc>
              <a:buFontTx/>
              <a:buChar char="•"/>
            </a:pPr>
            <a:r>
              <a:rPr lang="en-US" sz="2000">
                <a:latin typeface="Times New Roman" pitchFamily="18" charset="0"/>
              </a:rPr>
              <a:t> used mostly for thermosetting polymers</a:t>
            </a:r>
          </a:p>
          <a:p>
            <a:pPr eaLnBrk="0" hangingPunct="0">
              <a:lnSpc>
                <a:spcPct val="140000"/>
              </a:lnSpc>
              <a:buFontTx/>
              <a:buChar char="•"/>
            </a:pPr>
            <a:r>
              <a:rPr lang="en-US" sz="2000">
                <a:latin typeface="Times New Roman" pitchFamily="18" charset="0"/>
              </a:rPr>
              <a:t> mold is heated and closed using pressure</a:t>
            </a:r>
          </a:p>
          <a:p>
            <a:pPr eaLnBrk="0" hangingPunct="0">
              <a:lnSpc>
                <a:spcPct val="140000"/>
              </a:lnSpc>
              <a:buFontTx/>
              <a:buChar char="•"/>
            </a:pPr>
            <a:r>
              <a:rPr lang="en-US" sz="2000">
                <a:latin typeface="Times New Roman" pitchFamily="18" charset="0"/>
              </a:rPr>
              <a:t> plastic flows to fills the cavity</a:t>
            </a:r>
          </a:p>
          <a:p>
            <a:pPr eaLnBrk="0" hangingPunct="0">
              <a:lnSpc>
                <a:spcPct val="140000"/>
              </a:lnSpc>
              <a:buFontTx/>
              <a:buChar char="•"/>
            </a:pPr>
            <a:r>
              <a:rPr lang="en-US" sz="2000">
                <a:latin typeface="Times New Roman" pitchFamily="18" charset="0"/>
              </a:rPr>
              <a:t> flash must be trimmed by finishing</a:t>
            </a:r>
          </a:p>
        </p:txBody>
      </p:sp>
      <p:sp>
        <p:nvSpPr>
          <p:cNvPr id="36868" name="Rectangle 4"/>
          <p:cNvSpPr>
            <a:spLocks noChangeArrowheads="1"/>
          </p:cNvSpPr>
          <p:nvPr/>
        </p:nvSpPr>
        <p:spPr bwMode="auto">
          <a:xfrm>
            <a:off x="2530475" y="4238625"/>
            <a:ext cx="5386388" cy="1311275"/>
          </a:xfrm>
          <a:prstGeom prst="rect">
            <a:avLst/>
          </a:prstGeom>
          <a:noFill/>
          <a:ln w="9525">
            <a:noFill/>
            <a:miter lim="800000"/>
            <a:headEnd/>
            <a:tailEnd/>
          </a:ln>
        </p:spPr>
        <p:txBody>
          <a:bodyPr wrap="none" anchor="ctr">
            <a:spAutoFit/>
          </a:bodyPr>
          <a:lstStyle/>
          <a:p>
            <a:pPr eaLnBrk="0" hangingPunct="0"/>
            <a:r>
              <a:rPr lang="en-US" sz="2000">
                <a:latin typeface="Times New Roman" pitchFamily="18" charset="0"/>
              </a:rPr>
              <a:t>dishes, handles for cooking pots</a:t>
            </a:r>
          </a:p>
          <a:p>
            <a:pPr eaLnBrk="0" hangingPunct="0"/>
            <a:r>
              <a:rPr lang="en-US" sz="2000">
                <a:latin typeface="Times New Roman" pitchFamily="18" charset="0"/>
              </a:rPr>
              <a:t>skis, housing for high-voltage switches</a:t>
            </a:r>
          </a:p>
          <a:p>
            <a:pPr eaLnBrk="0" hangingPunct="0"/>
            <a:r>
              <a:rPr lang="en-US" sz="2000">
                <a:latin typeface="Times New Roman" pitchFamily="18" charset="0"/>
              </a:rPr>
              <a:t>some rubber parts like shoe soles</a:t>
            </a:r>
          </a:p>
          <a:p>
            <a:pPr eaLnBrk="0" hangingPunct="0"/>
            <a:r>
              <a:rPr lang="en-US" sz="2000">
                <a:latin typeface="Times New Roman" pitchFamily="18" charset="0"/>
              </a:rPr>
              <a:t>and even composites such as fiber-reinforced parts </a:t>
            </a:r>
          </a:p>
        </p:txBody>
      </p:sp>
      <p:pic>
        <p:nvPicPr>
          <p:cNvPr id="36869" name="Picture 5" descr="8405786A60IFN109339M"/>
          <p:cNvPicPr>
            <a:picLocks noChangeAspect="1" noChangeArrowheads="1"/>
          </p:cNvPicPr>
          <p:nvPr/>
        </p:nvPicPr>
        <p:blipFill>
          <a:blip r:embed="rId2" cstate="print"/>
          <a:srcRect/>
          <a:stretch>
            <a:fillRect/>
          </a:stretch>
        </p:blipFill>
        <p:spPr bwMode="auto">
          <a:xfrm>
            <a:off x="566738" y="3017838"/>
            <a:ext cx="1533525" cy="1839912"/>
          </a:xfrm>
          <a:prstGeom prst="rect">
            <a:avLst/>
          </a:prstGeom>
          <a:noFill/>
          <a:ln w="9525">
            <a:noFill/>
            <a:miter lim="800000"/>
            <a:headEnd/>
            <a:tailEnd/>
          </a:ln>
        </p:spPr>
      </p:pic>
      <p:pic>
        <p:nvPicPr>
          <p:cNvPr id="36870" name="Picture 6"/>
          <p:cNvPicPr>
            <a:picLocks noChangeAspect="1" noChangeArrowheads="1"/>
          </p:cNvPicPr>
          <p:nvPr/>
        </p:nvPicPr>
        <p:blipFill>
          <a:blip r:embed="rId3" cstate="print"/>
          <a:srcRect/>
          <a:stretch>
            <a:fillRect/>
          </a:stretch>
        </p:blipFill>
        <p:spPr bwMode="auto">
          <a:xfrm>
            <a:off x="523875" y="4865688"/>
            <a:ext cx="1625600" cy="1614487"/>
          </a:xfrm>
          <a:prstGeom prst="rect">
            <a:avLst/>
          </a:prstGeom>
          <a:noFill/>
          <a:ln w="9525">
            <a:noFill/>
            <a:miter lim="800000"/>
            <a:headEnd/>
            <a:tailEnd/>
          </a:ln>
        </p:spPr>
      </p:pic>
      <p:sp>
        <p:nvSpPr>
          <p:cNvPr id="36871" name="Line 7"/>
          <p:cNvSpPr>
            <a:spLocks noChangeShapeType="1"/>
          </p:cNvSpPr>
          <p:nvPr/>
        </p:nvSpPr>
        <p:spPr bwMode="auto">
          <a:xfrm flipH="1" flipV="1">
            <a:off x="1778000" y="3586163"/>
            <a:ext cx="1735138" cy="749300"/>
          </a:xfrm>
          <a:prstGeom prst="line">
            <a:avLst/>
          </a:prstGeom>
          <a:noFill/>
          <a:ln w="9525">
            <a:solidFill>
              <a:schemeClr val="tx1"/>
            </a:solidFill>
            <a:round/>
            <a:headEnd/>
            <a:tailEnd type="triangle" w="med" len="med"/>
          </a:ln>
        </p:spPr>
        <p:txBody>
          <a:bodyPr/>
          <a:lstStyle/>
          <a:p>
            <a:endParaRPr lang="th-TH"/>
          </a:p>
        </p:txBody>
      </p:sp>
      <p:sp>
        <p:nvSpPr>
          <p:cNvPr id="36872" name="Line 8"/>
          <p:cNvSpPr>
            <a:spLocks noChangeShapeType="1"/>
          </p:cNvSpPr>
          <p:nvPr/>
        </p:nvSpPr>
        <p:spPr bwMode="auto">
          <a:xfrm flipH="1">
            <a:off x="1592263" y="4756150"/>
            <a:ext cx="976312" cy="1460500"/>
          </a:xfrm>
          <a:prstGeom prst="line">
            <a:avLst/>
          </a:prstGeom>
          <a:noFill/>
          <a:ln w="9525">
            <a:solidFill>
              <a:schemeClr val="tx1"/>
            </a:solidFill>
            <a:round/>
            <a:headEnd/>
            <a:tailEnd type="triangle" w="med" len="med"/>
          </a:ln>
        </p:spPr>
        <p:txBody>
          <a:bodyPr/>
          <a:lstStyle/>
          <a:p>
            <a:endParaRPr lang="th-TH"/>
          </a:p>
        </p:txBody>
      </p:sp>
      <p:pic>
        <p:nvPicPr>
          <p:cNvPr id="36873" name="Picture 9"/>
          <p:cNvPicPr>
            <a:picLocks noChangeAspect="1" noChangeArrowheads="1"/>
          </p:cNvPicPr>
          <p:nvPr/>
        </p:nvPicPr>
        <p:blipFill>
          <a:blip r:embed="rId4" cstate="print"/>
          <a:srcRect/>
          <a:stretch>
            <a:fillRect/>
          </a:stretch>
        </p:blipFill>
        <p:spPr bwMode="auto">
          <a:xfrm>
            <a:off x="5773738" y="5689600"/>
            <a:ext cx="2125662" cy="977900"/>
          </a:xfrm>
          <a:prstGeom prst="rect">
            <a:avLst/>
          </a:prstGeom>
          <a:noFill/>
          <a:ln w="9525">
            <a:noFill/>
            <a:miter lim="800000"/>
            <a:headEnd/>
            <a:tailEnd/>
          </a:ln>
        </p:spPr>
      </p:pic>
      <p:sp>
        <p:nvSpPr>
          <p:cNvPr id="36874" name="Line 10"/>
          <p:cNvSpPr>
            <a:spLocks noChangeShapeType="1"/>
          </p:cNvSpPr>
          <p:nvPr/>
        </p:nvSpPr>
        <p:spPr bwMode="auto">
          <a:xfrm>
            <a:off x="4900613" y="5527675"/>
            <a:ext cx="1366837" cy="482600"/>
          </a:xfrm>
          <a:prstGeom prst="line">
            <a:avLst/>
          </a:prstGeom>
          <a:noFill/>
          <a:ln w="9525">
            <a:solidFill>
              <a:schemeClr val="tx1"/>
            </a:solidFill>
            <a:round/>
            <a:headEnd/>
            <a:tailEnd type="triangle" w="med" len="med"/>
          </a:ln>
        </p:spPr>
        <p:txBody>
          <a:bodyPr/>
          <a:lstStyle/>
          <a:p>
            <a:endParaRPr lang="th-TH"/>
          </a:p>
        </p:txBody>
      </p:sp>
      <p:pic>
        <p:nvPicPr>
          <p:cNvPr id="36875" name="Picture 11" descr="UA">
            <a:hlinkClick r:id="rId5"/>
          </p:cNvPr>
          <p:cNvPicPr>
            <a:picLocks noChangeAspect="1" noChangeArrowheads="1"/>
          </p:cNvPicPr>
          <p:nvPr/>
        </p:nvPicPr>
        <p:blipFill>
          <a:blip r:embed="rId6" cstate="print"/>
          <a:srcRect r="64799"/>
          <a:stretch>
            <a:fillRect/>
          </a:stretch>
        </p:blipFill>
        <p:spPr bwMode="auto">
          <a:xfrm>
            <a:off x="8037513" y="2620963"/>
            <a:ext cx="885825" cy="2513012"/>
          </a:xfrm>
          <a:prstGeom prst="rect">
            <a:avLst/>
          </a:prstGeom>
          <a:noFill/>
          <a:ln w="9525">
            <a:noFill/>
            <a:miter lim="800000"/>
            <a:headEnd/>
            <a:tailEnd/>
          </a:ln>
        </p:spPr>
      </p:pic>
      <p:sp>
        <p:nvSpPr>
          <p:cNvPr id="36876" name="Line 12"/>
          <p:cNvSpPr>
            <a:spLocks noChangeShapeType="1"/>
          </p:cNvSpPr>
          <p:nvPr/>
        </p:nvSpPr>
        <p:spPr bwMode="auto">
          <a:xfrm flipV="1">
            <a:off x="6184900" y="4243388"/>
            <a:ext cx="2352675" cy="822325"/>
          </a:xfrm>
          <a:prstGeom prst="line">
            <a:avLst/>
          </a:prstGeom>
          <a:noFill/>
          <a:ln w="9525">
            <a:solidFill>
              <a:schemeClr val="tx1"/>
            </a:solidFill>
            <a:round/>
            <a:headEnd/>
            <a:tailEnd type="triangle" w="med" len="med"/>
          </a:ln>
        </p:spPr>
        <p:txBody>
          <a:bodyPr/>
          <a:lstStyle/>
          <a:p>
            <a:endParaRPr lang="th-TH"/>
          </a:p>
        </p:txBody>
      </p:sp>
      <p:pic>
        <p:nvPicPr>
          <p:cNvPr id="36877" name="Picture 13" descr="dil-a-31"/>
          <p:cNvPicPr>
            <a:picLocks noChangeAspect="1" noChangeArrowheads="1"/>
          </p:cNvPicPr>
          <p:nvPr/>
        </p:nvPicPr>
        <p:blipFill>
          <a:blip r:embed="rId7" cstate="print"/>
          <a:srcRect/>
          <a:stretch>
            <a:fillRect/>
          </a:stretch>
        </p:blipFill>
        <p:spPr bwMode="auto">
          <a:xfrm>
            <a:off x="6999288" y="695325"/>
            <a:ext cx="1500187" cy="1778000"/>
          </a:xfrm>
          <a:prstGeom prst="rect">
            <a:avLst/>
          </a:prstGeom>
          <a:noFill/>
          <a:ln w="9525">
            <a:noFill/>
            <a:miter lim="800000"/>
            <a:headEnd/>
            <a:tailEnd/>
          </a:ln>
        </p:spPr>
      </p:pic>
      <p:sp>
        <p:nvSpPr>
          <p:cNvPr id="36878" name="Line 14"/>
          <p:cNvSpPr>
            <a:spLocks noChangeShapeType="1"/>
          </p:cNvSpPr>
          <p:nvPr/>
        </p:nvSpPr>
        <p:spPr bwMode="auto">
          <a:xfrm flipV="1">
            <a:off x="6175375" y="1582738"/>
            <a:ext cx="2003425" cy="3040062"/>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404813" y="485775"/>
            <a:ext cx="6329362" cy="396875"/>
          </a:xfrm>
          <a:prstGeom prst="rect">
            <a:avLst/>
          </a:prstGeom>
          <a:noFill/>
          <a:ln w="9525">
            <a:noFill/>
            <a:miter lim="800000"/>
            <a:headEnd/>
            <a:tailEnd/>
          </a:ln>
        </p:spPr>
        <p:txBody>
          <a:bodyPr wrap="none">
            <a:spAutoFit/>
          </a:bodyPr>
          <a:lstStyle/>
          <a:p>
            <a:r>
              <a:rPr lang="en-US" sz="2000" b="1">
                <a:latin typeface="Times New Roman" pitchFamily="18" charset="0"/>
              </a:rPr>
              <a:t>Plastics Processing:</a:t>
            </a:r>
            <a:r>
              <a:rPr lang="en-US" sz="2000">
                <a:latin typeface="Times New Roman" pitchFamily="18" charset="0"/>
              </a:rPr>
              <a:t> </a:t>
            </a:r>
            <a:r>
              <a:rPr lang="en-US" sz="2000" b="1">
                <a:latin typeface="Times New Roman" pitchFamily="18" charset="0"/>
              </a:rPr>
              <a:t>Compression and Transfer Molding</a:t>
            </a:r>
            <a:r>
              <a:rPr lang="en-US" sz="2000">
                <a:latin typeface="Times New Roman" pitchFamily="18" charset="0"/>
              </a:rPr>
              <a:t> </a:t>
            </a:r>
          </a:p>
        </p:txBody>
      </p:sp>
      <p:pic>
        <p:nvPicPr>
          <p:cNvPr id="37891" name="Picture 3" descr="compressionTransfer2"/>
          <p:cNvPicPr>
            <a:picLocks noChangeAspect="1" noChangeArrowheads="1"/>
          </p:cNvPicPr>
          <p:nvPr/>
        </p:nvPicPr>
        <p:blipFill>
          <a:blip r:embed="rId2" cstate="print"/>
          <a:srcRect/>
          <a:stretch>
            <a:fillRect/>
          </a:stretch>
        </p:blipFill>
        <p:spPr bwMode="auto">
          <a:xfrm>
            <a:off x="3373438" y="1384300"/>
            <a:ext cx="4884737" cy="2039938"/>
          </a:xfrm>
          <a:prstGeom prst="rect">
            <a:avLst/>
          </a:prstGeom>
          <a:noFill/>
          <a:ln w="9525">
            <a:noFill/>
            <a:miter lim="800000"/>
            <a:headEnd/>
            <a:tailEnd/>
          </a:ln>
        </p:spPr>
      </p:pic>
      <p:pic>
        <p:nvPicPr>
          <p:cNvPr id="37892" name="Picture 4"/>
          <p:cNvPicPr>
            <a:picLocks noChangeAspect="1" noChangeArrowheads="1"/>
          </p:cNvPicPr>
          <p:nvPr/>
        </p:nvPicPr>
        <p:blipFill>
          <a:blip r:embed="rId3" cstate="print"/>
          <a:srcRect/>
          <a:stretch>
            <a:fillRect/>
          </a:stretch>
        </p:blipFill>
        <p:spPr bwMode="auto">
          <a:xfrm>
            <a:off x="3409950" y="4071938"/>
            <a:ext cx="4930775" cy="1906587"/>
          </a:xfrm>
          <a:prstGeom prst="rect">
            <a:avLst/>
          </a:prstGeom>
          <a:noFill/>
          <a:ln w="9525">
            <a:noFill/>
            <a:miter lim="800000"/>
            <a:headEnd/>
            <a:tailEnd/>
          </a:ln>
        </p:spPr>
      </p:pic>
      <p:sp>
        <p:nvSpPr>
          <p:cNvPr id="37893" name="Text Box 5"/>
          <p:cNvSpPr txBox="1">
            <a:spLocks noChangeArrowheads="1"/>
          </p:cNvSpPr>
          <p:nvPr/>
        </p:nvSpPr>
        <p:spPr bwMode="auto">
          <a:xfrm>
            <a:off x="496888" y="2030413"/>
            <a:ext cx="2382837" cy="406400"/>
          </a:xfrm>
          <a:prstGeom prst="rect">
            <a:avLst/>
          </a:prstGeom>
          <a:noFill/>
          <a:ln w="9525">
            <a:solidFill>
              <a:schemeClr val="accent2"/>
            </a:solidFill>
            <a:miter lim="800000"/>
            <a:headEnd/>
            <a:tailEnd/>
          </a:ln>
        </p:spPr>
        <p:txBody>
          <a:bodyPr wrap="none">
            <a:spAutoFit/>
          </a:bodyPr>
          <a:lstStyle/>
          <a:p>
            <a:r>
              <a:rPr lang="en-US" sz="2000">
                <a:latin typeface="Times New Roman" pitchFamily="18" charset="0"/>
              </a:rPr>
              <a:t>compression molding</a:t>
            </a:r>
          </a:p>
        </p:txBody>
      </p:sp>
      <p:sp>
        <p:nvSpPr>
          <p:cNvPr id="37894" name="Text Box 6"/>
          <p:cNvSpPr txBox="1">
            <a:spLocks noChangeArrowheads="1"/>
          </p:cNvSpPr>
          <p:nvPr/>
        </p:nvSpPr>
        <p:spPr bwMode="auto">
          <a:xfrm>
            <a:off x="687388" y="4433888"/>
            <a:ext cx="1874837" cy="406400"/>
          </a:xfrm>
          <a:prstGeom prst="rect">
            <a:avLst/>
          </a:prstGeom>
          <a:noFill/>
          <a:ln w="9525">
            <a:solidFill>
              <a:schemeClr val="accent2"/>
            </a:solidFill>
            <a:miter lim="800000"/>
            <a:headEnd/>
            <a:tailEnd/>
          </a:ln>
        </p:spPr>
        <p:txBody>
          <a:bodyPr wrap="none">
            <a:spAutoFit/>
          </a:bodyPr>
          <a:lstStyle/>
          <a:p>
            <a:r>
              <a:rPr lang="en-US" sz="2000">
                <a:latin typeface="Times New Roman" pitchFamily="18" charset="0"/>
              </a:rPr>
              <a:t>transfer molding</a:t>
            </a:r>
          </a:p>
        </p:txBody>
      </p:sp>
      <p:sp>
        <p:nvSpPr>
          <p:cNvPr id="37895" name="Text Box 7"/>
          <p:cNvSpPr txBox="1">
            <a:spLocks noChangeArrowheads="1"/>
          </p:cNvSpPr>
          <p:nvPr/>
        </p:nvSpPr>
        <p:spPr bwMode="auto">
          <a:xfrm>
            <a:off x="669925" y="5108575"/>
            <a:ext cx="2317750" cy="366713"/>
          </a:xfrm>
          <a:prstGeom prst="rect">
            <a:avLst/>
          </a:prstGeom>
          <a:noFill/>
          <a:ln w="9525">
            <a:noFill/>
            <a:miter lim="800000"/>
            <a:headEnd/>
            <a:tailEnd/>
          </a:ln>
        </p:spPr>
        <p:txBody>
          <a:bodyPr wrap="none">
            <a:spAutoFit/>
          </a:bodyPr>
          <a:lstStyle/>
          <a:p>
            <a:r>
              <a:rPr lang="en-US" sz="1800">
                <a:latin typeface="Times New Roman" pitchFamily="18" charset="0"/>
              </a:rPr>
              <a:t>(more complex shapes)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433388" y="406400"/>
            <a:ext cx="4094162" cy="457200"/>
          </a:xfrm>
          <a:prstGeom prst="rect">
            <a:avLst/>
          </a:prstGeom>
          <a:noFill/>
          <a:ln w="9525">
            <a:noFill/>
            <a:miter lim="800000"/>
            <a:headEnd/>
            <a:tailEnd/>
          </a:ln>
        </p:spPr>
        <p:txBody>
          <a:bodyPr wrap="none">
            <a:spAutoFit/>
          </a:bodyPr>
          <a:lstStyle/>
          <a:p>
            <a:r>
              <a:rPr lang="en-US" sz="2400" b="1">
                <a:latin typeface="Times New Roman" pitchFamily="18" charset="0"/>
              </a:rPr>
              <a:t>Plastics Processing: Extrusion</a:t>
            </a:r>
          </a:p>
        </p:txBody>
      </p:sp>
      <p:pic>
        <p:nvPicPr>
          <p:cNvPr id="38915" name="Picture 3"/>
          <p:cNvPicPr>
            <a:picLocks noChangeAspect="1" noChangeArrowheads="1"/>
          </p:cNvPicPr>
          <p:nvPr/>
        </p:nvPicPr>
        <p:blipFill>
          <a:blip r:embed="rId2" cstate="print"/>
          <a:srcRect/>
          <a:stretch>
            <a:fillRect/>
          </a:stretch>
        </p:blipFill>
        <p:spPr bwMode="auto">
          <a:xfrm>
            <a:off x="1077913" y="1079500"/>
            <a:ext cx="7026275" cy="3281363"/>
          </a:xfrm>
          <a:prstGeom prst="rect">
            <a:avLst/>
          </a:prstGeom>
          <a:noFill/>
          <a:ln w="9525">
            <a:noFill/>
            <a:miter lim="800000"/>
            <a:headEnd/>
            <a:tailEnd/>
          </a:ln>
        </p:spPr>
      </p:pic>
      <p:pic>
        <p:nvPicPr>
          <p:cNvPr id="38916" name="Picture 4"/>
          <p:cNvPicPr>
            <a:picLocks noChangeAspect="1" noChangeArrowheads="1"/>
          </p:cNvPicPr>
          <p:nvPr/>
        </p:nvPicPr>
        <p:blipFill>
          <a:blip r:embed="rId3" cstate="print"/>
          <a:srcRect/>
          <a:stretch>
            <a:fillRect/>
          </a:stretch>
        </p:blipFill>
        <p:spPr bwMode="auto">
          <a:xfrm>
            <a:off x="1654175" y="4787900"/>
            <a:ext cx="5486400" cy="1552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465138" y="539750"/>
            <a:ext cx="2806700" cy="822325"/>
          </a:xfrm>
          <a:prstGeom prst="rect">
            <a:avLst/>
          </a:prstGeom>
          <a:noFill/>
          <a:ln w="9525">
            <a:noFill/>
            <a:miter lim="800000"/>
            <a:headEnd/>
            <a:tailEnd/>
          </a:ln>
        </p:spPr>
        <p:txBody>
          <a:bodyPr wrap="none">
            <a:spAutoFit/>
          </a:bodyPr>
          <a:lstStyle/>
          <a:p>
            <a:r>
              <a:rPr lang="en-US" sz="2400" b="1">
                <a:latin typeface="Times New Roman" pitchFamily="18" charset="0"/>
              </a:rPr>
              <a:t>Plastics Processing: </a:t>
            </a:r>
          </a:p>
          <a:p>
            <a:r>
              <a:rPr lang="en-US" sz="2400" b="1">
                <a:latin typeface="Times New Roman" pitchFamily="18" charset="0"/>
              </a:rPr>
              <a:t>Blow molding</a:t>
            </a:r>
          </a:p>
        </p:txBody>
      </p:sp>
      <p:pic>
        <p:nvPicPr>
          <p:cNvPr id="39939" name="Picture 3"/>
          <p:cNvPicPr>
            <a:picLocks noChangeAspect="1" noChangeArrowheads="1"/>
          </p:cNvPicPr>
          <p:nvPr/>
        </p:nvPicPr>
        <p:blipFill>
          <a:blip r:embed="rId2" cstate="print"/>
          <a:srcRect/>
          <a:stretch>
            <a:fillRect/>
          </a:stretch>
        </p:blipFill>
        <p:spPr bwMode="auto">
          <a:xfrm>
            <a:off x="4370388" y="319088"/>
            <a:ext cx="4603750" cy="6246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roto_process_2"/>
          <p:cNvPicPr>
            <a:picLocks noGrp="1" noChangeAspect="1" noChangeArrowheads="1"/>
          </p:cNvPicPr>
          <p:nvPr>
            <p:ph sz="half" idx="1"/>
          </p:nvPr>
        </p:nvPicPr>
        <p:blipFill>
          <a:blip r:embed="rId2" cstate="print"/>
          <a:srcRect/>
          <a:stretch>
            <a:fillRect/>
          </a:stretch>
        </p:blipFill>
        <p:spPr>
          <a:xfrm>
            <a:off x="3536950" y="390525"/>
            <a:ext cx="5016500" cy="4318000"/>
          </a:xfrm>
          <a:noFill/>
        </p:spPr>
      </p:pic>
      <p:sp>
        <p:nvSpPr>
          <p:cNvPr id="40963" name="Rectangle 3"/>
          <p:cNvSpPr>
            <a:spLocks noChangeArrowheads="1"/>
          </p:cNvSpPr>
          <p:nvPr/>
        </p:nvSpPr>
        <p:spPr bwMode="auto">
          <a:xfrm>
            <a:off x="812800" y="5219700"/>
            <a:ext cx="7920038" cy="1187450"/>
          </a:xfrm>
          <a:prstGeom prst="rect">
            <a:avLst/>
          </a:prstGeom>
          <a:noFill/>
          <a:ln w="9525">
            <a:noFill/>
            <a:miter lim="800000"/>
            <a:headEnd/>
            <a:tailEnd/>
          </a:ln>
        </p:spPr>
        <p:txBody>
          <a:bodyPr anchor="ctr">
            <a:spAutoFit/>
          </a:bodyPr>
          <a:lstStyle/>
          <a:p>
            <a:pPr eaLnBrk="0" hangingPunct="0"/>
            <a:r>
              <a:rPr lang="en-US" sz="2400">
                <a:latin typeface="Times New Roman" pitchFamily="18" charset="0"/>
              </a:rPr>
              <a:t>The process generally makes use of polyethylene powders, other powders, and liquids. However, nylon, elastomers, fluoropolymers, and polypropylene can also be used </a:t>
            </a:r>
          </a:p>
        </p:txBody>
      </p:sp>
      <p:sp>
        <p:nvSpPr>
          <p:cNvPr id="40964" name="Rectangle 4"/>
          <p:cNvSpPr>
            <a:spLocks noGrp="1" noChangeArrowheads="1"/>
          </p:cNvSpPr>
          <p:nvPr>
            <p:ph type="title"/>
          </p:nvPr>
        </p:nvSpPr>
        <p:spPr>
          <a:xfrm>
            <a:off x="36513" y="206375"/>
            <a:ext cx="3784600" cy="2205038"/>
          </a:xfrm>
        </p:spPr>
        <p:txBody>
          <a:bodyPr/>
          <a:lstStyle/>
          <a:p>
            <a:pPr eaLnBrk="1" hangingPunct="1"/>
            <a:r>
              <a:rPr lang="en-US" smtClean="0"/>
              <a:t>Rotational Molding</a:t>
            </a:r>
            <a:endParaRPr lang="th-TH"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ko-KR" sz="4000" smtClean="0">
                <a:ea typeface="Gulim" pitchFamily="34" charset="-127"/>
              </a:rPr>
              <a:t>Automotive Plastics and Composites Use</a:t>
            </a:r>
            <a:endParaRPr lang="en-US" altLang="ko-KR" smtClean="0">
              <a:ea typeface="Gulim" pitchFamily="34" charset="-127"/>
            </a:endParaRPr>
          </a:p>
        </p:txBody>
      </p:sp>
      <p:sp>
        <p:nvSpPr>
          <p:cNvPr id="5123" name="Rectangle 3"/>
          <p:cNvSpPr>
            <a:spLocks noGrp="1" noChangeArrowheads="1"/>
          </p:cNvSpPr>
          <p:nvPr>
            <p:ph type="body" idx="1"/>
          </p:nvPr>
        </p:nvSpPr>
        <p:spPr>
          <a:xfrm>
            <a:off x="457200" y="1600200"/>
            <a:ext cx="8229600" cy="3705225"/>
          </a:xfrm>
        </p:spPr>
        <p:txBody>
          <a:bodyPr/>
          <a:lstStyle/>
          <a:p>
            <a:pPr eaLnBrk="1" hangingPunct="1">
              <a:lnSpc>
                <a:spcPct val="90000"/>
              </a:lnSpc>
            </a:pPr>
            <a:r>
              <a:rPr lang="en-US" altLang="ko-KR" sz="2800" smtClean="0">
                <a:ea typeface="Gulim" pitchFamily="34" charset="-127"/>
              </a:rPr>
              <a:t>Exterior</a:t>
            </a:r>
          </a:p>
          <a:p>
            <a:pPr lvl="1" eaLnBrk="1" hangingPunct="1">
              <a:lnSpc>
                <a:spcPct val="90000"/>
              </a:lnSpc>
            </a:pPr>
            <a:r>
              <a:rPr lang="en-US" altLang="ko-KR" sz="2400" smtClean="0">
                <a:ea typeface="Gulim" pitchFamily="34" charset="-127"/>
              </a:rPr>
              <a:t>doors</a:t>
            </a:r>
          </a:p>
          <a:p>
            <a:pPr lvl="1" eaLnBrk="1" hangingPunct="1">
              <a:lnSpc>
                <a:spcPct val="90000"/>
              </a:lnSpc>
            </a:pPr>
            <a:r>
              <a:rPr lang="en-US" altLang="ko-KR" sz="2400" smtClean="0">
                <a:ea typeface="Gulim" pitchFamily="34" charset="-127"/>
              </a:rPr>
              <a:t>hoods </a:t>
            </a:r>
          </a:p>
          <a:p>
            <a:pPr lvl="1" eaLnBrk="1" hangingPunct="1">
              <a:lnSpc>
                <a:spcPct val="90000"/>
              </a:lnSpc>
            </a:pPr>
            <a:r>
              <a:rPr lang="en-US" altLang="ko-KR" sz="2400" smtClean="0">
                <a:ea typeface="Gulim" pitchFamily="34" charset="-127"/>
              </a:rPr>
              <a:t>fenders </a:t>
            </a:r>
          </a:p>
          <a:p>
            <a:pPr lvl="1" eaLnBrk="1" hangingPunct="1">
              <a:lnSpc>
                <a:spcPct val="90000"/>
              </a:lnSpc>
            </a:pPr>
            <a:r>
              <a:rPr lang="en-US" altLang="ko-KR" sz="2400" smtClean="0">
                <a:ea typeface="Gulim" pitchFamily="34" charset="-127"/>
              </a:rPr>
              <a:t>bumper covers (most cars have soft fascia)</a:t>
            </a:r>
          </a:p>
          <a:p>
            <a:pPr eaLnBrk="1" hangingPunct="1">
              <a:lnSpc>
                <a:spcPct val="90000"/>
              </a:lnSpc>
            </a:pPr>
            <a:r>
              <a:rPr lang="en-US" altLang="ko-KR" sz="2800" smtClean="0">
                <a:ea typeface="Gulim" pitchFamily="34" charset="-127"/>
              </a:rPr>
              <a:t>Interior</a:t>
            </a:r>
          </a:p>
          <a:p>
            <a:pPr lvl="1" eaLnBrk="1" hangingPunct="1">
              <a:lnSpc>
                <a:spcPct val="90000"/>
              </a:lnSpc>
            </a:pPr>
            <a:r>
              <a:rPr lang="en-US" altLang="ko-KR" sz="2400" smtClean="0">
                <a:ea typeface="Gulim" pitchFamily="34" charset="-127"/>
              </a:rPr>
              <a:t>instrument panels, door trim, seats, consoles</a:t>
            </a:r>
          </a:p>
          <a:p>
            <a:pPr eaLnBrk="1" hangingPunct="1">
              <a:lnSpc>
                <a:spcPct val="90000"/>
              </a:lnSpc>
            </a:pPr>
            <a:r>
              <a:rPr lang="en-US" altLang="ko-KR" sz="2800" smtClean="0">
                <a:ea typeface="Gulim" pitchFamily="34" charset="-127"/>
              </a:rPr>
              <a:t>Engine</a:t>
            </a:r>
          </a:p>
          <a:p>
            <a:pPr lvl="1" eaLnBrk="1" hangingPunct="1">
              <a:lnSpc>
                <a:spcPct val="90000"/>
              </a:lnSpc>
            </a:pPr>
            <a:r>
              <a:rPr lang="en-US" altLang="ko-KR" sz="2400" smtClean="0">
                <a:ea typeface="Gulim" pitchFamily="34" charset="-127"/>
              </a:rPr>
              <a:t>valve covers, intake manifolds, fluid containers, etc.</a:t>
            </a:r>
          </a:p>
        </p:txBody>
      </p:sp>
      <p:sp>
        <p:nvSpPr>
          <p:cNvPr id="5124" name="Text Box 4"/>
          <p:cNvSpPr txBox="1">
            <a:spLocks noChangeArrowheads="1"/>
          </p:cNvSpPr>
          <p:nvPr/>
        </p:nvSpPr>
        <p:spPr bwMode="auto">
          <a:xfrm>
            <a:off x="5616575" y="2125663"/>
            <a:ext cx="184150" cy="457200"/>
          </a:xfrm>
          <a:prstGeom prst="rect">
            <a:avLst/>
          </a:prstGeom>
          <a:noFill/>
          <a:ln w="9525">
            <a:noFill/>
            <a:miter lim="800000"/>
            <a:headEnd/>
            <a:tailEnd/>
          </a:ln>
        </p:spPr>
        <p:txBody>
          <a:bodyPr wrap="none">
            <a:spAutoFit/>
          </a:bodyPr>
          <a:lstStyle/>
          <a:p>
            <a:endParaRPr lang="th-TH" sz="2400">
              <a:latin typeface="Tahoma" pitchFamily="34" charset="0"/>
            </a:endParaRPr>
          </a:p>
        </p:txBody>
      </p:sp>
      <p:pic>
        <p:nvPicPr>
          <p:cNvPr id="5125" name="Picture 5" descr="The image “http://www.corvettemuseum.com/raffle/raffle_images/commtrio.jpg” cannot be displayed, because it contains errors."/>
          <p:cNvPicPr>
            <a:picLocks noChangeAspect="1" noChangeArrowheads="1"/>
          </p:cNvPicPr>
          <p:nvPr/>
        </p:nvPicPr>
        <p:blipFill>
          <a:blip r:embed="rId2" cstate="print"/>
          <a:srcRect/>
          <a:stretch>
            <a:fillRect/>
          </a:stretch>
        </p:blipFill>
        <p:spPr bwMode="auto">
          <a:xfrm>
            <a:off x="4144963" y="1754188"/>
            <a:ext cx="3602037" cy="1841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Sample </a:t>
            </a:r>
            <a:endParaRPr lang="th-TH" smtClean="0"/>
          </a:p>
        </p:txBody>
      </p:sp>
      <p:pic>
        <p:nvPicPr>
          <p:cNvPr id="41987" name="Picture 3" descr="gregp3unit"/>
          <p:cNvPicPr>
            <a:picLocks noGrp="1" noChangeAspect="1" noChangeArrowheads="1"/>
          </p:cNvPicPr>
          <p:nvPr>
            <p:ph sz="half" idx="1"/>
          </p:nvPr>
        </p:nvPicPr>
        <p:blipFill>
          <a:blip r:embed="rId2" cstate="print"/>
          <a:srcRect/>
          <a:stretch>
            <a:fillRect/>
          </a:stretch>
        </p:blipFill>
        <p:spPr>
          <a:xfrm>
            <a:off x="1397000" y="1549400"/>
            <a:ext cx="2236788" cy="3657600"/>
          </a:xfrm>
          <a:noFill/>
        </p:spPr>
      </p:pic>
      <p:sp>
        <p:nvSpPr>
          <p:cNvPr id="41988" name="Rectangle 4"/>
          <p:cNvSpPr>
            <a:spLocks noChangeArrowheads="1"/>
          </p:cNvSpPr>
          <p:nvPr/>
        </p:nvSpPr>
        <p:spPr bwMode="auto">
          <a:xfrm>
            <a:off x="157163" y="5246688"/>
            <a:ext cx="8829675" cy="1187450"/>
          </a:xfrm>
          <a:prstGeom prst="rect">
            <a:avLst/>
          </a:prstGeom>
          <a:noFill/>
          <a:ln w="9525">
            <a:noFill/>
            <a:miter lim="800000"/>
            <a:headEnd/>
            <a:tailEnd/>
          </a:ln>
        </p:spPr>
        <p:txBody>
          <a:bodyPr anchor="ctr">
            <a:spAutoFit/>
          </a:bodyPr>
          <a:lstStyle/>
          <a:p>
            <a:pPr eaLnBrk="0" hangingPunct="0"/>
            <a:r>
              <a:rPr lang="en-US" sz="2400">
                <a:latin typeface="Times New Roman" pitchFamily="18" charset="0"/>
              </a:rPr>
              <a:t>Rotational molding, otherwise known as rotomolding or rotational casting, is a thermoplastic processing method for producing simple to complex, leak-proof hollow parts that can be filled with foam. </a:t>
            </a:r>
          </a:p>
        </p:txBody>
      </p:sp>
      <p:pic>
        <p:nvPicPr>
          <p:cNvPr id="41989" name="Picture 5" descr="s-26-a"/>
          <p:cNvPicPr>
            <a:picLocks noGrp="1" noChangeAspect="1" noChangeArrowheads="1"/>
          </p:cNvPicPr>
          <p:nvPr>
            <p:ph sz="half" idx="2"/>
          </p:nvPr>
        </p:nvPicPr>
        <p:blipFill>
          <a:blip r:embed="rId3" cstate="print"/>
          <a:srcRect/>
          <a:stretch>
            <a:fillRect/>
          </a:stretch>
        </p:blipFill>
        <p:spPr>
          <a:xfrm>
            <a:off x="5502275" y="1720850"/>
            <a:ext cx="3006725" cy="3398838"/>
          </a:xfr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433388" y="355600"/>
            <a:ext cx="5113337" cy="519113"/>
          </a:xfrm>
          <a:prstGeom prst="rect">
            <a:avLst/>
          </a:prstGeom>
          <a:noFill/>
          <a:ln w="9525">
            <a:noFill/>
            <a:miter lim="800000"/>
            <a:headEnd/>
            <a:tailEnd/>
          </a:ln>
        </p:spPr>
        <p:txBody>
          <a:bodyPr wrap="none">
            <a:spAutoFit/>
          </a:bodyPr>
          <a:lstStyle/>
          <a:p>
            <a:r>
              <a:rPr lang="en-US" sz="2400" b="1">
                <a:latin typeface="Times New Roman" pitchFamily="18" charset="0"/>
              </a:rPr>
              <a:t>Plastics </a:t>
            </a:r>
            <a:r>
              <a:rPr lang="en-US" sz="2000" b="1">
                <a:latin typeface="Times New Roman" pitchFamily="18" charset="0"/>
              </a:rPr>
              <a:t>Processing</a:t>
            </a:r>
            <a:r>
              <a:rPr lang="en-US" sz="2400" b="1">
                <a:latin typeface="Times New Roman" pitchFamily="18" charset="0"/>
              </a:rPr>
              <a:t>: </a:t>
            </a:r>
            <a:r>
              <a:rPr lang="en-US" b="1">
                <a:latin typeface="Times New Roman" pitchFamily="18" charset="0"/>
              </a:rPr>
              <a:t>Thermoforming</a:t>
            </a:r>
            <a:r>
              <a:rPr lang="en-US">
                <a:latin typeface="Times New Roman" pitchFamily="18" charset="0"/>
              </a:rPr>
              <a:t> </a:t>
            </a:r>
          </a:p>
        </p:txBody>
      </p:sp>
      <p:sp>
        <p:nvSpPr>
          <p:cNvPr id="43011" name="Text Box 4"/>
          <p:cNvSpPr txBox="1">
            <a:spLocks noChangeArrowheads="1"/>
          </p:cNvSpPr>
          <p:nvPr/>
        </p:nvSpPr>
        <p:spPr bwMode="auto">
          <a:xfrm>
            <a:off x="1143000" y="1066800"/>
            <a:ext cx="6557963" cy="406400"/>
          </a:xfrm>
          <a:prstGeom prst="rect">
            <a:avLst/>
          </a:prstGeom>
          <a:noFill/>
          <a:ln w="9525">
            <a:solidFill>
              <a:schemeClr val="accent2"/>
            </a:solidFill>
            <a:miter lim="800000"/>
            <a:headEnd/>
            <a:tailEnd/>
          </a:ln>
        </p:spPr>
        <p:txBody>
          <a:bodyPr wrap="none">
            <a:spAutoFit/>
          </a:bodyPr>
          <a:lstStyle/>
          <a:p>
            <a:r>
              <a:rPr lang="en-US" sz="2000">
                <a:latin typeface="Times New Roman" pitchFamily="18" charset="0"/>
              </a:rPr>
              <a:t>Sheet of plastic </a:t>
            </a:r>
            <a:r>
              <a:rPr lang="en-US" sz="2000">
                <a:latin typeface="Times New Roman" pitchFamily="18" charset="0"/>
                <a:sym typeface="Wingdings" pitchFamily="2" charset="2"/>
              </a:rPr>
              <a:t> Heated (soft)  Molded using a shaped die</a:t>
            </a:r>
            <a:endParaRPr lang="en-US" sz="2000">
              <a:latin typeface="Times New Roman" pitchFamily="18" charset="0"/>
            </a:endParaRPr>
          </a:p>
        </p:txBody>
      </p:sp>
      <p:pic>
        <p:nvPicPr>
          <p:cNvPr id="43012" name="Picture 5"/>
          <p:cNvPicPr>
            <a:picLocks noChangeAspect="1" noChangeArrowheads="1"/>
          </p:cNvPicPr>
          <p:nvPr/>
        </p:nvPicPr>
        <p:blipFill>
          <a:blip r:embed="rId2" cstate="print"/>
          <a:srcRect/>
          <a:stretch>
            <a:fillRect/>
          </a:stretch>
        </p:blipFill>
        <p:spPr bwMode="auto">
          <a:xfrm>
            <a:off x="1752600" y="1752600"/>
            <a:ext cx="5715000" cy="4799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446088" y="552450"/>
            <a:ext cx="2827337" cy="396875"/>
          </a:xfrm>
          <a:prstGeom prst="rect">
            <a:avLst/>
          </a:prstGeom>
          <a:noFill/>
          <a:ln w="9525">
            <a:noFill/>
            <a:miter lim="800000"/>
            <a:headEnd/>
            <a:tailEnd/>
          </a:ln>
        </p:spPr>
        <p:txBody>
          <a:bodyPr wrap="none">
            <a:spAutoFit/>
          </a:bodyPr>
          <a:lstStyle/>
          <a:p>
            <a:r>
              <a:rPr lang="en-US" sz="2000" b="1">
                <a:latin typeface="Times New Roman" pitchFamily="18" charset="0"/>
              </a:rPr>
              <a:t>Vacuum thermoforming</a:t>
            </a:r>
          </a:p>
        </p:txBody>
      </p:sp>
      <p:sp>
        <p:nvSpPr>
          <p:cNvPr id="44035" name="AutoShape 3"/>
          <p:cNvSpPr>
            <a:spLocks noChangeAspect="1" noChangeArrowheads="1" noTextEdit="1"/>
          </p:cNvSpPr>
          <p:nvPr/>
        </p:nvSpPr>
        <p:spPr bwMode="auto">
          <a:xfrm>
            <a:off x="3460750" y="2116138"/>
            <a:ext cx="5210175" cy="3000375"/>
          </a:xfrm>
          <a:prstGeom prst="rect">
            <a:avLst/>
          </a:prstGeom>
          <a:noFill/>
          <a:ln w="9525">
            <a:noFill/>
            <a:miter lim="800000"/>
            <a:headEnd/>
            <a:tailEnd/>
          </a:ln>
        </p:spPr>
        <p:txBody>
          <a:bodyPr/>
          <a:lstStyle/>
          <a:p>
            <a:endParaRPr lang="th-TH"/>
          </a:p>
        </p:txBody>
      </p:sp>
      <p:pic>
        <p:nvPicPr>
          <p:cNvPr id="44036" name="Picture 4"/>
          <p:cNvPicPr>
            <a:picLocks noChangeAspect="1" noChangeArrowheads="1"/>
          </p:cNvPicPr>
          <p:nvPr/>
        </p:nvPicPr>
        <p:blipFill>
          <a:blip r:embed="rId2" cstate="print"/>
          <a:srcRect/>
          <a:stretch>
            <a:fillRect/>
          </a:stretch>
        </p:blipFill>
        <p:spPr bwMode="auto">
          <a:xfrm>
            <a:off x="6234113" y="5102225"/>
            <a:ext cx="2033587" cy="1603375"/>
          </a:xfrm>
          <a:prstGeom prst="rect">
            <a:avLst/>
          </a:prstGeom>
          <a:noFill/>
          <a:ln w="9525">
            <a:noFill/>
            <a:miter lim="800000"/>
            <a:headEnd/>
            <a:tailEnd/>
          </a:ln>
        </p:spPr>
      </p:pic>
      <p:pic>
        <p:nvPicPr>
          <p:cNvPr id="44037" name="Picture 5"/>
          <p:cNvPicPr>
            <a:picLocks noChangeAspect="1" noChangeArrowheads="1"/>
          </p:cNvPicPr>
          <p:nvPr/>
        </p:nvPicPr>
        <p:blipFill>
          <a:blip r:embed="rId3" cstate="print"/>
          <a:srcRect/>
          <a:stretch>
            <a:fillRect/>
          </a:stretch>
        </p:blipFill>
        <p:spPr bwMode="auto">
          <a:xfrm>
            <a:off x="6305550" y="3359150"/>
            <a:ext cx="2093913" cy="1457325"/>
          </a:xfrm>
          <a:prstGeom prst="rect">
            <a:avLst/>
          </a:prstGeom>
          <a:noFill/>
          <a:ln w="9525">
            <a:noFill/>
            <a:miter lim="800000"/>
            <a:headEnd/>
            <a:tailEnd/>
          </a:ln>
        </p:spPr>
      </p:pic>
      <p:pic>
        <p:nvPicPr>
          <p:cNvPr id="44038" name="Picture 6"/>
          <p:cNvPicPr>
            <a:picLocks noChangeAspect="1" noChangeArrowheads="1"/>
          </p:cNvPicPr>
          <p:nvPr/>
        </p:nvPicPr>
        <p:blipFill>
          <a:blip r:embed="rId4" cstate="print"/>
          <a:srcRect/>
          <a:stretch>
            <a:fillRect/>
          </a:stretch>
        </p:blipFill>
        <p:spPr bwMode="auto">
          <a:xfrm>
            <a:off x="5803900" y="298450"/>
            <a:ext cx="2954338" cy="2959100"/>
          </a:xfrm>
          <a:prstGeom prst="rect">
            <a:avLst/>
          </a:prstGeom>
          <a:noFill/>
          <a:ln w="9525">
            <a:noFill/>
            <a:miter lim="800000"/>
            <a:headEnd/>
            <a:tailEnd/>
          </a:ln>
        </p:spPr>
      </p:pic>
      <p:pic>
        <p:nvPicPr>
          <p:cNvPr id="44039" name="Picture 7" descr="vacuum-forming"/>
          <p:cNvPicPr>
            <a:picLocks noChangeAspect="1" noChangeArrowheads="1" noCrop="1"/>
          </p:cNvPicPr>
          <p:nvPr/>
        </p:nvPicPr>
        <p:blipFill>
          <a:blip r:embed="rId5" cstate="print"/>
          <a:srcRect/>
          <a:stretch>
            <a:fillRect/>
          </a:stretch>
        </p:blipFill>
        <p:spPr bwMode="auto">
          <a:xfrm>
            <a:off x="568325" y="2041525"/>
            <a:ext cx="4429125" cy="285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Thermoforming</a:t>
            </a:r>
          </a:p>
        </p:txBody>
      </p:sp>
      <p:pic>
        <p:nvPicPr>
          <p:cNvPr id="45059" name="Picture 3" descr="Thermoform_schem"/>
          <p:cNvPicPr>
            <a:picLocks noChangeAspect="1" noChangeArrowheads="1"/>
          </p:cNvPicPr>
          <p:nvPr/>
        </p:nvPicPr>
        <p:blipFill>
          <a:blip r:embed="rId2" cstate="print"/>
          <a:srcRect/>
          <a:stretch>
            <a:fillRect/>
          </a:stretch>
        </p:blipFill>
        <p:spPr bwMode="auto">
          <a:xfrm>
            <a:off x="1295400" y="1676400"/>
            <a:ext cx="6553200" cy="2593975"/>
          </a:xfrm>
          <a:prstGeom prst="rect">
            <a:avLst/>
          </a:prstGeom>
          <a:noFill/>
          <a:ln w="9525">
            <a:noFill/>
            <a:miter lim="800000"/>
            <a:headEnd/>
            <a:tailEnd/>
          </a:ln>
        </p:spPr>
      </p:pic>
      <p:sp>
        <p:nvSpPr>
          <p:cNvPr id="45060" name="Text Box 4"/>
          <p:cNvSpPr txBox="1">
            <a:spLocks noChangeArrowheads="1"/>
          </p:cNvSpPr>
          <p:nvPr/>
        </p:nvSpPr>
        <p:spPr bwMode="auto">
          <a:xfrm>
            <a:off x="2879725" y="1600200"/>
            <a:ext cx="701675" cy="274638"/>
          </a:xfrm>
          <a:prstGeom prst="rect">
            <a:avLst/>
          </a:prstGeom>
          <a:solidFill>
            <a:schemeClr val="bg1"/>
          </a:solidFill>
          <a:ln w="9525">
            <a:noFill/>
            <a:miter lim="800000"/>
            <a:headEnd/>
            <a:tailEnd/>
          </a:ln>
        </p:spPr>
        <p:txBody>
          <a:bodyPr wrap="none">
            <a:spAutoFit/>
          </a:bodyPr>
          <a:lstStyle/>
          <a:p>
            <a:r>
              <a:rPr lang="en-US" sz="1200" b="1">
                <a:latin typeface="Tahoma" pitchFamily="34" charset="0"/>
              </a:rPr>
              <a:t>Heater</a:t>
            </a:r>
          </a:p>
        </p:txBody>
      </p:sp>
      <p:sp>
        <p:nvSpPr>
          <p:cNvPr id="45061" name="Text Box 5"/>
          <p:cNvSpPr txBox="1">
            <a:spLocks noChangeArrowheads="1"/>
          </p:cNvSpPr>
          <p:nvPr/>
        </p:nvSpPr>
        <p:spPr bwMode="auto">
          <a:xfrm>
            <a:off x="2351088" y="2438400"/>
            <a:ext cx="1230312" cy="274638"/>
          </a:xfrm>
          <a:prstGeom prst="rect">
            <a:avLst/>
          </a:prstGeom>
          <a:noFill/>
          <a:ln w="9525">
            <a:noFill/>
            <a:miter lim="800000"/>
            <a:headEnd/>
            <a:tailEnd/>
          </a:ln>
        </p:spPr>
        <p:txBody>
          <a:bodyPr wrap="none">
            <a:spAutoFit/>
          </a:bodyPr>
          <a:lstStyle/>
          <a:p>
            <a:r>
              <a:rPr lang="en-US" sz="1200" b="1">
                <a:latin typeface="Tahoma" pitchFamily="34" charset="0"/>
              </a:rPr>
              <a:t>Plastics sheet</a:t>
            </a:r>
          </a:p>
        </p:txBody>
      </p:sp>
      <p:sp>
        <p:nvSpPr>
          <p:cNvPr id="45062" name="Text Box 6"/>
          <p:cNvSpPr txBox="1">
            <a:spLocks noChangeArrowheads="1"/>
          </p:cNvSpPr>
          <p:nvPr/>
        </p:nvSpPr>
        <p:spPr bwMode="auto">
          <a:xfrm>
            <a:off x="1143000" y="2286000"/>
            <a:ext cx="901700" cy="274638"/>
          </a:xfrm>
          <a:prstGeom prst="rect">
            <a:avLst/>
          </a:prstGeom>
          <a:noFill/>
          <a:ln w="9525">
            <a:noFill/>
            <a:miter lim="800000"/>
            <a:headEnd/>
            <a:tailEnd/>
          </a:ln>
        </p:spPr>
        <p:txBody>
          <a:bodyPr wrap="none">
            <a:spAutoFit/>
          </a:bodyPr>
          <a:lstStyle/>
          <a:p>
            <a:r>
              <a:rPr lang="en-US" sz="1200" b="1">
                <a:latin typeface="Tahoma" pitchFamily="34" charset="0"/>
              </a:rPr>
              <a:t>Clamping</a:t>
            </a:r>
          </a:p>
        </p:txBody>
      </p:sp>
      <p:sp>
        <p:nvSpPr>
          <p:cNvPr id="45063" name="Text Box 7"/>
          <p:cNvSpPr txBox="1">
            <a:spLocks noChangeArrowheads="1"/>
          </p:cNvSpPr>
          <p:nvPr/>
        </p:nvSpPr>
        <p:spPr bwMode="auto">
          <a:xfrm>
            <a:off x="6019800" y="3810000"/>
            <a:ext cx="798513" cy="274638"/>
          </a:xfrm>
          <a:prstGeom prst="rect">
            <a:avLst/>
          </a:prstGeom>
          <a:solidFill>
            <a:schemeClr val="bg1"/>
          </a:solidFill>
          <a:ln w="9525">
            <a:noFill/>
            <a:miter lim="800000"/>
            <a:headEnd/>
            <a:tailEnd/>
          </a:ln>
        </p:spPr>
        <p:txBody>
          <a:bodyPr wrap="none">
            <a:spAutoFit/>
          </a:bodyPr>
          <a:lstStyle/>
          <a:p>
            <a:r>
              <a:rPr lang="en-US" sz="1200" b="1">
                <a:latin typeface="Tahoma" pitchFamily="34" charset="0"/>
              </a:rPr>
              <a:t>Vacuum</a:t>
            </a:r>
          </a:p>
        </p:txBody>
      </p:sp>
      <p:pic>
        <p:nvPicPr>
          <p:cNvPr id="45064" name="Picture 8" descr="thermoform_part"/>
          <p:cNvPicPr>
            <a:picLocks noChangeAspect="1" noChangeArrowheads="1"/>
          </p:cNvPicPr>
          <p:nvPr/>
        </p:nvPicPr>
        <p:blipFill>
          <a:blip r:embed="rId3" cstate="print"/>
          <a:srcRect/>
          <a:stretch>
            <a:fillRect/>
          </a:stretch>
        </p:blipFill>
        <p:spPr bwMode="auto">
          <a:xfrm>
            <a:off x="2514600" y="4419600"/>
            <a:ext cx="4038600" cy="1995488"/>
          </a:xfrm>
          <a:prstGeom prst="rect">
            <a:avLst/>
          </a:prstGeom>
          <a:noFill/>
          <a:ln w="9525">
            <a:noFill/>
            <a:miter lim="800000"/>
            <a:headEnd/>
            <a:tailEnd/>
          </a:ln>
        </p:spPr>
      </p:pic>
      <p:sp>
        <p:nvSpPr>
          <p:cNvPr id="45065" name="Text Box 9"/>
          <p:cNvSpPr txBox="1">
            <a:spLocks noChangeArrowheads="1"/>
          </p:cNvSpPr>
          <p:nvPr/>
        </p:nvSpPr>
        <p:spPr bwMode="auto">
          <a:xfrm>
            <a:off x="1295400" y="1600200"/>
            <a:ext cx="265113" cy="244475"/>
          </a:xfrm>
          <a:prstGeom prst="rect">
            <a:avLst/>
          </a:prstGeom>
          <a:noFill/>
          <a:ln w="9525">
            <a:noFill/>
            <a:miter lim="800000"/>
            <a:headEnd/>
            <a:tailEnd/>
          </a:ln>
        </p:spPr>
        <p:txBody>
          <a:bodyPr wrap="none">
            <a:spAutoFit/>
          </a:bodyPr>
          <a:lstStyle/>
          <a:p>
            <a:r>
              <a:rPr lang="en-US" sz="1000" b="1">
                <a:latin typeface="Tahoma" pitchFamily="34" charset="0"/>
              </a:rPr>
              <a:t>*</a:t>
            </a:r>
          </a:p>
        </p:txBody>
      </p:sp>
      <p:sp>
        <p:nvSpPr>
          <p:cNvPr id="45066" name="Text Box 10"/>
          <p:cNvSpPr txBox="1">
            <a:spLocks noChangeArrowheads="1"/>
          </p:cNvSpPr>
          <p:nvPr/>
        </p:nvSpPr>
        <p:spPr bwMode="auto">
          <a:xfrm>
            <a:off x="2514600" y="6156325"/>
            <a:ext cx="346075" cy="244475"/>
          </a:xfrm>
          <a:prstGeom prst="rect">
            <a:avLst/>
          </a:prstGeom>
          <a:noFill/>
          <a:ln w="9525">
            <a:noFill/>
            <a:miter lim="800000"/>
            <a:headEnd/>
            <a:tailEnd/>
          </a:ln>
        </p:spPr>
        <p:txBody>
          <a:bodyPr wrap="none">
            <a:spAutoFit/>
          </a:bodyPr>
          <a:lstStyle/>
          <a:p>
            <a:r>
              <a:rPr lang="en-US" sz="1000" b="1">
                <a:latin typeface="Tahoma" pitchFamily="34" charset="0"/>
              </a:rPr>
              <a:t>**</a:t>
            </a:r>
          </a:p>
        </p:txBody>
      </p:sp>
      <p:sp>
        <p:nvSpPr>
          <p:cNvPr id="45067" name="Text Box 11"/>
          <p:cNvSpPr txBox="1">
            <a:spLocks noChangeArrowheads="1"/>
          </p:cNvSpPr>
          <p:nvPr/>
        </p:nvSpPr>
        <p:spPr bwMode="auto">
          <a:xfrm>
            <a:off x="434975" y="6537325"/>
            <a:ext cx="6856413" cy="244475"/>
          </a:xfrm>
          <a:prstGeom prst="rect">
            <a:avLst/>
          </a:prstGeom>
          <a:noFill/>
          <a:ln w="9525">
            <a:noFill/>
            <a:miter lim="800000"/>
            <a:headEnd/>
            <a:tailEnd/>
          </a:ln>
        </p:spPr>
        <p:txBody>
          <a:bodyPr wrap="none">
            <a:spAutoFit/>
          </a:bodyPr>
          <a:lstStyle/>
          <a:p>
            <a:r>
              <a:rPr lang="en-US" sz="1000">
                <a:latin typeface="Times New Roman" pitchFamily="18" charset="0"/>
              </a:rPr>
              <a:t>* Source: R. Ogorkiewicz, “Engineering Properties of Thermoplastics.”; ** </a:t>
            </a:r>
            <a:r>
              <a:rPr lang="en-US" sz="1000">
                <a:latin typeface="Times New Roman" pitchFamily="18" charset="0"/>
                <a:hlinkClick r:id="rId4"/>
              </a:rPr>
              <a:t>http://www.arrem.com/designguide/dgprocesscap.htm</a:t>
            </a:r>
            <a:r>
              <a:rPr lang="en-US" sz="1000">
                <a:latin typeface="Times New Roman" pitchFamily="18" charset="0"/>
              </a:rPr>
              <a:t> </a:t>
            </a:r>
          </a:p>
        </p:txBody>
      </p:sp>
      <p:sp>
        <p:nvSpPr>
          <p:cNvPr id="45068" name="Text Box 12"/>
          <p:cNvSpPr txBox="1">
            <a:spLocks noChangeArrowheads="1"/>
          </p:cNvSpPr>
          <p:nvPr/>
        </p:nvSpPr>
        <p:spPr bwMode="auto">
          <a:xfrm>
            <a:off x="6781800" y="5562600"/>
            <a:ext cx="1057275" cy="274638"/>
          </a:xfrm>
          <a:prstGeom prst="rect">
            <a:avLst/>
          </a:prstGeom>
          <a:solidFill>
            <a:schemeClr val="bg1"/>
          </a:solidFill>
          <a:ln w="9525">
            <a:noFill/>
            <a:miter lim="800000"/>
            <a:headEnd/>
            <a:tailEnd/>
          </a:ln>
        </p:spPr>
        <p:txBody>
          <a:bodyPr wrap="none">
            <a:spAutoFit/>
          </a:bodyPr>
          <a:lstStyle/>
          <a:p>
            <a:r>
              <a:rPr lang="en-US" sz="1200" b="1">
                <a:latin typeface="Tahoma" pitchFamily="34" charset="0"/>
              </a:rPr>
              <a:t>Thin corner</a:t>
            </a:r>
          </a:p>
        </p:txBody>
      </p:sp>
      <p:sp>
        <p:nvSpPr>
          <p:cNvPr id="45069" name="Line 13"/>
          <p:cNvSpPr>
            <a:spLocks noChangeShapeType="1"/>
          </p:cNvSpPr>
          <p:nvPr/>
        </p:nvSpPr>
        <p:spPr bwMode="auto">
          <a:xfrm flipH="1">
            <a:off x="6019800" y="5715000"/>
            <a:ext cx="762000" cy="304800"/>
          </a:xfrm>
          <a:prstGeom prst="line">
            <a:avLst/>
          </a:prstGeom>
          <a:noFill/>
          <a:ln w="9525">
            <a:solidFill>
              <a:schemeClr val="tx1"/>
            </a:solidFill>
            <a:round/>
            <a:headEnd/>
            <a:tailEnd type="triangle" w="med" len="med"/>
          </a:ln>
        </p:spPr>
        <p:txBody>
          <a:bodyPr wrap="none"/>
          <a:lstStyle/>
          <a:p>
            <a:endParaRPr lang="th-TH"/>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404813" y="485775"/>
            <a:ext cx="4381500" cy="396875"/>
          </a:xfrm>
          <a:prstGeom prst="rect">
            <a:avLst/>
          </a:prstGeom>
          <a:noFill/>
          <a:ln w="9525">
            <a:noFill/>
            <a:miter lim="800000"/>
            <a:headEnd/>
            <a:tailEnd/>
          </a:ln>
        </p:spPr>
        <p:txBody>
          <a:bodyPr wrap="none">
            <a:spAutoFit/>
          </a:bodyPr>
          <a:lstStyle/>
          <a:p>
            <a:r>
              <a:rPr lang="en-US" sz="2000" b="1">
                <a:latin typeface="Times New Roman" pitchFamily="18" charset="0"/>
              </a:rPr>
              <a:t>Plastics Processing:</a:t>
            </a:r>
            <a:r>
              <a:rPr lang="en-US" sz="2000">
                <a:latin typeface="Times New Roman" pitchFamily="18" charset="0"/>
              </a:rPr>
              <a:t> </a:t>
            </a:r>
            <a:r>
              <a:rPr lang="en-US" sz="2000" b="1">
                <a:latin typeface="Times New Roman" pitchFamily="18" charset="0"/>
              </a:rPr>
              <a:t>Injection Molding</a:t>
            </a:r>
            <a:r>
              <a:rPr lang="en-US" sz="2000">
                <a:latin typeface="Times New Roman" pitchFamily="18" charset="0"/>
              </a:rPr>
              <a:t> </a:t>
            </a:r>
          </a:p>
        </p:txBody>
      </p:sp>
      <p:pic>
        <p:nvPicPr>
          <p:cNvPr id="46083" name="Picture 3" descr="injectionMolded3"/>
          <p:cNvPicPr>
            <a:picLocks noChangeAspect="1" noChangeArrowheads="1"/>
          </p:cNvPicPr>
          <p:nvPr/>
        </p:nvPicPr>
        <p:blipFill>
          <a:blip r:embed="rId2" cstate="print"/>
          <a:srcRect/>
          <a:stretch>
            <a:fillRect/>
          </a:stretch>
        </p:blipFill>
        <p:spPr bwMode="auto">
          <a:xfrm>
            <a:off x="654050" y="3813175"/>
            <a:ext cx="7794625" cy="2878138"/>
          </a:xfrm>
          <a:prstGeom prst="rect">
            <a:avLst/>
          </a:prstGeom>
          <a:noFill/>
          <a:ln w="9525">
            <a:noFill/>
            <a:miter lim="800000"/>
            <a:headEnd/>
            <a:tailEnd/>
          </a:ln>
        </p:spPr>
      </p:pic>
      <p:sp>
        <p:nvSpPr>
          <p:cNvPr id="46084" name="Text Box 4"/>
          <p:cNvSpPr txBox="1">
            <a:spLocks noChangeArrowheads="1"/>
          </p:cNvSpPr>
          <p:nvPr/>
        </p:nvSpPr>
        <p:spPr bwMode="auto">
          <a:xfrm>
            <a:off x="771525" y="982663"/>
            <a:ext cx="7469188" cy="396875"/>
          </a:xfrm>
          <a:prstGeom prst="rect">
            <a:avLst/>
          </a:prstGeom>
          <a:noFill/>
          <a:ln w="9525">
            <a:noFill/>
            <a:miter lim="800000"/>
            <a:headEnd/>
            <a:tailEnd/>
          </a:ln>
        </p:spPr>
        <p:txBody>
          <a:bodyPr wrap="none">
            <a:spAutoFit/>
          </a:bodyPr>
          <a:lstStyle/>
          <a:p>
            <a:r>
              <a:rPr lang="en-US" sz="2000">
                <a:latin typeface="Times New Roman" pitchFamily="18" charset="0"/>
              </a:rPr>
              <a:t>- Probably the most common, most important, most economical process</a:t>
            </a:r>
          </a:p>
        </p:txBody>
      </p:sp>
      <p:sp>
        <p:nvSpPr>
          <p:cNvPr id="46085" name="AutoShape 5"/>
          <p:cNvSpPr>
            <a:spLocks noChangeAspect="1" noChangeArrowheads="1" noTextEdit="1"/>
          </p:cNvSpPr>
          <p:nvPr/>
        </p:nvSpPr>
        <p:spPr bwMode="auto">
          <a:xfrm>
            <a:off x="1201738" y="4808538"/>
            <a:ext cx="6200775" cy="1885950"/>
          </a:xfrm>
          <a:prstGeom prst="rect">
            <a:avLst/>
          </a:prstGeom>
          <a:noFill/>
          <a:ln w="9525">
            <a:noFill/>
            <a:miter lim="800000"/>
            <a:headEnd/>
            <a:tailEnd/>
          </a:ln>
        </p:spPr>
        <p:txBody>
          <a:bodyPr/>
          <a:lstStyle/>
          <a:p>
            <a:endParaRPr lang="th-TH"/>
          </a:p>
        </p:txBody>
      </p:sp>
      <p:pic>
        <p:nvPicPr>
          <p:cNvPr id="46086" name="Picture 6"/>
          <p:cNvPicPr>
            <a:picLocks noChangeAspect="1" noChangeArrowheads="1"/>
          </p:cNvPicPr>
          <p:nvPr/>
        </p:nvPicPr>
        <p:blipFill>
          <a:blip r:embed="rId3" cstate="print"/>
          <a:srcRect/>
          <a:stretch>
            <a:fillRect/>
          </a:stretch>
        </p:blipFill>
        <p:spPr bwMode="auto">
          <a:xfrm>
            <a:off x="717550" y="1584325"/>
            <a:ext cx="1254125" cy="1873250"/>
          </a:xfrm>
          <a:prstGeom prst="rect">
            <a:avLst/>
          </a:prstGeom>
          <a:noFill/>
          <a:ln w="9525">
            <a:noFill/>
            <a:miter lim="800000"/>
            <a:headEnd/>
            <a:tailEnd/>
          </a:ln>
        </p:spPr>
      </p:pic>
      <p:pic>
        <p:nvPicPr>
          <p:cNvPr id="46087" name="Picture 7"/>
          <p:cNvPicPr>
            <a:picLocks noChangeAspect="1" noChangeArrowheads="1"/>
          </p:cNvPicPr>
          <p:nvPr/>
        </p:nvPicPr>
        <p:blipFill>
          <a:blip r:embed="rId4" cstate="print"/>
          <a:srcRect/>
          <a:stretch>
            <a:fillRect/>
          </a:stretch>
        </p:blipFill>
        <p:spPr bwMode="auto">
          <a:xfrm>
            <a:off x="4541838" y="1692275"/>
            <a:ext cx="1558925" cy="1365250"/>
          </a:xfrm>
          <a:prstGeom prst="rect">
            <a:avLst/>
          </a:prstGeom>
          <a:noFill/>
          <a:ln w="9525">
            <a:noFill/>
            <a:miter lim="800000"/>
            <a:headEnd/>
            <a:tailEnd/>
          </a:ln>
        </p:spPr>
      </p:pic>
      <p:pic>
        <p:nvPicPr>
          <p:cNvPr id="46088" name="Picture 8"/>
          <p:cNvPicPr>
            <a:picLocks noChangeAspect="1" noChangeArrowheads="1"/>
          </p:cNvPicPr>
          <p:nvPr/>
        </p:nvPicPr>
        <p:blipFill>
          <a:blip r:embed="rId5" cstate="print"/>
          <a:srcRect/>
          <a:stretch>
            <a:fillRect/>
          </a:stretch>
        </p:blipFill>
        <p:spPr bwMode="auto">
          <a:xfrm>
            <a:off x="2540000" y="1677988"/>
            <a:ext cx="1665288" cy="1436687"/>
          </a:xfrm>
          <a:prstGeom prst="rect">
            <a:avLst/>
          </a:prstGeom>
          <a:noFill/>
          <a:ln w="9525">
            <a:noFill/>
            <a:miter lim="800000"/>
            <a:headEnd/>
            <a:tailEnd/>
          </a:ln>
        </p:spPr>
      </p:pic>
      <p:pic>
        <p:nvPicPr>
          <p:cNvPr id="46089" name="Picture 9"/>
          <p:cNvPicPr>
            <a:picLocks noChangeAspect="1" noChangeArrowheads="1"/>
          </p:cNvPicPr>
          <p:nvPr/>
        </p:nvPicPr>
        <p:blipFill>
          <a:blip r:embed="rId6" cstate="print"/>
          <a:srcRect/>
          <a:stretch>
            <a:fillRect/>
          </a:stretch>
        </p:blipFill>
        <p:spPr bwMode="auto">
          <a:xfrm>
            <a:off x="6569075" y="1452563"/>
            <a:ext cx="1714500" cy="1690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Injection Molding Machine</a:t>
            </a:r>
          </a:p>
        </p:txBody>
      </p:sp>
      <p:pic>
        <p:nvPicPr>
          <p:cNvPr id="47107" name="Picture 3" descr="injector2"/>
          <p:cNvPicPr>
            <a:picLocks noChangeAspect="1" noChangeArrowheads="1"/>
          </p:cNvPicPr>
          <p:nvPr/>
        </p:nvPicPr>
        <p:blipFill>
          <a:blip r:embed="rId2" cstate="print"/>
          <a:srcRect/>
          <a:stretch>
            <a:fillRect/>
          </a:stretch>
        </p:blipFill>
        <p:spPr bwMode="auto">
          <a:xfrm>
            <a:off x="1143000" y="2209800"/>
            <a:ext cx="6823075" cy="3336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Steps of Injection Molding </a:t>
            </a:r>
            <a:br>
              <a:rPr lang="en-US" smtClean="0"/>
            </a:br>
            <a:r>
              <a:rPr lang="en-US" smtClean="0"/>
              <a:t>– Mold closing</a:t>
            </a:r>
          </a:p>
        </p:txBody>
      </p:sp>
      <p:pic>
        <p:nvPicPr>
          <p:cNvPr id="48131" name="Picture 3" descr="dousa1"/>
          <p:cNvPicPr>
            <a:picLocks noChangeAspect="1" noChangeArrowheads="1" noCrop="1"/>
          </p:cNvPicPr>
          <p:nvPr/>
        </p:nvPicPr>
        <p:blipFill>
          <a:blip r:embed="rId2" cstate="print"/>
          <a:srcRect/>
          <a:stretch>
            <a:fillRect/>
          </a:stretch>
        </p:blipFill>
        <p:spPr bwMode="auto">
          <a:xfrm>
            <a:off x="611188" y="2255838"/>
            <a:ext cx="8051800" cy="3462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822325" y="280988"/>
            <a:ext cx="7794625" cy="952500"/>
          </a:xfrm>
        </p:spPr>
        <p:txBody>
          <a:bodyPr/>
          <a:lstStyle/>
          <a:p>
            <a:pPr eaLnBrk="1" hangingPunct="1"/>
            <a:r>
              <a:rPr lang="en-US" smtClean="0"/>
              <a:t>Mold filling</a:t>
            </a:r>
          </a:p>
        </p:txBody>
      </p:sp>
      <p:pic>
        <p:nvPicPr>
          <p:cNvPr id="49155" name="Picture 3" descr="dousa2"/>
          <p:cNvPicPr>
            <a:picLocks noChangeAspect="1" noChangeArrowheads="1" noCrop="1"/>
          </p:cNvPicPr>
          <p:nvPr/>
        </p:nvPicPr>
        <p:blipFill>
          <a:blip r:embed="rId2" cstate="print"/>
          <a:srcRect/>
          <a:stretch>
            <a:fillRect/>
          </a:stretch>
        </p:blipFill>
        <p:spPr bwMode="auto">
          <a:xfrm>
            <a:off x="492125" y="1958975"/>
            <a:ext cx="8258175" cy="3551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Packing, holding, cooling</a:t>
            </a:r>
          </a:p>
        </p:txBody>
      </p:sp>
      <p:pic>
        <p:nvPicPr>
          <p:cNvPr id="277507" name="Picture 3" descr="dousa3"/>
          <p:cNvPicPr>
            <a:picLocks noChangeAspect="1" noChangeArrowheads="1" noCrop="1"/>
          </p:cNvPicPr>
          <p:nvPr/>
        </p:nvPicPr>
        <p:blipFill>
          <a:blip r:embed="rId2" cstate="print"/>
          <a:srcRect/>
          <a:stretch>
            <a:fillRect/>
          </a:stretch>
        </p:blipFill>
        <p:spPr bwMode="auto">
          <a:xfrm>
            <a:off x="874713" y="2139950"/>
            <a:ext cx="7770812" cy="33416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77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Mold opening, part removal</a:t>
            </a:r>
          </a:p>
        </p:txBody>
      </p:sp>
      <p:pic>
        <p:nvPicPr>
          <p:cNvPr id="278531" name="Picture 3" descr="dousa4"/>
          <p:cNvPicPr>
            <a:picLocks noChangeAspect="1" noChangeArrowheads="1" noCrop="1"/>
          </p:cNvPicPr>
          <p:nvPr/>
        </p:nvPicPr>
        <p:blipFill>
          <a:blip r:embed="rId2" cstate="print"/>
          <a:srcRect/>
          <a:stretch>
            <a:fillRect/>
          </a:stretch>
        </p:blipFill>
        <p:spPr bwMode="auto">
          <a:xfrm>
            <a:off x="919163" y="2051050"/>
            <a:ext cx="7429500" cy="3194050"/>
          </a:xfrm>
          <a:prstGeom prst="rect">
            <a:avLst/>
          </a:prstGeom>
          <a:noFill/>
          <a:ln w="9525">
            <a:noFill/>
            <a:miter lim="800000"/>
            <a:headEnd/>
            <a:tailEnd/>
          </a:ln>
        </p:spPr>
      </p:pic>
      <p:sp>
        <p:nvSpPr>
          <p:cNvPr id="278532" name="Text Box 4"/>
          <p:cNvSpPr txBox="1">
            <a:spLocks noChangeArrowheads="1"/>
          </p:cNvSpPr>
          <p:nvPr/>
        </p:nvSpPr>
        <p:spPr bwMode="auto">
          <a:xfrm>
            <a:off x="2452688" y="5638800"/>
            <a:ext cx="1758950" cy="457200"/>
          </a:xfrm>
          <a:prstGeom prst="rect">
            <a:avLst/>
          </a:prstGeom>
          <a:noFill/>
          <a:ln w="9525">
            <a:noFill/>
            <a:miter lim="800000"/>
            <a:headEnd/>
            <a:tailEnd/>
          </a:ln>
        </p:spPr>
        <p:txBody>
          <a:bodyPr wrap="none">
            <a:spAutoFit/>
          </a:bodyPr>
          <a:lstStyle/>
          <a:p>
            <a:r>
              <a:rPr lang="en-US" sz="2400">
                <a:latin typeface="Tahoma" pitchFamily="34" charset="0"/>
              </a:rPr>
              <a:t>Ejector pins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78531"/>
                                        </p:tgtEl>
                                        <p:attrNameLst>
                                          <p:attrName>style.visibility</p:attrName>
                                        </p:attrNameLst>
                                      </p:cBhvr>
                                      <p:to>
                                        <p:strVal val="visible"/>
                                      </p:to>
                                    </p:set>
                                    <p:animEffect transition="in" filter="dissolve">
                                      <p:cBhvr>
                                        <p:cTn id="7" dur="500"/>
                                        <p:tgtEl>
                                          <p:spTgt spid="2785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78532"/>
                                        </p:tgtEl>
                                        <p:attrNameLst>
                                          <p:attrName>style.visibility</p:attrName>
                                        </p:attrNameLst>
                                      </p:cBhvr>
                                      <p:to>
                                        <p:strVal val="visible"/>
                                      </p:to>
                                    </p:set>
                                    <p:anim calcmode="lin" valueType="num">
                                      <p:cBhvr additive="base">
                                        <p:cTn id="12" dur="500" fill="hold"/>
                                        <p:tgtEl>
                                          <p:spTgt spid="278532"/>
                                        </p:tgtEl>
                                        <p:attrNameLst>
                                          <p:attrName>ppt_x</p:attrName>
                                        </p:attrNameLst>
                                      </p:cBhvr>
                                      <p:tavLst>
                                        <p:tav tm="0">
                                          <p:val>
                                            <p:strVal val="0-#ppt_w/2"/>
                                          </p:val>
                                        </p:tav>
                                        <p:tav tm="100000">
                                          <p:val>
                                            <p:strVal val="#ppt_x"/>
                                          </p:val>
                                        </p:tav>
                                      </p:tavLst>
                                    </p:anim>
                                    <p:anim calcmode="lin" valueType="num">
                                      <p:cBhvr additive="base">
                                        <p:cTn id="13" dur="500" fill="hold"/>
                                        <p:tgtEl>
                                          <p:spTgt spid="2785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54025" y="446088"/>
            <a:ext cx="2222500" cy="457200"/>
          </a:xfrm>
          <a:prstGeom prst="rect">
            <a:avLst/>
          </a:prstGeom>
          <a:noFill/>
          <a:ln w="9525">
            <a:noFill/>
            <a:miter lim="800000"/>
            <a:headEnd/>
            <a:tailEnd/>
          </a:ln>
        </p:spPr>
        <p:txBody>
          <a:bodyPr wrap="none">
            <a:spAutoFit/>
          </a:bodyPr>
          <a:lstStyle/>
          <a:p>
            <a:r>
              <a:rPr lang="en-US" sz="2400" b="1">
                <a:latin typeface="Times New Roman" pitchFamily="18" charset="0"/>
              </a:rPr>
              <a:t>Plastics History</a:t>
            </a:r>
          </a:p>
        </p:txBody>
      </p:sp>
      <p:pic>
        <p:nvPicPr>
          <p:cNvPr id="6147" name="Picture 3" descr="history of plastics timeline"/>
          <p:cNvPicPr>
            <a:picLocks noChangeAspect="1" noChangeArrowheads="1"/>
          </p:cNvPicPr>
          <p:nvPr/>
        </p:nvPicPr>
        <p:blipFill>
          <a:blip r:embed="rId2" cstate="print"/>
          <a:srcRect/>
          <a:stretch>
            <a:fillRect/>
          </a:stretch>
        </p:blipFill>
        <p:spPr bwMode="auto">
          <a:xfrm>
            <a:off x="0" y="2474913"/>
            <a:ext cx="9144000" cy="1497012"/>
          </a:xfrm>
          <a:prstGeom prst="rect">
            <a:avLst/>
          </a:prstGeom>
          <a:noFill/>
          <a:ln w="9525">
            <a:noFill/>
            <a:miter lim="800000"/>
            <a:headEnd/>
            <a:tailEnd/>
          </a:ln>
        </p:spPr>
      </p:pic>
      <p:pic>
        <p:nvPicPr>
          <p:cNvPr id="6148" name="Picture 4" descr="celluloid billiard balls"/>
          <p:cNvPicPr>
            <a:picLocks noChangeAspect="1" noChangeArrowheads="1"/>
          </p:cNvPicPr>
          <p:nvPr/>
        </p:nvPicPr>
        <p:blipFill>
          <a:blip r:embed="rId3" cstate="print"/>
          <a:srcRect/>
          <a:stretch>
            <a:fillRect/>
          </a:stretch>
        </p:blipFill>
        <p:spPr bwMode="auto">
          <a:xfrm>
            <a:off x="295275" y="4178300"/>
            <a:ext cx="1238250" cy="1209675"/>
          </a:xfrm>
          <a:prstGeom prst="rect">
            <a:avLst/>
          </a:prstGeom>
          <a:noFill/>
          <a:ln w="9525">
            <a:noFill/>
            <a:miter lim="800000"/>
            <a:headEnd/>
            <a:tailEnd/>
          </a:ln>
        </p:spPr>
      </p:pic>
      <p:sp>
        <p:nvSpPr>
          <p:cNvPr id="6149" name="Line 5"/>
          <p:cNvSpPr>
            <a:spLocks noChangeShapeType="1"/>
          </p:cNvSpPr>
          <p:nvPr/>
        </p:nvSpPr>
        <p:spPr bwMode="auto">
          <a:xfrm flipH="1">
            <a:off x="739775" y="3902075"/>
            <a:ext cx="9525" cy="307975"/>
          </a:xfrm>
          <a:prstGeom prst="line">
            <a:avLst/>
          </a:prstGeom>
          <a:noFill/>
          <a:ln w="9525">
            <a:solidFill>
              <a:schemeClr val="tx1"/>
            </a:solidFill>
            <a:round/>
            <a:headEnd/>
            <a:tailEnd type="triangle" w="med" len="med"/>
          </a:ln>
        </p:spPr>
        <p:txBody>
          <a:bodyPr/>
          <a:lstStyle/>
          <a:p>
            <a:endParaRPr lang="th-TH"/>
          </a:p>
        </p:txBody>
      </p:sp>
      <p:pic>
        <p:nvPicPr>
          <p:cNvPr id="6150" name="Picture 6" descr="nylon advertisment"/>
          <p:cNvPicPr>
            <a:picLocks noChangeAspect="1" noChangeArrowheads="1"/>
          </p:cNvPicPr>
          <p:nvPr/>
        </p:nvPicPr>
        <p:blipFill>
          <a:blip r:embed="rId4" cstate="print"/>
          <a:srcRect/>
          <a:stretch>
            <a:fillRect/>
          </a:stretch>
        </p:blipFill>
        <p:spPr bwMode="auto">
          <a:xfrm>
            <a:off x="7237413" y="574675"/>
            <a:ext cx="1319212" cy="1625600"/>
          </a:xfrm>
          <a:prstGeom prst="rect">
            <a:avLst/>
          </a:prstGeom>
          <a:noFill/>
          <a:ln w="9525">
            <a:noFill/>
            <a:miter lim="800000"/>
            <a:headEnd/>
            <a:tailEnd/>
          </a:ln>
        </p:spPr>
      </p:pic>
      <p:pic>
        <p:nvPicPr>
          <p:cNvPr id="6151" name="Picture 7" descr="teflon"/>
          <p:cNvPicPr>
            <a:picLocks noChangeAspect="1" noChangeArrowheads="1"/>
          </p:cNvPicPr>
          <p:nvPr/>
        </p:nvPicPr>
        <p:blipFill>
          <a:blip r:embed="rId5" cstate="print"/>
          <a:srcRect/>
          <a:stretch>
            <a:fillRect/>
          </a:stretch>
        </p:blipFill>
        <p:spPr bwMode="auto">
          <a:xfrm>
            <a:off x="5362575" y="4524375"/>
            <a:ext cx="1670050" cy="1670050"/>
          </a:xfrm>
          <a:prstGeom prst="rect">
            <a:avLst/>
          </a:prstGeom>
          <a:noFill/>
          <a:ln w="9525">
            <a:noFill/>
            <a:miter lim="800000"/>
            <a:headEnd/>
            <a:tailEnd/>
          </a:ln>
        </p:spPr>
      </p:pic>
      <p:sp>
        <p:nvSpPr>
          <p:cNvPr id="6152" name="Line 8"/>
          <p:cNvSpPr>
            <a:spLocks noChangeShapeType="1"/>
          </p:cNvSpPr>
          <p:nvPr/>
        </p:nvSpPr>
        <p:spPr bwMode="auto">
          <a:xfrm flipV="1">
            <a:off x="7962900" y="2198688"/>
            <a:ext cx="0" cy="647700"/>
          </a:xfrm>
          <a:prstGeom prst="line">
            <a:avLst/>
          </a:prstGeom>
          <a:noFill/>
          <a:ln w="9525">
            <a:solidFill>
              <a:schemeClr val="tx1"/>
            </a:solidFill>
            <a:round/>
            <a:headEnd/>
            <a:tailEnd type="triangle" w="med" len="med"/>
          </a:ln>
        </p:spPr>
        <p:txBody>
          <a:bodyPr/>
          <a:lstStyle/>
          <a:p>
            <a:endParaRPr lang="th-TH"/>
          </a:p>
        </p:txBody>
      </p:sp>
      <p:sp>
        <p:nvSpPr>
          <p:cNvPr id="6153" name="Line 9"/>
          <p:cNvSpPr>
            <a:spLocks noChangeShapeType="1"/>
          </p:cNvSpPr>
          <p:nvPr/>
        </p:nvSpPr>
        <p:spPr bwMode="auto">
          <a:xfrm>
            <a:off x="6791325" y="3883025"/>
            <a:ext cx="9525" cy="842963"/>
          </a:xfrm>
          <a:prstGeom prst="line">
            <a:avLst/>
          </a:prstGeom>
          <a:noFill/>
          <a:ln w="9525">
            <a:solidFill>
              <a:schemeClr val="tx1"/>
            </a:solidFill>
            <a:round/>
            <a:headEnd/>
            <a:tailEnd type="triangle" w="med" len="med"/>
          </a:ln>
        </p:spPr>
        <p:txBody>
          <a:bodyPr/>
          <a:lstStyle/>
          <a:p>
            <a:endParaRPr lang="th-TH"/>
          </a:p>
        </p:txBody>
      </p:sp>
      <p:pic>
        <p:nvPicPr>
          <p:cNvPr id="6154" name="Picture 10"/>
          <p:cNvPicPr>
            <a:picLocks noChangeAspect="1" noChangeArrowheads="1"/>
          </p:cNvPicPr>
          <p:nvPr/>
        </p:nvPicPr>
        <p:blipFill>
          <a:blip r:embed="rId6" cstate="print"/>
          <a:srcRect/>
          <a:stretch>
            <a:fillRect/>
          </a:stretch>
        </p:blipFill>
        <p:spPr bwMode="auto">
          <a:xfrm>
            <a:off x="7315200" y="4846638"/>
            <a:ext cx="1695450" cy="2011362"/>
          </a:xfrm>
          <a:prstGeom prst="rect">
            <a:avLst/>
          </a:prstGeom>
          <a:noFill/>
          <a:ln w="9525">
            <a:noFill/>
            <a:miter lim="800000"/>
            <a:headEnd/>
            <a:tailEnd/>
          </a:ln>
        </p:spPr>
      </p:pic>
      <p:sp>
        <p:nvSpPr>
          <p:cNvPr id="6155" name="Line 11"/>
          <p:cNvSpPr>
            <a:spLocks noChangeShapeType="1"/>
          </p:cNvSpPr>
          <p:nvPr/>
        </p:nvSpPr>
        <p:spPr bwMode="auto">
          <a:xfrm>
            <a:off x="8802688" y="3892550"/>
            <a:ext cx="9525" cy="842963"/>
          </a:xfrm>
          <a:prstGeom prst="line">
            <a:avLst/>
          </a:prstGeom>
          <a:noFill/>
          <a:ln w="9525">
            <a:solidFill>
              <a:schemeClr val="tx1"/>
            </a:solidFill>
            <a:round/>
            <a:headEnd/>
            <a:tailEnd type="triangle" w="med" len="med"/>
          </a:ln>
        </p:spPr>
        <p:txBody>
          <a:bodyPr/>
          <a:lstStyle/>
          <a:p>
            <a:endParaRPr lang="th-TH"/>
          </a:p>
        </p:txBody>
      </p:sp>
      <p:pic>
        <p:nvPicPr>
          <p:cNvPr id="6156" name="Picture 12" descr="sxefilmstrip"/>
          <p:cNvPicPr>
            <a:picLocks noChangeAspect="1" noChangeArrowheads="1"/>
          </p:cNvPicPr>
          <p:nvPr/>
        </p:nvPicPr>
        <p:blipFill>
          <a:blip r:embed="rId7" cstate="print"/>
          <a:srcRect/>
          <a:stretch>
            <a:fillRect/>
          </a:stretch>
        </p:blipFill>
        <p:spPr bwMode="auto">
          <a:xfrm>
            <a:off x="301625" y="5476875"/>
            <a:ext cx="744538" cy="966788"/>
          </a:xfrm>
          <a:prstGeom prst="rect">
            <a:avLst/>
          </a:prstGeom>
          <a:noFill/>
          <a:ln w="9525">
            <a:noFill/>
            <a:miter lim="800000"/>
            <a:headEnd/>
            <a:tailEnd/>
          </a:ln>
        </p:spPr>
      </p:pic>
      <p:pic>
        <p:nvPicPr>
          <p:cNvPr id="6157" name="Picture 13" descr="ne1nu"/>
          <p:cNvPicPr>
            <a:picLocks noChangeAspect="1" noChangeArrowheads="1"/>
          </p:cNvPicPr>
          <p:nvPr/>
        </p:nvPicPr>
        <p:blipFill>
          <a:blip r:embed="rId8" cstate="print"/>
          <a:srcRect/>
          <a:stretch>
            <a:fillRect/>
          </a:stretch>
        </p:blipFill>
        <p:spPr bwMode="auto">
          <a:xfrm>
            <a:off x="2593975" y="4243388"/>
            <a:ext cx="2019300" cy="151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46113" y="341313"/>
            <a:ext cx="7793037" cy="952500"/>
          </a:xfrm>
        </p:spPr>
        <p:txBody>
          <a:bodyPr/>
          <a:lstStyle/>
          <a:p>
            <a:pPr eaLnBrk="1" hangingPunct="1"/>
            <a:r>
              <a:rPr lang="en-US" smtClean="0"/>
              <a:t>Mold Structure</a:t>
            </a:r>
          </a:p>
        </p:txBody>
      </p:sp>
      <p:pic>
        <p:nvPicPr>
          <p:cNvPr id="52227" name="Picture 3" descr="ireko6"/>
          <p:cNvPicPr>
            <a:picLocks noChangeAspect="1" noChangeArrowheads="1"/>
          </p:cNvPicPr>
          <p:nvPr/>
        </p:nvPicPr>
        <p:blipFill>
          <a:blip r:embed="rId2" cstate="print"/>
          <a:srcRect/>
          <a:stretch>
            <a:fillRect/>
          </a:stretch>
        </p:blipFill>
        <p:spPr bwMode="auto">
          <a:xfrm>
            <a:off x="860425" y="2122488"/>
            <a:ext cx="7273925" cy="373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752475" y="398463"/>
            <a:ext cx="7793038" cy="952500"/>
          </a:xfrm>
        </p:spPr>
        <p:txBody>
          <a:bodyPr/>
          <a:lstStyle/>
          <a:p>
            <a:pPr eaLnBrk="1" hangingPunct="1"/>
            <a:r>
              <a:rPr lang="en-US" sz="3600" smtClean="0"/>
              <a:t>Mold Structure - Cavity and core</a:t>
            </a:r>
          </a:p>
        </p:txBody>
      </p:sp>
      <p:pic>
        <p:nvPicPr>
          <p:cNvPr id="53251" name="Picture 3" descr="ireko5"/>
          <p:cNvPicPr>
            <a:picLocks noChangeAspect="1" noChangeArrowheads="1"/>
          </p:cNvPicPr>
          <p:nvPr/>
        </p:nvPicPr>
        <p:blipFill>
          <a:blip r:embed="rId2" cstate="print"/>
          <a:srcRect/>
          <a:stretch>
            <a:fillRect/>
          </a:stretch>
        </p:blipFill>
        <p:spPr bwMode="auto">
          <a:xfrm>
            <a:off x="371475" y="2424113"/>
            <a:ext cx="5429250" cy="2171700"/>
          </a:xfrm>
          <a:prstGeom prst="rect">
            <a:avLst/>
          </a:prstGeom>
          <a:noFill/>
          <a:ln w="9525">
            <a:noFill/>
            <a:miter lim="800000"/>
            <a:headEnd/>
            <a:tailEnd/>
          </a:ln>
        </p:spPr>
      </p:pic>
      <p:pic>
        <p:nvPicPr>
          <p:cNvPr id="53252" name="Picture 4" descr="ireko7-2"/>
          <p:cNvPicPr>
            <a:picLocks noChangeAspect="1" noChangeArrowheads="1"/>
          </p:cNvPicPr>
          <p:nvPr/>
        </p:nvPicPr>
        <p:blipFill>
          <a:blip r:embed="rId3" cstate="print"/>
          <a:srcRect/>
          <a:stretch>
            <a:fillRect/>
          </a:stretch>
        </p:blipFill>
        <p:spPr bwMode="auto">
          <a:xfrm>
            <a:off x="6781800" y="3267075"/>
            <a:ext cx="2362200" cy="1358900"/>
          </a:xfrm>
          <a:prstGeom prst="rect">
            <a:avLst/>
          </a:prstGeom>
          <a:noFill/>
          <a:ln w="9525">
            <a:noFill/>
            <a:miter lim="800000"/>
            <a:headEnd/>
            <a:tailEnd/>
          </a:ln>
        </p:spPr>
      </p:pic>
      <p:pic>
        <p:nvPicPr>
          <p:cNvPr id="53253" name="Picture 5" descr="ireko7-1"/>
          <p:cNvPicPr>
            <a:picLocks noChangeAspect="1" noChangeArrowheads="1"/>
          </p:cNvPicPr>
          <p:nvPr/>
        </p:nvPicPr>
        <p:blipFill>
          <a:blip r:embed="rId4" cstate="print"/>
          <a:srcRect/>
          <a:stretch>
            <a:fillRect/>
          </a:stretch>
        </p:blipFill>
        <p:spPr bwMode="auto">
          <a:xfrm>
            <a:off x="6781800" y="1566863"/>
            <a:ext cx="2362200" cy="1519237"/>
          </a:xfrm>
          <a:prstGeom prst="rect">
            <a:avLst/>
          </a:prstGeom>
          <a:noFill/>
          <a:ln w="9525">
            <a:noFill/>
            <a:miter lim="800000"/>
            <a:headEnd/>
            <a:tailEnd/>
          </a:ln>
        </p:spPr>
      </p:pic>
      <p:pic>
        <p:nvPicPr>
          <p:cNvPr id="53254" name="Picture 6" descr="ireko7-3"/>
          <p:cNvPicPr>
            <a:picLocks noChangeAspect="1" noChangeArrowheads="1"/>
          </p:cNvPicPr>
          <p:nvPr/>
        </p:nvPicPr>
        <p:blipFill>
          <a:blip r:embed="rId5" cstate="print"/>
          <a:srcRect/>
          <a:stretch>
            <a:fillRect/>
          </a:stretch>
        </p:blipFill>
        <p:spPr bwMode="auto">
          <a:xfrm>
            <a:off x="6858000" y="4767263"/>
            <a:ext cx="2286000" cy="1447800"/>
          </a:xfrm>
          <a:prstGeom prst="rect">
            <a:avLst/>
          </a:prstGeom>
          <a:noFill/>
          <a:ln w="9525">
            <a:noFill/>
            <a:miter lim="800000"/>
            <a:headEnd/>
            <a:tailEnd/>
          </a:ln>
        </p:spPr>
      </p:pic>
      <p:sp>
        <p:nvSpPr>
          <p:cNvPr id="53255" name="Line 7"/>
          <p:cNvSpPr>
            <a:spLocks noChangeShapeType="1"/>
          </p:cNvSpPr>
          <p:nvPr/>
        </p:nvSpPr>
        <p:spPr bwMode="auto">
          <a:xfrm>
            <a:off x="5943600" y="2590800"/>
            <a:ext cx="381000" cy="0"/>
          </a:xfrm>
          <a:prstGeom prst="line">
            <a:avLst/>
          </a:prstGeom>
          <a:noFill/>
          <a:ln w="9525">
            <a:solidFill>
              <a:schemeClr val="tx1"/>
            </a:solidFill>
            <a:round/>
            <a:headEnd/>
            <a:tailEnd type="triangle" w="med" len="med"/>
          </a:ln>
        </p:spPr>
        <p:txBody>
          <a:bodyPr/>
          <a:lstStyle/>
          <a:p>
            <a:endParaRPr lang="th-TH"/>
          </a:p>
        </p:txBody>
      </p:sp>
      <p:sp>
        <p:nvSpPr>
          <p:cNvPr id="53256" name="Line 8"/>
          <p:cNvSpPr>
            <a:spLocks noChangeShapeType="1"/>
          </p:cNvSpPr>
          <p:nvPr/>
        </p:nvSpPr>
        <p:spPr bwMode="auto">
          <a:xfrm>
            <a:off x="6324600" y="2209800"/>
            <a:ext cx="0" cy="3276600"/>
          </a:xfrm>
          <a:prstGeom prst="line">
            <a:avLst/>
          </a:prstGeom>
          <a:noFill/>
          <a:ln w="9525">
            <a:solidFill>
              <a:schemeClr val="tx1"/>
            </a:solidFill>
            <a:round/>
            <a:headEnd/>
            <a:tailEnd/>
          </a:ln>
        </p:spPr>
        <p:txBody>
          <a:bodyPr/>
          <a:lstStyle/>
          <a:p>
            <a:endParaRPr lang="th-TH"/>
          </a:p>
        </p:txBody>
      </p:sp>
      <p:sp>
        <p:nvSpPr>
          <p:cNvPr id="53257" name="Line 9"/>
          <p:cNvSpPr>
            <a:spLocks noChangeShapeType="1"/>
          </p:cNvSpPr>
          <p:nvPr/>
        </p:nvSpPr>
        <p:spPr bwMode="auto">
          <a:xfrm>
            <a:off x="6324600" y="2209800"/>
            <a:ext cx="228600" cy="0"/>
          </a:xfrm>
          <a:prstGeom prst="line">
            <a:avLst/>
          </a:prstGeom>
          <a:noFill/>
          <a:ln w="9525">
            <a:solidFill>
              <a:schemeClr val="tx1"/>
            </a:solidFill>
            <a:round/>
            <a:headEnd/>
            <a:tailEnd type="triangle" w="med" len="med"/>
          </a:ln>
        </p:spPr>
        <p:txBody>
          <a:bodyPr/>
          <a:lstStyle/>
          <a:p>
            <a:endParaRPr lang="th-TH"/>
          </a:p>
        </p:txBody>
      </p:sp>
      <p:sp>
        <p:nvSpPr>
          <p:cNvPr id="53258" name="Line 10"/>
          <p:cNvSpPr>
            <a:spLocks noChangeShapeType="1"/>
          </p:cNvSpPr>
          <p:nvPr/>
        </p:nvSpPr>
        <p:spPr bwMode="auto">
          <a:xfrm>
            <a:off x="6324600" y="3810000"/>
            <a:ext cx="228600" cy="0"/>
          </a:xfrm>
          <a:prstGeom prst="line">
            <a:avLst/>
          </a:prstGeom>
          <a:noFill/>
          <a:ln w="9525">
            <a:solidFill>
              <a:schemeClr val="tx1"/>
            </a:solidFill>
            <a:round/>
            <a:headEnd/>
            <a:tailEnd type="triangle" w="med" len="med"/>
          </a:ln>
        </p:spPr>
        <p:txBody>
          <a:bodyPr/>
          <a:lstStyle/>
          <a:p>
            <a:endParaRPr lang="th-TH"/>
          </a:p>
        </p:txBody>
      </p:sp>
      <p:sp>
        <p:nvSpPr>
          <p:cNvPr id="53259" name="Line 11"/>
          <p:cNvSpPr>
            <a:spLocks noChangeShapeType="1"/>
          </p:cNvSpPr>
          <p:nvPr/>
        </p:nvSpPr>
        <p:spPr bwMode="auto">
          <a:xfrm>
            <a:off x="6324600" y="5486400"/>
            <a:ext cx="228600" cy="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750888" y="163513"/>
            <a:ext cx="7793037" cy="1143000"/>
          </a:xfrm>
        </p:spPr>
        <p:txBody>
          <a:bodyPr/>
          <a:lstStyle/>
          <a:p>
            <a:pPr eaLnBrk="1" hangingPunct="1"/>
            <a:r>
              <a:rPr lang="en-US" sz="3600" smtClean="0"/>
              <a:t>Mold Structure: Parting line</a:t>
            </a:r>
          </a:p>
        </p:txBody>
      </p:sp>
      <p:pic>
        <p:nvPicPr>
          <p:cNvPr id="54275" name="Picture 3" descr="yougo_27"/>
          <p:cNvPicPr>
            <a:picLocks noChangeAspect="1" noChangeArrowheads="1"/>
          </p:cNvPicPr>
          <p:nvPr/>
        </p:nvPicPr>
        <p:blipFill>
          <a:blip r:embed="rId2" cstate="print"/>
          <a:srcRect/>
          <a:stretch>
            <a:fillRect/>
          </a:stretch>
        </p:blipFill>
        <p:spPr bwMode="auto">
          <a:xfrm>
            <a:off x="1981200" y="3657600"/>
            <a:ext cx="3429000" cy="1828800"/>
          </a:xfrm>
          <a:prstGeom prst="rect">
            <a:avLst/>
          </a:prstGeom>
          <a:noFill/>
          <a:ln w="9525">
            <a:noFill/>
            <a:miter lim="800000"/>
            <a:headEnd/>
            <a:tailEnd/>
          </a:ln>
        </p:spPr>
      </p:pic>
      <p:sp>
        <p:nvSpPr>
          <p:cNvPr id="54276" name="Text Box 4"/>
          <p:cNvSpPr txBox="1">
            <a:spLocks noChangeArrowheads="1"/>
          </p:cNvSpPr>
          <p:nvPr/>
        </p:nvSpPr>
        <p:spPr bwMode="auto">
          <a:xfrm>
            <a:off x="1066800" y="1600200"/>
            <a:ext cx="7696200" cy="1616075"/>
          </a:xfrm>
          <a:prstGeom prst="rect">
            <a:avLst/>
          </a:prstGeom>
          <a:noFill/>
          <a:ln w="9525">
            <a:noFill/>
            <a:miter lim="800000"/>
            <a:headEnd/>
            <a:tailEnd/>
          </a:ln>
        </p:spPr>
        <p:txBody>
          <a:bodyPr>
            <a:spAutoFit/>
          </a:bodyPr>
          <a:lstStyle/>
          <a:p>
            <a:r>
              <a:rPr lang="en-US" sz="2000">
                <a:latin typeface="Tahoma" pitchFamily="34" charset="0"/>
              </a:rPr>
              <a:t>A dividing line between a cavity plate and a core plate of a</a:t>
            </a:r>
          </a:p>
          <a:p>
            <a:r>
              <a:rPr lang="en-US" sz="2000">
                <a:latin typeface="Tahoma" pitchFamily="34" charset="0"/>
              </a:rPr>
              <a:t>mold.</a:t>
            </a:r>
          </a:p>
          <a:p>
            <a:r>
              <a:rPr lang="en-US" sz="2000">
                <a:latin typeface="Tahoma" pitchFamily="34" charset="0"/>
              </a:rPr>
              <a:t>- Make a parting line on a flat or simple-curved surface so that flash cannot be generated.</a:t>
            </a:r>
          </a:p>
          <a:p>
            <a:r>
              <a:rPr lang="en-US" sz="2000">
                <a:latin typeface="Tahoma" pitchFamily="34" charset="0"/>
              </a:rPr>
              <a:t>- Venting gas or air.</a:t>
            </a:r>
          </a:p>
        </p:txBody>
      </p:sp>
      <p:pic>
        <p:nvPicPr>
          <p:cNvPr id="54277" name="Picture 5" descr="zu1_6"/>
          <p:cNvPicPr>
            <a:picLocks noChangeAspect="1" noChangeArrowheads="1"/>
          </p:cNvPicPr>
          <p:nvPr/>
        </p:nvPicPr>
        <p:blipFill>
          <a:blip r:embed="rId3" cstate="print"/>
          <a:srcRect/>
          <a:stretch>
            <a:fillRect/>
          </a:stretch>
        </p:blipFill>
        <p:spPr bwMode="auto">
          <a:xfrm>
            <a:off x="5486400" y="4800600"/>
            <a:ext cx="2936875"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Two plate mold</a:t>
            </a:r>
          </a:p>
        </p:txBody>
      </p:sp>
      <p:pic>
        <p:nvPicPr>
          <p:cNvPr id="55299" name="Picture 3" descr="two_1"/>
          <p:cNvPicPr>
            <a:picLocks noChangeAspect="1" noChangeArrowheads="1"/>
          </p:cNvPicPr>
          <p:nvPr/>
        </p:nvPicPr>
        <p:blipFill>
          <a:blip r:embed="rId2" cstate="print"/>
          <a:srcRect/>
          <a:stretch>
            <a:fillRect/>
          </a:stretch>
        </p:blipFill>
        <p:spPr bwMode="auto">
          <a:xfrm>
            <a:off x="1219200" y="1835150"/>
            <a:ext cx="3492500" cy="4060825"/>
          </a:xfrm>
          <a:prstGeom prst="rect">
            <a:avLst/>
          </a:prstGeom>
          <a:noFill/>
          <a:ln w="9525">
            <a:noFill/>
            <a:miter lim="800000"/>
            <a:headEnd/>
            <a:tailEnd/>
          </a:ln>
        </p:spPr>
      </p:pic>
      <p:sp>
        <p:nvSpPr>
          <p:cNvPr id="55300" name="Text Box 4"/>
          <p:cNvSpPr txBox="1">
            <a:spLocks noChangeArrowheads="1"/>
          </p:cNvSpPr>
          <p:nvPr/>
        </p:nvSpPr>
        <p:spPr bwMode="auto">
          <a:xfrm>
            <a:off x="5659438" y="3263900"/>
            <a:ext cx="1979612" cy="396875"/>
          </a:xfrm>
          <a:prstGeom prst="rect">
            <a:avLst/>
          </a:prstGeom>
          <a:noFill/>
          <a:ln w="9525">
            <a:noFill/>
            <a:miter lim="800000"/>
            <a:headEnd/>
            <a:tailEnd/>
          </a:ln>
        </p:spPr>
        <p:txBody>
          <a:bodyPr wrap="none">
            <a:spAutoFit/>
          </a:bodyPr>
          <a:lstStyle/>
          <a:p>
            <a:r>
              <a:rPr lang="en-US" sz="2000">
                <a:latin typeface="Tahoma" pitchFamily="34" charset="0"/>
              </a:rPr>
              <a:t>One parting line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174750" y="617538"/>
            <a:ext cx="7793038" cy="1143000"/>
          </a:xfrm>
        </p:spPr>
        <p:txBody>
          <a:bodyPr/>
          <a:lstStyle/>
          <a:p>
            <a:pPr eaLnBrk="1" hangingPunct="1"/>
            <a:r>
              <a:rPr lang="en-US" smtClean="0"/>
              <a:t>Three plate mold</a:t>
            </a:r>
          </a:p>
        </p:txBody>
      </p:sp>
      <p:pic>
        <p:nvPicPr>
          <p:cNvPr id="56323" name="Picture 3" descr="three_1"/>
          <p:cNvPicPr>
            <a:picLocks noChangeAspect="1" noChangeArrowheads="1"/>
          </p:cNvPicPr>
          <p:nvPr/>
        </p:nvPicPr>
        <p:blipFill>
          <a:blip r:embed="rId2" cstate="print"/>
          <a:srcRect/>
          <a:stretch>
            <a:fillRect/>
          </a:stretch>
        </p:blipFill>
        <p:spPr bwMode="auto">
          <a:xfrm>
            <a:off x="779463" y="1882775"/>
            <a:ext cx="4760912" cy="3995738"/>
          </a:xfrm>
          <a:prstGeom prst="rect">
            <a:avLst/>
          </a:prstGeom>
          <a:noFill/>
          <a:ln w="9525">
            <a:noFill/>
            <a:miter lim="800000"/>
            <a:headEnd/>
            <a:tailEnd/>
          </a:ln>
        </p:spPr>
      </p:pic>
      <p:sp>
        <p:nvSpPr>
          <p:cNvPr id="56324" name="Text Box 4"/>
          <p:cNvSpPr txBox="1">
            <a:spLocks noChangeArrowheads="1"/>
          </p:cNvSpPr>
          <p:nvPr/>
        </p:nvSpPr>
        <p:spPr bwMode="auto">
          <a:xfrm>
            <a:off x="5645150" y="3946525"/>
            <a:ext cx="3092450" cy="457200"/>
          </a:xfrm>
          <a:prstGeom prst="rect">
            <a:avLst/>
          </a:prstGeom>
          <a:noFill/>
          <a:ln w="9525">
            <a:noFill/>
            <a:miter lim="800000"/>
            <a:headEnd/>
            <a:tailEnd/>
          </a:ln>
        </p:spPr>
        <p:txBody>
          <a:bodyPr>
            <a:spAutoFit/>
          </a:bodyPr>
          <a:lstStyle/>
          <a:p>
            <a:pPr>
              <a:spcBef>
                <a:spcPct val="50000"/>
              </a:spcBef>
            </a:pPr>
            <a:r>
              <a:rPr lang="en-US" sz="2400">
                <a:latin typeface="Tahoma" pitchFamily="34" charset="0"/>
              </a:rPr>
              <a:t>Two parting lines</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930650" y="319088"/>
            <a:ext cx="4368800" cy="952500"/>
          </a:xfrm>
        </p:spPr>
        <p:txBody>
          <a:bodyPr/>
          <a:lstStyle/>
          <a:p>
            <a:pPr eaLnBrk="1" hangingPunct="1"/>
            <a:r>
              <a:rPr lang="en-US" smtClean="0"/>
              <a:t>Melt Delivery </a:t>
            </a:r>
          </a:p>
        </p:txBody>
      </p:sp>
      <p:pic>
        <p:nvPicPr>
          <p:cNvPr id="57347" name="Picture 3" descr="jpg6"/>
          <p:cNvPicPr>
            <a:picLocks noChangeAspect="1" noChangeArrowheads="1"/>
          </p:cNvPicPr>
          <p:nvPr/>
        </p:nvPicPr>
        <p:blipFill>
          <a:blip r:embed="rId2" cstate="print"/>
          <a:srcRect/>
          <a:stretch>
            <a:fillRect/>
          </a:stretch>
        </p:blipFill>
        <p:spPr bwMode="auto">
          <a:xfrm>
            <a:off x="304800" y="381000"/>
            <a:ext cx="2778125" cy="1943100"/>
          </a:xfrm>
          <a:prstGeom prst="rect">
            <a:avLst/>
          </a:prstGeom>
          <a:noFill/>
          <a:ln w="9525">
            <a:noFill/>
            <a:miter lim="800000"/>
            <a:headEnd/>
            <a:tailEnd/>
          </a:ln>
        </p:spPr>
      </p:pic>
      <p:sp>
        <p:nvSpPr>
          <p:cNvPr id="57348" name="Text Box 4"/>
          <p:cNvSpPr txBox="1">
            <a:spLocks noChangeArrowheads="1"/>
          </p:cNvSpPr>
          <p:nvPr/>
        </p:nvSpPr>
        <p:spPr bwMode="auto">
          <a:xfrm>
            <a:off x="4327525" y="2438400"/>
            <a:ext cx="4816475" cy="3749675"/>
          </a:xfrm>
          <a:prstGeom prst="rect">
            <a:avLst/>
          </a:prstGeom>
          <a:noFill/>
          <a:ln w="9525">
            <a:noFill/>
            <a:miter lim="800000"/>
            <a:headEnd/>
            <a:tailEnd/>
          </a:ln>
        </p:spPr>
        <p:txBody>
          <a:bodyPr>
            <a:spAutoFit/>
          </a:bodyPr>
          <a:lstStyle/>
          <a:p>
            <a:r>
              <a:rPr lang="en-US" sz="2000" b="1">
                <a:latin typeface="Tahoma" pitchFamily="34" charset="0"/>
              </a:rPr>
              <a:t>Sprue </a:t>
            </a:r>
          </a:p>
          <a:p>
            <a:r>
              <a:rPr lang="en-US" sz="2000">
                <a:latin typeface="Tahoma" pitchFamily="34" charset="0"/>
              </a:rPr>
              <a:t>        A sprue is a channel through which to transfer molten plastics injected from the injector nozzle into the mold. </a:t>
            </a:r>
          </a:p>
          <a:p>
            <a:endParaRPr lang="en-US" sz="2000">
              <a:latin typeface="Tahoma" pitchFamily="34" charset="0"/>
            </a:endParaRPr>
          </a:p>
          <a:p>
            <a:r>
              <a:rPr lang="en-US" sz="2000" b="1">
                <a:latin typeface="Tahoma" pitchFamily="34" charset="0"/>
              </a:rPr>
              <a:t>Runner</a:t>
            </a:r>
            <a:r>
              <a:rPr lang="en-US" sz="2000">
                <a:latin typeface="Tahoma" pitchFamily="34" charset="0"/>
              </a:rPr>
              <a:t> </a:t>
            </a:r>
          </a:p>
          <a:p>
            <a:r>
              <a:rPr lang="en-US" sz="2000">
                <a:latin typeface="Tahoma" pitchFamily="34" charset="0"/>
              </a:rPr>
              <a:t>        A runner is a channel that guides molten plastics into the cavity of a mold. </a:t>
            </a:r>
          </a:p>
          <a:p>
            <a:endParaRPr lang="en-US" sz="2000">
              <a:latin typeface="Tahoma" pitchFamily="34" charset="0"/>
            </a:endParaRPr>
          </a:p>
          <a:p>
            <a:r>
              <a:rPr lang="en-US" sz="2000" b="1">
                <a:latin typeface="Tahoma" pitchFamily="34" charset="0"/>
              </a:rPr>
              <a:t>Gate</a:t>
            </a:r>
            <a:r>
              <a:rPr lang="en-US" sz="2000">
                <a:latin typeface="Tahoma" pitchFamily="34" charset="0"/>
              </a:rPr>
              <a:t> </a:t>
            </a:r>
          </a:p>
          <a:p>
            <a:r>
              <a:rPr lang="en-US" sz="2000">
                <a:latin typeface="Tahoma" pitchFamily="34" charset="0"/>
              </a:rPr>
              <a:t>        A gate is an entrance through which molten plastics enters the cavity. </a:t>
            </a:r>
          </a:p>
        </p:txBody>
      </p:sp>
      <p:pic>
        <p:nvPicPr>
          <p:cNvPr id="57349" name="Picture 5" descr="runn4-2"/>
          <p:cNvPicPr>
            <a:picLocks noChangeAspect="1" noChangeArrowheads="1"/>
          </p:cNvPicPr>
          <p:nvPr/>
        </p:nvPicPr>
        <p:blipFill>
          <a:blip r:embed="rId3" cstate="print"/>
          <a:srcRect/>
          <a:stretch>
            <a:fillRect/>
          </a:stretch>
        </p:blipFill>
        <p:spPr bwMode="auto">
          <a:xfrm>
            <a:off x="1676400" y="2133600"/>
            <a:ext cx="2079625" cy="1303338"/>
          </a:xfrm>
          <a:prstGeom prst="rect">
            <a:avLst/>
          </a:prstGeom>
          <a:noFill/>
          <a:ln w="9525">
            <a:noFill/>
            <a:miter lim="800000"/>
            <a:headEnd/>
            <a:tailEnd/>
          </a:ln>
        </p:spPr>
      </p:pic>
      <p:pic>
        <p:nvPicPr>
          <p:cNvPr id="57350" name="Picture 6" descr="runn1-1"/>
          <p:cNvPicPr>
            <a:picLocks noChangeAspect="1" noChangeArrowheads="1"/>
          </p:cNvPicPr>
          <p:nvPr/>
        </p:nvPicPr>
        <p:blipFill>
          <a:blip r:embed="rId4" cstate="print"/>
          <a:srcRect/>
          <a:stretch>
            <a:fillRect/>
          </a:stretch>
        </p:blipFill>
        <p:spPr bwMode="auto">
          <a:xfrm>
            <a:off x="533400" y="3581400"/>
            <a:ext cx="3463925" cy="2606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298700" y="241300"/>
            <a:ext cx="3984625" cy="1143000"/>
          </a:xfrm>
        </p:spPr>
        <p:txBody>
          <a:bodyPr/>
          <a:lstStyle/>
          <a:p>
            <a:pPr eaLnBrk="1" hangingPunct="1"/>
            <a:r>
              <a:rPr lang="en-US" smtClean="0"/>
              <a:t>Gate</a:t>
            </a:r>
          </a:p>
        </p:txBody>
      </p:sp>
      <p:sp>
        <p:nvSpPr>
          <p:cNvPr id="58371" name="Rectangle 3"/>
          <p:cNvSpPr>
            <a:spLocks noChangeArrowheads="1"/>
          </p:cNvSpPr>
          <p:nvPr/>
        </p:nvSpPr>
        <p:spPr bwMode="auto">
          <a:xfrm>
            <a:off x="990600" y="1524000"/>
            <a:ext cx="6705600" cy="2378075"/>
          </a:xfrm>
          <a:prstGeom prst="rect">
            <a:avLst/>
          </a:prstGeom>
          <a:noFill/>
          <a:ln w="9525">
            <a:noFill/>
            <a:miter lim="800000"/>
            <a:headEnd/>
            <a:tailEnd/>
          </a:ln>
        </p:spPr>
        <p:txBody>
          <a:bodyPr>
            <a:spAutoFit/>
          </a:bodyPr>
          <a:lstStyle/>
          <a:p>
            <a:pPr>
              <a:spcBef>
                <a:spcPct val="50000"/>
              </a:spcBef>
              <a:buFontTx/>
              <a:buChar char="-"/>
            </a:pPr>
            <a:r>
              <a:rPr lang="en-US" sz="2000">
                <a:latin typeface="Tahoma" pitchFamily="34" charset="0"/>
              </a:rPr>
              <a:t>Delivers the flow of molten plastics. </a:t>
            </a:r>
          </a:p>
          <a:p>
            <a:pPr>
              <a:spcBef>
                <a:spcPct val="50000"/>
              </a:spcBef>
              <a:buFontTx/>
              <a:buChar char="-"/>
            </a:pPr>
            <a:r>
              <a:rPr lang="en-US" sz="2000">
                <a:latin typeface="Tahoma" pitchFamily="34" charset="0"/>
              </a:rPr>
              <a:t>Quickly cools and solidifies to avoid backflow after molten plastics has filled up in the cavity.</a:t>
            </a:r>
            <a:r>
              <a:rPr lang="en-US" sz="2000">
                <a:latin typeface="Times New Roman" pitchFamily="18" charset="0"/>
              </a:rPr>
              <a:t> </a:t>
            </a:r>
          </a:p>
          <a:p>
            <a:pPr>
              <a:spcBef>
                <a:spcPct val="50000"/>
              </a:spcBef>
              <a:buFontTx/>
              <a:buChar char="-"/>
            </a:pPr>
            <a:r>
              <a:rPr lang="en-US" sz="2000">
                <a:latin typeface="Tahoma" pitchFamily="34" charset="0"/>
              </a:rPr>
              <a:t>Easy cutting from a runner</a:t>
            </a:r>
          </a:p>
          <a:p>
            <a:pPr>
              <a:spcBef>
                <a:spcPct val="50000"/>
              </a:spcBef>
              <a:buFontTx/>
              <a:buChar char="-"/>
            </a:pPr>
            <a:r>
              <a:rPr lang="en-US" sz="2000">
                <a:latin typeface="Tahoma" pitchFamily="34" charset="0"/>
              </a:rPr>
              <a:t>Location is important to balance flow and orientation and to avoid defects.</a:t>
            </a:r>
            <a:endParaRPr lang="en-US" sz="2000">
              <a:latin typeface="Times New Roman" pitchFamily="18" charset="0"/>
            </a:endParaRPr>
          </a:p>
        </p:txBody>
      </p:sp>
      <p:pic>
        <p:nvPicPr>
          <p:cNvPr id="58372" name="Picture 4" descr="gate2"/>
          <p:cNvPicPr>
            <a:picLocks noChangeAspect="1" noChangeArrowheads="1"/>
          </p:cNvPicPr>
          <p:nvPr/>
        </p:nvPicPr>
        <p:blipFill>
          <a:blip r:embed="rId2" cstate="print"/>
          <a:srcRect/>
          <a:stretch>
            <a:fillRect/>
          </a:stretch>
        </p:blipFill>
        <p:spPr bwMode="auto">
          <a:xfrm>
            <a:off x="1295400" y="4419600"/>
            <a:ext cx="2046288" cy="1314450"/>
          </a:xfrm>
          <a:prstGeom prst="rect">
            <a:avLst/>
          </a:prstGeom>
          <a:noFill/>
          <a:ln w="9525">
            <a:noFill/>
            <a:miter lim="800000"/>
            <a:headEnd/>
            <a:tailEnd/>
          </a:ln>
        </p:spPr>
      </p:pic>
      <p:pic>
        <p:nvPicPr>
          <p:cNvPr id="58373" name="Picture 5" descr="gate"/>
          <p:cNvPicPr>
            <a:picLocks noChangeAspect="1" noChangeArrowheads="1"/>
          </p:cNvPicPr>
          <p:nvPr/>
        </p:nvPicPr>
        <p:blipFill>
          <a:blip r:embed="rId3" cstate="print"/>
          <a:srcRect/>
          <a:stretch>
            <a:fillRect/>
          </a:stretch>
        </p:blipFill>
        <p:spPr bwMode="auto">
          <a:xfrm>
            <a:off x="3962400" y="4475163"/>
            <a:ext cx="2152650" cy="1258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809625" y="207963"/>
            <a:ext cx="7793038" cy="1143000"/>
          </a:xfrm>
        </p:spPr>
        <p:txBody>
          <a:bodyPr/>
          <a:lstStyle/>
          <a:p>
            <a:pPr eaLnBrk="1" hangingPunct="1"/>
            <a:r>
              <a:rPr lang="en-US" smtClean="0"/>
              <a:t>Runner cross section</a:t>
            </a:r>
          </a:p>
        </p:txBody>
      </p:sp>
      <p:pic>
        <p:nvPicPr>
          <p:cNvPr id="59395" name="Picture 3" descr="r1"/>
          <p:cNvPicPr>
            <a:picLocks noChangeAspect="1" noChangeArrowheads="1"/>
          </p:cNvPicPr>
          <p:nvPr/>
        </p:nvPicPr>
        <p:blipFill>
          <a:blip r:embed="rId2" cstate="print"/>
          <a:srcRect/>
          <a:stretch>
            <a:fillRect/>
          </a:stretch>
        </p:blipFill>
        <p:spPr bwMode="auto">
          <a:xfrm>
            <a:off x="1981200" y="1371600"/>
            <a:ext cx="4618038" cy="1393825"/>
          </a:xfrm>
          <a:prstGeom prst="rect">
            <a:avLst/>
          </a:prstGeom>
          <a:noFill/>
          <a:ln w="9525">
            <a:noFill/>
            <a:miter lim="800000"/>
            <a:headEnd/>
            <a:tailEnd/>
          </a:ln>
        </p:spPr>
      </p:pic>
      <p:sp>
        <p:nvSpPr>
          <p:cNvPr id="59396" name="Text Box 4"/>
          <p:cNvSpPr txBox="1">
            <a:spLocks noChangeArrowheads="1"/>
          </p:cNvSpPr>
          <p:nvPr/>
        </p:nvSpPr>
        <p:spPr bwMode="auto">
          <a:xfrm>
            <a:off x="1371600" y="2743200"/>
            <a:ext cx="6569075" cy="3444875"/>
          </a:xfrm>
          <a:prstGeom prst="rect">
            <a:avLst/>
          </a:prstGeom>
          <a:noFill/>
          <a:ln w="9525">
            <a:noFill/>
            <a:miter lim="800000"/>
            <a:headEnd/>
            <a:tailEnd/>
          </a:ln>
        </p:spPr>
        <p:txBody>
          <a:bodyPr>
            <a:spAutoFit/>
          </a:bodyPr>
          <a:lstStyle/>
          <a:p>
            <a:r>
              <a:rPr lang="en-US" sz="2000">
                <a:latin typeface="Tahoma" pitchFamily="34" charset="0"/>
              </a:rPr>
              <a:t>Runner cross section that minimizes liquid resistance and temperature reduction when molten plastics flows into the cavity.</a:t>
            </a:r>
          </a:p>
          <a:p>
            <a:endParaRPr lang="en-US" sz="2000">
              <a:latin typeface="Tahoma" pitchFamily="34" charset="0"/>
            </a:endParaRPr>
          </a:p>
          <a:p>
            <a:pPr>
              <a:buFontTx/>
              <a:buChar char="-"/>
            </a:pPr>
            <a:r>
              <a:rPr lang="en-US" sz="2000">
                <a:latin typeface="Tahoma" pitchFamily="34" charset="0"/>
              </a:rPr>
              <a:t> Too big</a:t>
            </a:r>
          </a:p>
          <a:p>
            <a:pPr lvl="1">
              <a:buFontTx/>
              <a:buChar char="-"/>
            </a:pPr>
            <a:r>
              <a:rPr lang="en-US" sz="2000">
                <a:latin typeface="Tahoma" pitchFamily="34" charset="0"/>
              </a:rPr>
              <a:t> Longer cooling time, more material, cost</a:t>
            </a:r>
          </a:p>
          <a:p>
            <a:pPr>
              <a:buFontTx/>
              <a:buChar char="-"/>
            </a:pPr>
            <a:r>
              <a:rPr lang="en-US" sz="2000">
                <a:latin typeface="Tahoma" pitchFamily="34" charset="0"/>
              </a:rPr>
              <a:t> Too small</a:t>
            </a:r>
          </a:p>
          <a:p>
            <a:pPr lvl="1">
              <a:buFontTx/>
              <a:buChar char="-"/>
            </a:pPr>
            <a:r>
              <a:rPr lang="en-US" sz="2000">
                <a:latin typeface="Tahoma" pitchFamily="34" charset="0"/>
              </a:rPr>
              <a:t> short shot, sink mark, bad quality</a:t>
            </a:r>
          </a:p>
          <a:p>
            <a:pPr>
              <a:buFontTx/>
              <a:buChar char="-"/>
            </a:pPr>
            <a:r>
              <a:rPr lang="en-US" sz="2000">
                <a:latin typeface="Tahoma" pitchFamily="34" charset="0"/>
              </a:rPr>
              <a:t> Too long</a:t>
            </a:r>
          </a:p>
          <a:p>
            <a:pPr lvl="1">
              <a:buFontTx/>
              <a:buChar char="-"/>
            </a:pPr>
            <a:r>
              <a:rPr lang="en-US" sz="2000">
                <a:latin typeface="Tahoma" pitchFamily="34" charset="0"/>
              </a:rPr>
              <a:t> pressure drop, waste, cooling</a:t>
            </a:r>
          </a:p>
          <a:p>
            <a:pPr>
              <a:buFontTx/>
              <a:buChar char="-"/>
            </a:pPr>
            <a:endParaRPr lang="en-US" sz="2000">
              <a:latin typeface="Tahoma" pitchFamily="34" charset="0"/>
            </a:endParaRPr>
          </a:p>
        </p:txBody>
      </p:sp>
      <p:sp>
        <p:nvSpPr>
          <p:cNvPr id="59397" name="Text Box 5"/>
          <p:cNvSpPr txBox="1">
            <a:spLocks noChangeArrowheads="1"/>
          </p:cNvSpPr>
          <p:nvPr/>
        </p:nvSpPr>
        <p:spPr bwMode="auto">
          <a:xfrm>
            <a:off x="1584325" y="5976938"/>
            <a:ext cx="3975100" cy="457200"/>
          </a:xfrm>
          <a:prstGeom prst="rect">
            <a:avLst/>
          </a:prstGeom>
          <a:noFill/>
          <a:ln w="9525">
            <a:noFill/>
            <a:miter lim="800000"/>
            <a:headEnd/>
            <a:tailEnd/>
          </a:ln>
        </p:spPr>
        <p:txBody>
          <a:bodyPr wrap="none">
            <a:spAutoFit/>
          </a:bodyPr>
          <a:lstStyle/>
          <a:p>
            <a:r>
              <a:rPr lang="en-US" sz="2400">
                <a:latin typeface="Tahoma" pitchFamily="34" charset="0"/>
              </a:rPr>
              <a:t>Hot runner, runnerless mold</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57225" y="184150"/>
            <a:ext cx="7793038" cy="1143000"/>
          </a:xfrm>
        </p:spPr>
        <p:txBody>
          <a:bodyPr/>
          <a:lstStyle/>
          <a:p>
            <a:pPr eaLnBrk="1" hangingPunct="1"/>
            <a:r>
              <a:rPr lang="en-US" smtClean="0"/>
              <a:t>Runner balancing</a:t>
            </a:r>
          </a:p>
        </p:txBody>
      </p:sp>
      <p:pic>
        <p:nvPicPr>
          <p:cNvPr id="60419" name="Picture 3" descr="anm_r2"/>
          <p:cNvPicPr>
            <a:picLocks noChangeAspect="1" noChangeArrowheads="1" noCrop="1"/>
          </p:cNvPicPr>
          <p:nvPr/>
        </p:nvPicPr>
        <p:blipFill>
          <a:blip r:embed="rId2" cstate="print"/>
          <a:srcRect/>
          <a:stretch>
            <a:fillRect/>
          </a:stretch>
        </p:blipFill>
        <p:spPr bwMode="auto">
          <a:xfrm>
            <a:off x="914400" y="2362200"/>
            <a:ext cx="3086100" cy="3086100"/>
          </a:xfrm>
          <a:prstGeom prst="rect">
            <a:avLst/>
          </a:prstGeom>
          <a:noFill/>
          <a:ln w="9525">
            <a:noFill/>
            <a:miter lim="800000"/>
            <a:headEnd/>
            <a:tailEnd/>
          </a:ln>
        </p:spPr>
      </p:pic>
      <p:sp>
        <p:nvSpPr>
          <p:cNvPr id="60420" name="Rectangle 4"/>
          <p:cNvSpPr>
            <a:spLocks noChangeArrowheads="1"/>
          </p:cNvSpPr>
          <p:nvPr/>
        </p:nvSpPr>
        <p:spPr bwMode="auto">
          <a:xfrm>
            <a:off x="304800" y="3581400"/>
            <a:ext cx="4495800" cy="304800"/>
          </a:xfrm>
          <a:prstGeom prst="rect">
            <a:avLst/>
          </a:prstGeom>
          <a:solidFill>
            <a:schemeClr val="bg1"/>
          </a:solidFill>
          <a:ln w="9525">
            <a:noFill/>
            <a:miter lim="800000"/>
            <a:headEnd/>
            <a:tailEnd/>
          </a:ln>
        </p:spPr>
        <p:txBody>
          <a:bodyPr wrap="none" anchor="ctr"/>
          <a:lstStyle/>
          <a:p>
            <a:endParaRPr lang="th-TH"/>
          </a:p>
        </p:txBody>
      </p:sp>
      <p:sp>
        <p:nvSpPr>
          <p:cNvPr id="60421" name="Text Box 5"/>
          <p:cNvSpPr txBox="1">
            <a:spLocks noChangeArrowheads="1"/>
          </p:cNvSpPr>
          <p:nvPr/>
        </p:nvSpPr>
        <p:spPr bwMode="auto">
          <a:xfrm>
            <a:off x="228600" y="5105400"/>
            <a:ext cx="4267200" cy="457200"/>
          </a:xfrm>
          <a:prstGeom prst="rect">
            <a:avLst/>
          </a:prstGeom>
          <a:solidFill>
            <a:schemeClr val="bg1"/>
          </a:solidFill>
          <a:ln w="9525">
            <a:noFill/>
            <a:miter lim="800000"/>
            <a:headEnd/>
            <a:tailEnd/>
          </a:ln>
        </p:spPr>
        <p:txBody>
          <a:bodyPr>
            <a:spAutoFit/>
          </a:bodyPr>
          <a:lstStyle/>
          <a:p>
            <a:pPr>
              <a:spcBef>
                <a:spcPct val="50000"/>
              </a:spcBef>
            </a:pPr>
            <a:endParaRPr lang="en-TT" sz="2400">
              <a:latin typeface="Times New Roman" pitchFamily="18" charset="0"/>
            </a:endParaRPr>
          </a:p>
        </p:txBody>
      </p:sp>
      <p:sp>
        <p:nvSpPr>
          <p:cNvPr id="60422" name="Text Box 6"/>
          <p:cNvSpPr txBox="1">
            <a:spLocks noChangeArrowheads="1"/>
          </p:cNvSpPr>
          <p:nvPr/>
        </p:nvSpPr>
        <p:spPr bwMode="auto">
          <a:xfrm>
            <a:off x="1524000" y="3581400"/>
            <a:ext cx="1828800" cy="396875"/>
          </a:xfrm>
          <a:prstGeom prst="rect">
            <a:avLst/>
          </a:prstGeom>
          <a:noFill/>
          <a:ln w="9525">
            <a:noFill/>
            <a:miter lim="800000"/>
            <a:headEnd/>
            <a:tailEnd/>
          </a:ln>
        </p:spPr>
        <p:txBody>
          <a:bodyPr>
            <a:spAutoFit/>
          </a:bodyPr>
          <a:lstStyle/>
          <a:p>
            <a:pPr>
              <a:spcBef>
                <a:spcPct val="50000"/>
              </a:spcBef>
            </a:pPr>
            <a:r>
              <a:rPr lang="en-US" sz="2000">
                <a:latin typeface="Tahoma" pitchFamily="34" charset="0"/>
              </a:rPr>
              <a:t>Balanced</a:t>
            </a:r>
          </a:p>
        </p:txBody>
      </p:sp>
      <p:sp>
        <p:nvSpPr>
          <p:cNvPr id="60423" name="Text Box 7"/>
          <p:cNvSpPr txBox="1">
            <a:spLocks noChangeArrowheads="1"/>
          </p:cNvSpPr>
          <p:nvPr/>
        </p:nvSpPr>
        <p:spPr bwMode="auto">
          <a:xfrm>
            <a:off x="1447800" y="5173663"/>
            <a:ext cx="1654175" cy="396875"/>
          </a:xfrm>
          <a:prstGeom prst="rect">
            <a:avLst/>
          </a:prstGeom>
          <a:noFill/>
          <a:ln w="9525">
            <a:noFill/>
            <a:miter lim="800000"/>
            <a:headEnd/>
            <a:tailEnd/>
          </a:ln>
        </p:spPr>
        <p:txBody>
          <a:bodyPr wrap="none">
            <a:spAutoFit/>
          </a:bodyPr>
          <a:lstStyle/>
          <a:p>
            <a:r>
              <a:rPr lang="en-US" sz="2000">
                <a:latin typeface="Tahoma" pitchFamily="34" charset="0"/>
              </a:rPr>
              <a:t>Not balanced</a:t>
            </a:r>
          </a:p>
        </p:txBody>
      </p:sp>
      <p:pic>
        <p:nvPicPr>
          <p:cNvPr id="60424" name="Picture 8" descr="r3"/>
          <p:cNvPicPr>
            <a:picLocks noChangeAspect="1" noChangeArrowheads="1"/>
          </p:cNvPicPr>
          <p:nvPr/>
        </p:nvPicPr>
        <p:blipFill>
          <a:blip r:embed="rId3" cstate="print"/>
          <a:srcRect/>
          <a:stretch>
            <a:fillRect/>
          </a:stretch>
        </p:blipFill>
        <p:spPr bwMode="auto">
          <a:xfrm>
            <a:off x="4038600" y="1905000"/>
            <a:ext cx="4229100" cy="4229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Defects</a:t>
            </a:r>
          </a:p>
        </p:txBody>
      </p:sp>
      <p:sp>
        <p:nvSpPr>
          <p:cNvPr id="61443" name="Rectangle 3"/>
          <p:cNvSpPr>
            <a:spLocks noChangeArrowheads="1"/>
          </p:cNvSpPr>
          <p:nvPr/>
        </p:nvSpPr>
        <p:spPr bwMode="auto">
          <a:xfrm>
            <a:off x="914400" y="1828800"/>
            <a:ext cx="7848600" cy="3013075"/>
          </a:xfrm>
          <a:prstGeom prst="rect">
            <a:avLst/>
          </a:prstGeom>
          <a:noFill/>
          <a:ln w="9525">
            <a:noFill/>
            <a:miter lim="800000"/>
            <a:headEnd/>
            <a:tailEnd/>
          </a:ln>
        </p:spPr>
        <p:txBody>
          <a:bodyPr>
            <a:spAutoFit/>
          </a:bodyPr>
          <a:lstStyle/>
          <a:p>
            <a:r>
              <a:rPr lang="en-US" sz="2400">
                <a:cs typeface="Arial" pitchFamily="34" charset="0"/>
              </a:rPr>
              <a:t>Molding defects are caused by related and complicated reasons as</a:t>
            </a:r>
            <a:r>
              <a:rPr lang="en-US" sz="2400">
                <a:cs typeface="Times New Roman" pitchFamily="18" charset="0"/>
              </a:rPr>
              <a:t> </a:t>
            </a:r>
            <a:r>
              <a:rPr lang="en-US" sz="2400">
                <a:cs typeface="Arial" pitchFamily="34" charset="0"/>
              </a:rPr>
              <a:t>follows:</a:t>
            </a:r>
          </a:p>
          <a:p>
            <a:pPr eaLnBrk="0" hangingPunct="0"/>
            <a:r>
              <a:rPr lang="en-US" sz="2400">
                <a:cs typeface="Arial" pitchFamily="34" charset="0"/>
              </a:rPr>
              <a:t> </a:t>
            </a:r>
          </a:p>
          <a:p>
            <a:pPr eaLnBrk="0" hangingPunct="0"/>
            <a:r>
              <a:rPr lang="en-US" sz="2400">
                <a:cs typeface="Arial" pitchFamily="34" charset="0"/>
              </a:rPr>
              <a:t>  * Malfunctions of molding machine</a:t>
            </a:r>
          </a:p>
          <a:p>
            <a:pPr eaLnBrk="0" hangingPunct="0"/>
            <a:r>
              <a:rPr lang="en-US" sz="2400">
                <a:cs typeface="Arial" pitchFamily="34" charset="0"/>
              </a:rPr>
              <a:t>  * </a:t>
            </a:r>
            <a:r>
              <a:rPr lang="en-US" sz="2400">
                <a:solidFill>
                  <a:schemeClr val="accent2"/>
                </a:solidFill>
                <a:cs typeface="Arial" pitchFamily="34" charset="0"/>
              </a:rPr>
              <a:t>Inappropriate molding conditions</a:t>
            </a:r>
          </a:p>
          <a:p>
            <a:pPr eaLnBrk="0" hangingPunct="0"/>
            <a:r>
              <a:rPr lang="en-US" sz="2400">
                <a:cs typeface="Arial" pitchFamily="34" charset="0"/>
              </a:rPr>
              <a:t>  * Flaws in product and mold design</a:t>
            </a:r>
          </a:p>
          <a:p>
            <a:pPr eaLnBrk="0" hangingPunct="0"/>
            <a:r>
              <a:rPr lang="en-US" sz="2400">
                <a:cs typeface="Arial" pitchFamily="34" charset="0"/>
              </a:rPr>
              <a:t>  * Improper Selection of molding material</a:t>
            </a:r>
          </a:p>
          <a:p>
            <a:pPr eaLnBrk="0" hangingPunct="0"/>
            <a:endParaRPr lang="en-US" sz="2400">
              <a:latin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1401763" y="450850"/>
            <a:ext cx="6273800" cy="579438"/>
          </a:xfrm>
          <a:prstGeom prst="rect">
            <a:avLst/>
          </a:prstGeom>
          <a:noFill/>
          <a:ln w="9525">
            <a:noFill/>
            <a:miter lim="800000"/>
            <a:headEnd/>
            <a:tailEnd/>
          </a:ln>
        </p:spPr>
        <p:txBody>
          <a:bodyPr wrap="none">
            <a:spAutoFit/>
          </a:bodyPr>
          <a:lstStyle/>
          <a:p>
            <a:r>
              <a:rPr lang="th-TH" sz="3200">
                <a:solidFill>
                  <a:schemeClr val="accent2"/>
                </a:solidFill>
                <a:latin typeface="Tahoma" pitchFamily="34" charset="0"/>
                <a:cs typeface="Tahoma" pitchFamily="34" charset="0"/>
              </a:rPr>
              <a:t>Thermoplastic</a:t>
            </a:r>
            <a:r>
              <a:rPr lang="en-US" sz="3200">
                <a:solidFill>
                  <a:schemeClr val="accent2"/>
                </a:solidFill>
                <a:latin typeface="Tahoma" pitchFamily="34" charset="0"/>
                <a:cs typeface="Tahoma" pitchFamily="34" charset="0"/>
              </a:rPr>
              <a:t>s</a:t>
            </a:r>
            <a:r>
              <a:rPr lang="th-TH" sz="3200">
                <a:solidFill>
                  <a:schemeClr val="accent2"/>
                </a:solidFill>
                <a:latin typeface="Tahoma" pitchFamily="34" charset="0"/>
                <a:cs typeface="Tahoma" pitchFamily="34" charset="0"/>
              </a:rPr>
              <a:t>   </a:t>
            </a:r>
            <a:r>
              <a:rPr lang="en-US" sz="3200">
                <a:solidFill>
                  <a:schemeClr val="accent2"/>
                </a:solidFill>
                <a:latin typeface="Tahoma" pitchFamily="34" charset="0"/>
                <a:cs typeface="Tahoma" pitchFamily="34" charset="0"/>
              </a:rPr>
              <a:t> &amp;    Thermosets</a:t>
            </a:r>
            <a:endParaRPr lang="th-TH" sz="3200">
              <a:solidFill>
                <a:schemeClr val="accent2"/>
              </a:solidFill>
              <a:latin typeface="Tahoma" pitchFamily="34" charset="0"/>
              <a:cs typeface="Tahoma" pitchFamily="34" charset="0"/>
            </a:endParaRPr>
          </a:p>
        </p:txBody>
      </p:sp>
      <p:pic>
        <p:nvPicPr>
          <p:cNvPr id="179203" name="Picture 3"/>
          <p:cNvPicPr>
            <a:picLocks noChangeAspect="1" noChangeArrowheads="1"/>
          </p:cNvPicPr>
          <p:nvPr/>
        </p:nvPicPr>
        <p:blipFill>
          <a:blip r:embed="rId2" cstate="print"/>
          <a:srcRect/>
          <a:stretch>
            <a:fillRect/>
          </a:stretch>
        </p:blipFill>
        <p:spPr bwMode="auto">
          <a:xfrm>
            <a:off x="1857375" y="1581150"/>
            <a:ext cx="1962150" cy="3219450"/>
          </a:xfrm>
          <a:prstGeom prst="rect">
            <a:avLst/>
          </a:prstGeom>
          <a:noFill/>
          <a:ln w="9525">
            <a:noFill/>
            <a:miter lim="800000"/>
            <a:headEnd/>
            <a:tailEnd/>
          </a:ln>
        </p:spPr>
      </p:pic>
      <p:sp>
        <p:nvSpPr>
          <p:cNvPr id="179204" name="Rectangle 4"/>
          <p:cNvSpPr>
            <a:spLocks noChangeArrowheads="1"/>
          </p:cNvSpPr>
          <p:nvPr/>
        </p:nvSpPr>
        <p:spPr bwMode="auto">
          <a:xfrm>
            <a:off x="1858963" y="5114925"/>
            <a:ext cx="2147887" cy="1187450"/>
          </a:xfrm>
          <a:prstGeom prst="rect">
            <a:avLst/>
          </a:prstGeom>
          <a:noFill/>
          <a:ln w="9525">
            <a:noFill/>
            <a:miter lim="800000"/>
            <a:headEnd/>
            <a:tailEnd/>
          </a:ln>
        </p:spPr>
        <p:txBody>
          <a:bodyPr wrap="none">
            <a:spAutoFit/>
          </a:bodyPr>
          <a:lstStyle/>
          <a:p>
            <a:pPr algn="ctr"/>
            <a:r>
              <a:rPr lang="th-TH" sz="2400">
                <a:latin typeface="Tahoma" pitchFamily="34" charset="0"/>
                <a:cs typeface="Tahoma" pitchFamily="34" charset="0"/>
              </a:rPr>
              <a:t>amorphous</a:t>
            </a:r>
          </a:p>
          <a:p>
            <a:pPr algn="ctr"/>
            <a:r>
              <a:rPr lang="en-US" sz="2400">
                <a:latin typeface="Tahoma" pitchFamily="34" charset="0"/>
                <a:cs typeface="Tahoma" pitchFamily="34" charset="0"/>
              </a:rPr>
              <a:t>or</a:t>
            </a:r>
          </a:p>
          <a:p>
            <a:pPr algn="ctr"/>
            <a:r>
              <a:rPr lang="en-US" sz="2400">
                <a:latin typeface="Tahoma" pitchFamily="34" charset="0"/>
                <a:cs typeface="Tahoma" pitchFamily="34" charset="0"/>
              </a:rPr>
              <a:t>semi</a:t>
            </a:r>
            <a:r>
              <a:rPr lang="th-TH" sz="2400">
                <a:latin typeface="Tahoma" pitchFamily="34" charset="0"/>
                <a:cs typeface="Tahoma" pitchFamily="34" charset="0"/>
              </a:rPr>
              <a:t>crystalline</a:t>
            </a:r>
          </a:p>
        </p:txBody>
      </p:sp>
      <p:pic>
        <p:nvPicPr>
          <p:cNvPr id="179205" name="Picture 5"/>
          <p:cNvPicPr>
            <a:picLocks noChangeAspect="1" noChangeArrowheads="1"/>
          </p:cNvPicPr>
          <p:nvPr/>
        </p:nvPicPr>
        <p:blipFill>
          <a:blip r:embed="rId3" cstate="print"/>
          <a:srcRect/>
          <a:stretch>
            <a:fillRect/>
          </a:stretch>
        </p:blipFill>
        <p:spPr bwMode="auto">
          <a:xfrm>
            <a:off x="5133975" y="1443038"/>
            <a:ext cx="2705100" cy="3495675"/>
          </a:xfrm>
          <a:prstGeom prst="rect">
            <a:avLst/>
          </a:prstGeom>
          <a:noFill/>
          <a:ln w="9525">
            <a:noFill/>
            <a:miter lim="800000"/>
            <a:headEnd/>
            <a:tailEnd/>
          </a:ln>
        </p:spPr>
      </p:pic>
      <p:sp>
        <p:nvSpPr>
          <p:cNvPr id="179206" name="Rectangle 6"/>
          <p:cNvSpPr>
            <a:spLocks noChangeArrowheads="1"/>
          </p:cNvSpPr>
          <p:nvPr/>
        </p:nvSpPr>
        <p:spPr bwMode="auto">
          <a:xfrm>
            <a:off x="5597525" y="5210175"/>
            <a:ext cx="1973263" cy="822325"/>
          </a:xfrm>
          <a:prstGeom prst="rect">
            <a:avLst/>
          </a:prstGeom>
          <a:noFill/>
          <a:ln w="9525">
            <a:noFill/>
            <a:miter lim="800000"/>
            <a:headEnd/>
            <a:tailEnd/>
          </a:ln>
        </p:spPr>
        <p:txBody>
          <a:bodyPr wrap="none">
            <a:spAutoFit/>
          </a:bodyPr>
          <a:lstStyle/>
          <a:p>
            <a:pPr algn="ctr"/>
            <a:r>
              <a:rPr lang="en-US" sz="2400">
                <a:latin typeface="Tahoma" pitchFamily="34" charset="0"/>
                <a:cs typeface="Tahoma" pitchFamily="34" charset="0"/>
              </a:rPr>
              <a:t>cross-linked</a:t>
            </a:r>
          </a:p>
          <a:p>
            <a:pPr algn="ctr"/>
            <a:r>
              <a:rPr lang="en-US" sz="2400">
                <a:latin typeface="Tahoma" pitchFamily="34" charset="0"/>
                <a:cs typeface="Tahoma" pitchFamily="34" charset="0"/>
              </a:rPr>
              <a:t>(3D network)</a:t>
            </a:r>
            <a:endParaRPr lang="th-TH" sz="2400">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79203"/>
                                        </p:tgtEl>
                                        <p:attrNameLst>
                                          <p:attrName>style.visibility</p:attrName>
                                        </p:attrNameLst>
                                      </p:cBhvr>
                                      <p:to>
                                        <p:strVal val="visible"/>
                                      </p:to>
                                    </p:set>
                                    <p:anim calcmode="lin" valueType="num">
                                      <p:cBhvr>
                                        <p:cTn id="7" dur="500" fill="hold"/>
                                        <p:tgtEl>
                                          <p:spTgt spid="179203"/>
                                        </p:tgtEl>
                                        <p:attrNameLst>
                                          <p:attrName>ppt_w</p:attrName>
                                        </p:attrNameLst>
                                      </p:cBhvr>
                                      <p:tavLst>
                                        <p:tav tm="0">
                                          <p:val>
                                            <p:fltVal val="0"/>
                                          </p:val>
                                        </p:tav>
                                        <p:tav tm="100000">
                                          <p:val>
                                            <p:strVal val="#ppt_w"/>
                                          </p:val>
                                        </p:tav>
                                      </p:tavLst>
                                    </p:anim>
                                    <p:anim calcmode="lin" valueType="num">
                                      <p:cBhvr>
                                        <p:cTn id="8" dur="500" fill="hold"/>
                                        <p:tgtEl>
                                          <p:spTgt spid="17920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79204"/>
                                        </p:tgtEl>
                                        <p:attrNameLst>
                                          <p:attrName>style.visibility</p:attrName>
                                        </p:attrNameLst>
                                      </p:cBhvr>
                                      <p:to>
                                        <p:strVal val="visible"/>
                                      </p:to>
                                    </p:set>
                                    <p:animEffect transition="in" filter="checkerboard(across)">
                                      <p:cBhvr>
                                        <p:cTn id="13" dur="500"/>
                                        <p:tgtEl>
                                          <p:spTgt spid="179204"/>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179205"/>
                                        </p:tgtEl>
                                        <p:attrNameLst>
                                          <p:attrName>style.visibility</p:attrName>
                                        </p:attrNameLst>
                                      </p:cBhvr>
                                      <p:to>
                                        <p:strVal val="visible"/>
                                      </p:to>
                                    </p:set>
                                    <p:anim calcmode="lin" valueType="num">
                                      <p:cBhvr>
                                        <p:cTn id="18" dur="500" fill="hold"/>
                                        <p:tgtEl>
                                          <p:spTgt spid="179205"/>
                                        </p:tgtEl>
                                        <p:attrNameLst>
                                          <p:attrName>ppt_w</p:attrName>
                                        </p:attrNameLst>
                                      </p:cBhvr>
                                      <p:tavLst>
                                        <p:tav tm="0">
                                          <p:val>
                                            <p:fltVal val="0"/>
                                          </p:val>
                                        </p:tav>
                                        <p:tav tm="100000">
                                          <p:val>
                                            <p:strVal val="#ppt_w"/>
                                          </p:val>
                                        </p:tav>
                                      </p:tavLst>
                                    </p:anim>
                                    <p:anim calcmode="lin" valueType="num">
                                      <p:cBhvr>
                                        <p:cTn id="19" dur="500" fill="hold"/>
                                        <p:tgtEl>
                                          <p:spTgt spid="179205"/>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79206"/>
                                        </p:tgtEl>
                                        <p:attrNameLst>
                                          <p:attrName>style.visibility</p:attrName>
                                        </p:attrNameLst>
                                      </p:cBhvr>
                                      <p:to>
                                        <p:strVal val="visible"/>
                                      </p:to>
                                    </p:set>
                                    <p:animEffect transition="in" filter="blinds(horizontal)">
                                      <p:cBhvr>
                                        <p:cTn id="24" dur="500"/>
                                        <p:tgtEl>
                                          <p:spTgt spid="179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4" grpId="0"/>
      <p:bldP spid="17920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Weldline</a:t>
            </a:r>
          </a:p>
        </p:txBody>
      </p:sp>
      <p:sp>
        <p:nvSpPr>
          <p:cNvPr id="62467" name="Rectangle 3"/>
          <p:cNvSpPr>
            <a:spLocks noChangeArrowheads="1"/>
          </p:cNvSpPr>
          <p:nvPr/>
        </p:nvSpPr>
        <p:spPr bwMode="auto">
          <a:xfrm>
            <a:off x="533400" y="1905000"/>
            <a:ext cx="8229600" cy="4454525"/>
          </a:xfrm>
          <a:prstGeom prst="rect">
            <a:avLst/>
          </a:prstGeom>
          <a:noFill/>
          <a:ln w="9525">
            <a:noFill/>
            <a:miter lim="800000"/>
            <a:headEnd/>
            <a:tailEnd/>
          </a:ln>
        </p:spPr>
        <p:txBody>
          <a:bodyPr>
            <a:spAutoFit/>
          </a:bodyPr>
          <a:lstStyle/>
          <a:p>
            <a:pPr algn="just">
              <a:tabLst>
                <a:tab pos="5429250" algn="l"/>
              </a:tabLst>
            </a:pPr>
            <a:r>
              <a:rPr lang="en-US" sz="1800">
                <a:cs typeface="Arial" pitchFamily="34" charset="0"/>
              </a:rPr>
              <a:t>This is a phenomenon where a thin line is created when different flows of molten plastics in a mold cavity meet and remain undissolved. It is a boundary between flows caused by incomplete dissolution of molten plastics. It often develops around the far edge of the gate.</a:t>
            </a:r>
          </a:p>
          <a:p>
            <a:pPr algn="just">
              <a:tabLst>
                <a:tab pos="5429250" algn="l"/>
              </a:tabLst>
            </a:pPr>
            <a:endParaRPr lang="en-US" sz="1000">
              <a:cs typeface="Arial" pitchFamily="34" charset="0"/>
            </a:endParaRPr>
          </a:p>
          <a:p>
            <a:pPr algn="just" eaLnBrk="0" hangingPunct="0">
              <a:tabLst>
                <a:tab pos="5429250" algn="l"/>
              </a:tabLst>
            </a:pPr>
            <a:r>
              <a:rPr lang="en-US" sz="1800" b="1">
                <a:cs typeface="Arial" pitchFamily="34" charset="0"/>
              </a:rPr>
              <a:t>Cause</a:t>
            </a:r>
            <a:endParaRPr lang="en-US" sz="1000" b="1">
              <a:cs typeface="Arial" pitchFamily="34" charset="0"/>
            </a:endParaRPr>
          </a:p>
          <a:p>
            <a:pPr algn="just" eaLnBrk="0" hangingPunct="0">
              <a:tabLst>
                <a:tab pos="5429250" algn="l"/>
              </a:tabLst>
            </a:pPr>
            <a:r>
              <a:rPr lang="en-US" sz="1800">
                <a:cs typeface="Arial" pitchFamily="34" charset="0"/>
              </a:rPr>
              <a:t>Low temperature of the mold causes incomplete dissolution of the molten plastics.</a:t>
            </a:r>
            <a:endParaRPr lang="en-US" sz="1000">
              <a:cs typeface="Arial" pitchFamily="34" charset="0"/>
            </a:endParaRPr>
          </a:p>
          <a:p>
            <a:pPr algn="just" eaLnBrk="0" hangingPunct="0">
              <a:tabLst>
                <a:tab pos="5429250" algn="l"/>
              </a:tabLst>
            </a:pPr>
            <a:r>
              <a:rPr lang="en-US" sz="1800">
                <a:cs typeface="Arial" pitchFamily="34" charset="0"/>
              </a:rPr>
              <a:t> </a:t>
            </a:r>
            <a:endParaRPr lang="en-US" sz="1000">
              <a:cs typeface="Arial" pitchFamily="34" charset="0"/>
            </a:endParaRPr>
          </a:p>
          <a:p>
            <a:pPr algn="just" eaLnBrk="0" hangingPunct="0">
              <a:tabLst>
                <a:tab pos="5429250" algn="l"/>
              </a:tabLst>
            </a:pPr>
            <a:r>
              <a:rPr lang="en-US" sz="1800" b="1">
                <a:cs typeface="Arial" pitchFamily="34" charset="0"/>
              </a:rPr>
              <a:t>Solution</a:t>
            </a:r>
            <a:endParaRPr lang="en-US" sz="1000" b="1">
              <a:cs typeface="Arial" pitchFamily="34" charset="0"/>
            </a:endParaRPr>
          </a:p>
          <a:p>
            <a:pPr algn="just" eaLnBrk="0" hangingPunct="0">
              <a:tabLst>
                <a:tab pos="5429250" algn="l"/>
              </a:tabLst>
            </a:pPr>
            <a:r>
              <a:rPr lang="en-US" sz="1800">
                <a:cs typeface="Arial" pitchFamily="34" charset="0"/>
              </a:rPr>
              <a:t>Increase injection speed and raise the mold temperature. Lower the molten plastics temperature and increase the injection pressure. Change the gate position and the flow of molten plastics. Change the gate position to prevent development of  weldline.</a:t>
            </a:r>
            <a:endParaRPr lang="en-US" sz="1000">
              <a:cs typeface="Arial" pitchFamily="34" charset="0"/>
            </a:endParaRPr>
          </a:p>
          <a:p>
            <a:pPr algn="just" eaLnBrk="0" hangingPunct="0">
              <a:tabLst>
                <a:tab pos="5429250" algn="l"/>
              </a:tabLst>
            </a:pPr>
            <a:r>
              <a:rPr lang="en-US" sz="1800">
                <a:cs typeface="Arial" pitchFamily="34" charset="0"/>
              </a:rPr>
              <a:t> </a:t>
            </a:r>
            <a:endParaRPr lang="en-US" sz="1000">
              <a:cs typeface="Arial" pitchFamily="34" charset="0"/>
            </a:endParaRPr>
          </a:p>
          <a:p>
            <a:pPr eaLnBrk="0" hangingPunct="0">
              <a:tabLst>
                <a:tab pos="5429250" algn="l"/>
              </a:tabLst>
            </a:pPr>
            <a:endParaRPr lang="en-US" sz="2400">
              <a:latin typeface="Times New Roman" pitchFamily="18" charset="0"/>
            </a:endParaRPr>
          </a:p>
        </p:txBody>
      </p:sp>
      <p:pic>
        <p:nvPicPr>
          <p:cNvPr id="62468" name="Picture 4" descr="zu1_4"/>
          <p:cNvPicPr>
            <a:picLocks noChangeAspect="1" noChangeArrowheads="1"/>
          </p:cNvPicPr>
          <p:nvPr/>
        </p:nvPicPr>
        <p:blipFill>
          <a:blip r:embed="rId2" cstate="print"/>
          <a:srcRect/>
          <a:stretch>
            <a:fillRect/>
          </a:stretch>
        </p:blipFill>
        <p:spPr bwMode="auto">
          <a:xfrm>
            <a:off x="6477000" y="76200"/>
            <a:ext cx="2000250" cy="2000250"/>
          </a:xfrm>
          <a:prstGeom prst="rect">
            <a:avLst/>
          </a:prstGeom>
          <a:noFill/>
          <a:ln w="9525">
            <a:noFill/>
            <a:miter lim="800000"/>
            <a:headEnd/>
            <a:tailEnd/>
          </a:ln>
        </p:spPr>
      </p:pic>
      <p:sp>
        <p:nvSpPr>
          <p:cNvPr id="62469" name="AutoShape 5"/>
          <p:cNvSpPr>
            <a:spLocks noChangeArrowheads="1"/>
          </p:cNvSpPr>
          <p:nvPr/>
        </p:nvSpPr>
        <p:spPr bwMode="auto">
          <a:xfrm rot="7533549">
            <a:off x="7848600" y="914400"/>
            <a:ext cx="304800" cy="457200"/>
          </a:xfrm>
          <a:custGeom>
            <a:avLst/>
            <a:gdLst>
              <a:gd name="T0" fmla="*/ 213445 w 21600"/>
              <a:gd name="T1" fmla="*/ 0 h 21600"/>
              <a:gd name="T2" fmla="*/ 213445 w 21600"/>
              <a:gd name="T3" fmla="*/ 257344 h 21600"/>
              <a:gd name="T4" fmla="*/ 45678 w 21600"/>
              <a:gd name="T5" fmla="*/ 457200 h 21600"/>
              <a:gd name="T6" fmla="*/ 304800 w 21600"/>
              <a:gd name="T7" fmla="*/ 128672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th-TH"/>
          </a:p>
        </p:txBody>
      </p:sp>
      <p:sp>
        <p:nvSpPr>
          <p:cNvPr id="62470" name="AutoShape 6"/>
          <p:cNvSpPr>
            <a:spLocks noChangeArrowheads="1"/>
          </p:cNvSpPr>
          <p:nvPr/>
        </p:nvSpPr>
        <p:spPr bwMode="auto">
          <a:xfrm rot="14066451" flipH="1">
            <a:off x="7010400" y="914400"/>
            <a:ext cx="304800" cy="457200"/>
          </a:xfrm>
          <a:custGeom>
            <a:avLst/>
            <a:gdLst>
              <a:gd name="T0" fmla="*/ 213445 w 21600"/>
              <a:gd name="T1" fmla="*/ 0 h 21600"/>
              <a:gd name="T2" fmla="*/ 213445 w 21600"/>
              <a:gd name="T3" fmla="*/ 257344 h 21600"/>
              <a:gd name="T4" fmla="*/ 45678 w 21600"/>
              <a:gd name="T5" fmla="*/ 457200 h 21600"/>
              <a:gd name="T6" fmla="*/ 304800 w 21600"/>
              <a:gd name="T7" fmla="*/ 128672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th-TH"/>
          </a:p>
        </p:txBody>
      </p:sp>
      <p:sp>
        <p:nvSpPr>
          <p:cNvPr id="62471" name="AutoShape 7"/>
          <p:cNvSpPr>
            <a:spLocks noChangeArrowheads="1"/>
          </p:cNvSpPr>
          <p:nvPr/>
        </p:nvSpPr>
        <p:spPr bwMode="auto">
          <a:xfrm rot="5400000">
            <a:off x="7429500" y="647700"/>
            <a:ext cx="457200" cy="228600"/>
          </a:xfrm>
          <a:prstGeom prst="rightArrow">
            <a:avLst>
              <a:gd name="adj1" fmla="val 50000"/>
              <a:gd name="adj2" fmla="val 50000"/>
            </a:avLst>
          </a:prstGeom>
          <a:solidFill>
            <a:schemeClr val="accent1"/>
          </a:solidFill>
          <a:ln w="9525">
            <a:solidFill>
              <a:schemeClr val="tx1"/>
            </a:solidFill>
            <a:miter lim="800000"/>
            <a:headEnd/>
            <a:tailEnd/>
          </a:ln>
        </p:spPr>
        <p:txBody>
          <a:bodyPr wrap="none" anchor="ctr"/>
          <a:lstStyle/>
          <a:p>
            <a:endParaRPr lang="th-TH"/>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57200" y="274638"/>
            <a:ext cx="6324600" cy="952500"/>
          </a:xfrm>
        </p:spPr>
        <p:txBody>
          <a:bodyPr/>
          <a:lstStyle/>
          <a:p>
            <a:pPr eaLnBrk="1" hangingPunct="1"/>
            <a:r>
              <a:rPr lang="en-US" smtClean="0"/>
              <a:t>Flashes</a:t>
            </a:r>
          </a:p>
        </p:txBody>
      </p:sp>
      <p:sp>
        <p:nvSpPr>
          <p:cNvPr id="63491" name="Rectangle 3"/>
          <p:cNvSpPr>
            <a:spLocks noChangeArrowheads="1"/>
          </p:cNvSpPr>
          <p:nvPr/>
        </p:nvSpPr>
        <p:spPr bwMode="auto">
          <a:xfrm>
            <a:off x="304800" y="1981200"/>
            <a:ext cx="8839200" cy="3540125"/>
          </a:xfrm>
          <a:prstGeom prst="rect">
            <a:avLst/>
          </a:prstGeom>
          <a:noFill/>
          <a:ln w="9525">
            <a:noFill/>
            <a:miter lim="800000"/>
            <a:headEnd/>
            <a:tailEnd/>
          </a:ln>
        </p:spPr>
        <p:txBody>
          <a:bodyPr>
            <a:spAutoFit/>
          </a:bodyPr>
          <a:lstStyle/>
          <a:p>
            <a:pPr algn="just">
              <a:tabLst>
                <a:tab pos="5429250" algn="l"/>
              </a:tabLst>
            </a:pPr>
            <a:r>
              <a:rPr lang="en-US" sz="1800">
                <a:cs typeface="Arial" pitchFamily="34" charset="0"/>
              </a:rPr>
              <a:t>Flashes develop at the mold parting line or ejector pin installation point. It is a phenomenon where molten polymer smears out and sticks to the gap.</a:t>
            </a:r>
          </a:p>
          <a:p>
            <a:pPr algn="just">
              <a:tabLst>
                <a:tab pos="5429250" algn="l"/>
              </a:tabLst>
            </a:pPr>
            <a:endParaRPr lang="en-US" sz="1000">
              <a:cs typeface="Arial" pitchFamily="34" charset="0"/>
            </a:endParaRPr>
          </a:p>
          <a:p>
            <a:pPr algn="just" eaLnBrk="0" hangingPunct="0">
              <a:tabLst>
                <a:tab pos="5429250" algn="l"/>
              </a:tabLst>
            </a:pPr>
            <a:r>
              <a:rPr lang="en-US" sz="1800" b="1">
                <a:cs typeface="Arial" pitchFamily="34" charset="0"/>
              </a:rPr>
              <a:t>        Cause</a:t>
            </a:r>
            <a:endParaRPr lang="en-US" sz="1000" b="1">
              <a:cs typeface="Arial" pitchFamily="34" charset="0"/>
            </a:endParaRPr>
          </a:p>
          <a:p>
            <a:pPr algn="just" eaLnBrk="0" hangingPunct="0">
              <a:tabLst>
                <a:tab pos="5429250" algn="l"/>
              </a:tabLst>
            </a:pPr>
            <a:r>
              <a:rPr lang="en-US" sz="1800">
                <a:cs typeface="Arial" pitchFamily="34" charset="0"/>
              </a:rPr>
              <a:t>Poor quality of the mold.</a:t>
            </a:r>
            <a:r>
              <a:rPr lang="en-US" sz="1000">
                <a:cs typeface="Arial" pitchFamily="34" charset="0"/>
              </a:rPr>
              <a:t> </a:t>
            </a:r>
            <a:r>
              <a:rPr lang="en-US" sz="1800">
                <a:cs typeface="Arial" pitchFamily="34" charset="0"/>
              </a:rPr>
              <a:t>The molten polymer has too low viscosity. </a:t>
            </a:r>
          </a:p>
          <a:p>
            <a:pPr algn="just" eaLnBrk="0" hangingPunct="0">
              <a:tabLst>
                <a:tab pos="5429250" algn="l"/>
              </a:tabLst>
            </a:pPr>
            <a:r>
              <a:rPr lang="en-US" sz="1800">
                <a:cs typeface="Arial" pitchFamily="34" charset="0"/>
              </a:rPr>
              <a:t>Injection pressure is too high, or clamping force is too weak.</a:t>
            </a:r>
            <a:endParaRPr lang="en-US" sz="1000">
              <a:cs typeface="Arial" pitchFamily="34" charset="0"/>
            </a:endParaRPr>
          </a:p>
          <a:p>
            <a:pPr algn="just" eaLnBrk="0" hangingPunct="0">
              <a:tabLst>
                <a:tab pos="5429250" algn="l"/>
              </a:tabLst>
            </a:pPr>
            <a:r>
              <a:rPr lang="en-US" sz="1800">
                <a:cs typeface="Arial" pitchFamily="34" charset="0"/>
              </a:rPr>
              <a:t> </a:t>
            </a:r>
            <a:endParaRPr lang="en-US" sz="1000">
              <a:cs typeface="Arial" pitchFamily="34" charset="0"/>
            </a:endParaRPr>
          </a:p>
          <a:p>
            <a:pPr algn="just" eaLnBrk="0" hangingPunct="0">
              <a:tabLst>
                <a:tab pos="5429250" algn="l"/>
              </a:tabLst>
            </a:pPr>
            <a:r>
              <a:rPr lang="en-US" sz="1800" b="1">
                <a:cs typeface="Arial" pitchFamily="34" charset="0"/>
              </a:rPr>
              <a:t>        Solution</a:t>
            </a:r>
            <a:endParaRPr lang="en-US" sz="1000" b="1">
              <a:cs typeface="Arial" pitchFamily="34" charset="0"/>
            </a:endParaRPr>
          </a:p>
          <a:p>
            <a:pPr algn="just" eaLnBrk="0" hangingPunct="0">
              <a:tabLst>
                <a:tab pos="5429250" algn="l"/>
              </a:tabLst>
            </a:pPr>
            <a:r>
              <a:rPr lang="en-US" sz="1800">
                <a:cs typeface="Arial" pitchFamily="34" charset="0"/>
              </a:rPr>
              <a:t>Avoiding excessive difference in thickness is most effective.</a:t>
            </a:r>
            <a:endParaRPr lang="en-US" sz="1000">
              <a:cs typeface="Arial" pitchFamily="34" charset="0"/>
            </a:endParaRPr>
          </a:p>
          <a:p>
            <a:pPr algn="just" eaLnBrk="0" hangingPunct="0">
              <a:tabLst>
                <a:tab pos="5429250" algn="l"/>
              </a:tabLst>
            </a:pPr>
            <a:r>
              <a:rPr lang="en-US" sz="1800">
                <a:cs typeface="Arial" pitchFamily="34" charset="0"/>
              </a:rPr>
              <a:t>Slow down the injection speed.</a:t>
            </a:r>
            <a:endParaRPr lang="en-US" sz="1000">
              <a:cs typeface="Arial" pitchFamily="34" charset="0"/>
            </a:endParaRPr>
          </a:p>
          <a:p>
            <a:pPr algn="just" eaLnBrk="0" hangingPunct="0">
              <a:tabLst>
                <a:tab pos="5429250" algn="l"/>
              </a:tabLst>
            </a:pPr>
            <a:r>
              <a:rPr lang="en-US" sz="1800">
                <a:cs typeface="Arial" pitchFamily="34" charset="0"/>
              </a:rPr>
              <a:t>Apply well-balanced pressure to the mold to get consistent clamping force, or increase the clamping force.</a:t>
            </a:r>
            <a:endParaRPr lang="en-US" sz="1000">
              <a:cs typeface="Arial" pitchFamily="34" charset="0"/>
            </a:endParaRPr>
          </a:p>
          <a:p>
            <a:pPr eaLnBrk="0" hangingPunct="0">
              <a:tabLst>
                <a:tab pos="5429250" algn="l"/>
              </a:tabLst>
            </a:pPr>
            <a:r>
              <a:rPr lang="en-US" sz="1800">
                <a:cs typeface="Arial" pitchFamily="34" charset="0"/>
              </a:rPr>
              <a:t>Enhance the surface quality of the parting lines, ejector pins and holes.</a:t>
            </a:r>
            <a:r>
              <a:rPr lang="en-US" sz="1100">
                <a:latin typeface="Times New Roman" pitchFamily="18" charset="0"/>
              </a:rPr>
              <a:t> </a:t>
            </a:r>
            <a:endParaRPr lang="en-US" sz="2400">
              <a:latin typeface="Times New Roman" pitchFamily="18" charset="0"/>
            </a:endParaRPr>
          </a:p>
        </p:txBody>
      </p:sp>
      <p:pic>
        <p:nvPicPr>
          <p:cNvPr id="63492" name="Picture 4" descr="zu1_6"/>
          <p:cNvPicPr>
            <a:picLocks noChangeAspect="1" noChangeArrowheads="1"/>
          </p:cNvPicPr>
          <p:nvPr/>
        </p:nvPicPr>
        <p:blipFill>
          <a:blip r:embed="rId2" cstate="print"/>
          <a:srcRect/>
          <a:stretch>
            <a:fillRect/>
          </a:stretch>
        </p:blipFill>
        <p:spPr bwMode="auto">
          <a:xfrm>
            <a:off x="5521325" y="609600"/>
            <a:ext cx="2936875"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36563" y="242888"/>
            <a:ext cx="7793037" cy="1143000"/>
          </a:xfrm>
        </p:spPr>
        <p:txBody>
          <a:bodyPr/>
          <a:lstStyle/>
          <a:p>
            <a:pPr eaLnBrk="1" hangingPunct="1"/>
            <a:r>
              <a:rPr lang="en-US" smtClean="0"/>
              <a:t>Short shot</a:t>
            </a:r>
          </a:p>
        </p:txBody>
      </p:sp>
      <p:sp>
        <p:nvSpPr>
          <p:cNvPr id="64515" name="Rectangle 3"/>
          <p:cNvSpPr>
            <a:spLocks noChangeArrowheads="1"/>
          </p:cNvSpPr>
          <p:nvPr/>
        </p:nvSpPr>
        <p:spPr bwMode="auto">
          <a:xfrm>
            <a:off x="304800" y="1600200"/>
            <a:ext cx="8077200" cy="2868613"/>
          </a:xfrm>
          <a:prstGeom prst="rect">
            <a:avLst/>
          </a:prstGeom>
          <a:noFill/>
          <a:ln w="9525">
            <a:noFill/>
            <a:miter lim="800000"/>
            <a:headEnd/>
            <a:tailEnd/>
          </a:ln>
        </p:spPr>
        <p:txBody>
          <a:bodyPr>
            <a:spAutoFit/>
          </a:bodyPr>
          <a:lstStyle/>
          <a:p>
            <a:pPr algn="just">
              <a:tabLst>
                <a:tab pos="5429250" algn="l"/>
              </a:tabLst>
            </a:pPr>
            <a:r>
              <a:rPr lang="en-US" sz="1800">
                <a:cs typeface="Arial" pitchFamily="34" charset="0"/>
              </a:rPr>
              <a:t>This is the phenomenon where molten plastics does not fill the mold cavity completely. and the portion of parts becomes incomplete shape.</a:t>
            </a:r>
          </a:p>
          <a:p>
            <a:pPr algn="just">
              <a:tabLst>
                <a:tab pos="5429250" algn="l"/>
              </a:tabLst>
            </a:pPr>
            <a:endParaRPr lang="en-US" sz="1000">
              <a:cs typeface="Arial" pitchFamily="34" charset="0"/>
            </a:endParaRPr>
          </a:p>
          <a:p>
            <a:pPr algn="just" eaLnBrk="0" hangingPunct="0">
              <a:tabLst>
                <a:tab pos="5429250" algn="l"/>
              </a:tabLst>
            </a:pPr>
            <a:r>
              <a:rPr lang="en-US" sz="1800" b="1">
                <a:cs typeface="Arial" pitchFamily="34" charset="0"/>
              </a:rPr>
              <a:t>        Cause</a:t>
            </a:r>
            <a:endParaRPr lang="en-US" sz="1000" b="1">
              <a:cs typeface="Arial" pitchFamily="34" charset="0"/>
            </a:endParaRPr>
          </a:p>
          <a:p>
            <a:pPr algn="just" eaLnBrk="0" hangingPunct="0">
              <a:tabLst>
                <a:tab pos="5429250" algn="l"/>
              </a:tabLst>
            </a:pPr>
            <a:r>
              <a:rPr lang="en-US" sz="1800">
                <a:cs typeface="Arial" pitchFamily="34" charset="0"/>
              </a:rPr>
              <a:t>The shot volume or injection pressure is not sufficient. </a:t>
            </a:r>
          </a:p>
          <a:p>
            <a:pPr algn="just" eaLnBrk="0" hangingPunct="0">
              <a:tabLst>
                <a:tab pos="5429250" algn="l"/>
              </a:tabLst>
            </a:pPr>
            <a:endParaRPr lang="en-US" sz="1000">
              <a:cs typeface="Arial" pitchFamily="34" charset="0"/>
            </a:endParaRPr>
          </a:p>
          <a:p>
            <a:pPr algn="just" eaLnBrk="0" hangingPunct="0">
              <a:tabLst>
                <a:tab pos="5429250" algn="l"/>
              </a:tabLst>
            </a:pPr>
            <a:r>
              <a:rPr lang="en-US" sz="1800">
                <a:cs typeface="Arial" pitchFamily="34" charset="0"/>
              </a:rPr>
              <a:t>Injection speed is so slow that the molten plastics becomes solid before it flows to the end of the mold.</a:t>
            </a:r>
            <a:endParaRPr lang="en-US" sz="1000">
              <a:cs typeface="Arial" pitchFamily="34" charset="0"/>
            </a:endParaRPr>
          </a:p>
          <a:p>
            <a:pPr algn="just" eaLnBrk="0" hangingPunct="0">
              <a:tabLst>
                <a:tab pos="5429250" algn="l"/>
              </a:tabLst>
            </a:pPr>
            <a:r>
              <a:rPr lang="en-US" sz="1800" b="1">
                <a:cs typeface="Arial" pitchFamily="34" charset="0"/>
              </a:rPr>
              <a:t>        Solution</a:t>
            </a:r>
            <a:endParaRPr lang="en-US" sz="1000" b="1">
              <a:cs typeface="Arial" pitchFamily="34" charset="0"/>
            </a:endParaRPr>
          </a:p>
          <a:p>
            <a:pPr eaLnBrk="0" hangingPunct="0">
              <a:tabLst>
                <a:tab pos="5429250" algn="l"/>
              </a:tabLst>
            </a:pPr>
            <a:r>
              <a:rPr lang="en-US" sz="1800">
                <a:cs typeface="Arial" pitchFamily="34" charset="0"/>
              </a:rPr>
              <a:t>Apply higher injection pressure. Install air vent or degassing device. Change the shape of the mold or gate position for better flow of the plastics.</a:t>
            </a:r>
            <a:r>
              <a:rPr lang="en-US" sz="1100">
                <a:latin typeface="Times New Roman" pitchFamily="18" charset="0"/>
              </a:rPr>
              <a:t> </a:t>
            </a:r>
            <a:endParaRPr lang="en-US" sz="2400">
              <a:latin typeface="Times New Roman" pitchFamily="18" charset="0"/>
            </a:endParaRPr>
          </a:p>
        </p:txBody>
      </p:sp>
      <p:pic>
        <p:nvPicPr>
          <p:cNvPr id="64516" name="Picture 4" descr="zu1_7"/>
          <p:cNvPicPr>
            <a:picLocks noChangeAspect="1" noChangeArrowheads="1"/>
          </p:cNvPicPr>
          <p:nvPr/>
        </p:nvPicPr>
        <p:blipFill>
          <a:blip r:embed="rId2" cstate="print"/>
          <a:srcRect/>
          <a:stretch>
            <a:fillRect/>
          </a:stretch>
        </p:blipFill>
        <p:spPr bwMode="auto">
          <a:xfrm>
            <a:off x="685800" y="4876800"/>
            <a:ext cx="3429000"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565150" y="336550"/>
            <a:ext cx="7793038" cy="1143000"/>
          </a:xfrm>
        </p:spPr>
        <p:txBody>
          <a:bodyPr/>
          <a:lstStyle/>
          <a:p>
            <a:pPr eaLnBrk="1" hangingPunct="1"/>
            <a:r>
              <a:rPr lang="en-US" sz="4000" smtClean="0">
                <a:solidFill>
                  <a:srgbClr val="000099"/>
                </a:solidFill>
                <a:cs typeface="Arial" pitchFamily="34" charset="0"/>
              </a:rPr>
              <a:t>Warpage</a:t>
            </a:r>
          </a:p>
        </p:txBody>
      </p:sp>
      <p:sp>
        <p:nvSpPr>
          <p:cNvPr id="65539" name="Rectangle 3"/>
          <p:cNvSpPr>
            <a:spLocks noChangeArrowheads="1"/>
          </p:cNvSpPr>
          <p:nvPr/>
        </p:nvSpPr>
        <p:spPr bwMode="auto">
          <a:xfrm>
            <a:off x="533400" y="1828800"/>
            <a:ext cx="7848600" cy="3387725"/>
          </a:xfrm>
          <a:prstGeom prst="rect">
            <a:avLst/>
          </a:prstGeom>
          <a:noFill/>
          <a:ln w="9525">
            <a:noFill/>
            <a:miter lim="800000"/>
            <a:headEnd/>
            <a:tailEnd/>
          </a:ln>
        </p:spPr>
        <p:txBody>
          <a:bodyPr>
            <a:spAutoFit/>
          </a:bodyPr>
          <a:lstStyle/>
          <a:p>
            <a:r>
              <a:rPr lang="en-US" sz="1800">
                <a:cs typeface="Arial" pitchFamily="34" charset="0"/>
              </a:rPr>
              <a:t>This deformation appears when the part is removed from the mold and pressure is released.</a:t>
            </a:r>
          </a:p>
          <a:p>
            <a:endParaRPr lang="en-US" sz="1800">
              <a:cs typeface="Arial" pitchFamily="34" charset="0"/>
            </a:endParaRPr>
          </a:p>
          <a:p>
            <a:pPr eaLnBrk="0" hangingPunct="0"/>
            <a:r>
              <a:rPr lang="en-US" sz="1800" b="1">
                <a:cs typeface="Arial" pitchFamily="34" charset="0"/>
              </a:rPr>
              <a:t>Cause</a:t>
            </a:r>
          </a:p>
          <a:p>
            <a:pPr eaLnBrk="0" hangingPunct="0"/>
            <a:r>
              <a:rPr lang="en-US" sz="1800">
                <a:cs typeface="Arial" pitchFamily="34" charset="0"/>
              </a:rPr>
              <a:t>Uneven shrinkage due to the mold temperature difference (surface temperature difference at cavity and core), and the thickness difference in the part. Injection pressure was too low and insufficient packing.</a:t>
            </a:r>
          </a:p>
          <a:p>
            <a:pPr eaLnBrk="0" hangingPunct="0"/>
            <a:endParaRPr lang="en-US" sz="1800">
              <a:cs typeface="Arial" pitchFamily="34" charset="0"/>
            </a:endParaRPr>
          </a:p>
          <a:p>
            <a:pPr eaLnBrk="0" hangingPunct="0"/>
            <a:r>
              <a:rPr lang="en-US" sz="1800" b="1">
                <a:cs typeface="Arial" pitchFamily="34" charset="0"/>
              </a:rPr>
              <a:t>Solution </a:t>
            </a:r>
          </a:p>
          <a:p>
            <a:pPr eaLnBrk="0" hangingPunct="0"/>
            <a:r>
              <a:rPr lang="en-US" sz="1800">
                <a:cs typeface="Arial" pitchFamily="34" charset="0"/>
              </a:rPr>
              <a:t>Take a longer cooling time and lower the ejection speed. Adjust the ejector pin position or enlarge the draft angle. Examine the part thickness or dimension. Balance cooling lines. Increase packing pressure.</a:t>
            </a:r>
            <a:endParaRPr lang="en-US" sz="2400">
              <a:latin typeface="Times New Roman" pitchFamily="18" charset="0"/>
            </a:endParaRPr>
          </a:p>
        </p:txBody>
      </p:sp>
      <p:pic>
        <p:nvPicPr>
          <p:cNvPr id="65540" name="Picture 4" descr="zu1_2"/>
          <p:cNvPicPr>
            <a:picLocks noChangeAspect="1" noChangeArrowheads="1"/>
          </p:cNvPicPr>
          <p:nvPr/>
        </p:nvPicPr>
        <p:blipFill>
          <a:blip r:embed="rId2" cstate="print"/>
          <a:srcRect/>
          <a:stretch>
            <a:fillRect/>
          </a:stretch>
        </p:blipFill>
        <p:spPr bwMode="auto">
          <a:xfrm>
            <a:off x="6477000" y="838200"/>
            <a:ext cx="2217738" cy="1017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752475" y="312738"/>
            <a:ext cx="7793038" cy="1143000"/>
          </a:xfrm>
        </p:spPr>
        <p:txBody>
          <a:bodyPr/>
          <a:lstStyle/>
          <a:p>
            <a:pPr eaLnBrk="1" hangingPunct="1"/>
            <a:r>
              <a:rPr lang="en-US" smtClean="0"/>
              <a:t>Sink marks</a:t>
            </a:r>
          </a:p>
        </p:txBody>
      </p:sp>
      <p:sp>
        <p:nvSpPr>
          <p:cNvPr id="66563" name="Freeform 3"/>
          <p:cNvSpPr>
            <a:spLocks/>
          </p:cNvSpPr>
          <p:nvPr/>
        </p:nvSpPr>
        <p:spPr bwMode="auto">
          <a:xfrm>
            <a:off x="1447800" y="2057400"/>
            <a:ext cx="2209800" cy="1981200"/>
          </a:xfrm>
          <a:custGeom>
            <a:avLst/>
            <a:gdLst>
              <a:gd name="T0" fmla="*/ 0 w 1248"/>
              <a:gd name="T1" fmla="*/ 720 h 1008"/>
              <a:gd name="T2" fmla="*/ 384 w 1248"/>
              <a:gd name="T3" fmla="*/ 720 h 1008"/>
              <a:gd name="T4" fmla="*/ 384 w 1248"/>
              <a:gd name="T5" fmla="*/ 0 h 1008"/>
              <a:gd name="T6" fmla="*/ 672 w 1248"/>
              <a:gd name="T7" fmla="*/ 0 h 1008"/>
              <a:gd name="T8" fmla="*/ 672 w 1248"/>
              <a:gd name="T9" fmla="*/ 720 h 1008"/>
              <a:gd name="T10" fmla="*/ 1248 w 1248"/>
              <a:gd name="T11" fmla="*/ 720 h 1008"/>
              <a:gd name="T12" fmla="*/ 1248 w 1248"/>
              <a:gd name="T13" fmla="*/ 1008 h 1008"/>
              <a:gd name="T14" fmla="*/ 0 w 1248"/>
              <a:gd name="T15" fmla="*/ 1008 h 1008"/>
              <a:gd name="T16" fmla="*/ 0 w 1248"/>
              <a:gd name="T17" fmla="*/ 720 h 10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8"/>
              <a:gd name="T28" fmla="*/ 0 h 1008"/>
              <a:gd name="T29" fmla="*/ 1248 w 1248"/>
              <a:gd name="T30" fmla="*/ 1008 h 10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8" h="1008">
                <a:moveTo>
                  <a:pt x="0" y="720"/>
                </a:moveTo>
                <a:lnTo>
                  <a:pt x="384" y="720"/>
                </a:lnTo>
                <a:lnTo>
                  <a:pt x="384" y="0"/>
                </a:lnTo>
                <a:lnTo>
                  <a:pt x="672" y="0"/>
                </a:lnTo>
                <a:lnTo>
                  <a:pt x="672" y="720"/>
                </a:lnTo>
                <a:lnTo>
                  <a:pt x="1248" y="720"/>
                </a:lnTo>
                <a:lnTo>
                  <a:pt x="1248" y="1008"/>
                </a:lnTo>
                <a:lnTo>
                  <a:pt x="0" y="1008"/>
                </a:lnTo>
                <a:lnTo>
                  <a:pt x="0" y="720"/>
                </a:lnTo>
                <a:close/>
              </a:path>
            </a:pathLst>
          </a:custGeom>
          <a:solidFill>
            <a:schemeClr val="accent1"/>
          </a:solidFill>
          <a:ln w="9525">
            <a:noFill/>
            <a:round/>
            <a:headEnd/>
            <a:tailEnd/>
          </a:ln>
        </p:spPr>
        <p:txBody>
          <a:bodyPr/>
          <a:lstStyle/>
          <a:p>
            <a:endParaRPr lang="th-TH"/>
          </a:p>
        </p:txBody>
      </p:sp>
      <p:sp>
        <p:nvSpPr>
          <p:cNvPr id="66564" name="Line 4"/>
          <p:cNvSpPr>
            <a:spLocks noChangeShapeType="1"/>
          </p:cNvSpPr>
          <p:nvPr/>
        </p:nvSpPr>
        <p:spPr bwMode="auto">
          <a:xfrm rot="18682210" flipV="1">
            <a:off x="2170906" y="3391694"/>
            <a:ext cx="1588" cy="228600"/>
          </a:xfrm>
          <a:prstGeom prst="line">
            <a:avLst/>
          </a:prstGeom>
          <a:noFill/>
          <a:ln w="9525">
            <a:solidFill>
              <a:schemeClr val="tx1"/>
            </a:solidFill>
            <a:round/>
            <a:headEnd/>
            <a:tailEnd type="triangle" w="med" len="med"/>
          </a:ln>
        </p:spPr>
        <p:txBody>
          <a:bodyPr/>
          <a:lstStyle/>
          <a:p>
            <a:endParaRPr lang="th-TH"/>
          </a:p>
        </p:txBody>
      </p:sp>
      <p:sp>
        <p:nvSpPr>
          <p:cNvPr id="66565" name="Line 5"/>
          <p:cNvSpPr>
            <a:spLocks noChangeShapeType="1"/>
          </p:cNvSpPr>
          <p:nvPr/>
        </p:nvSpPr>
        <p:spPr bwMode="auto">
          <a:xfrm flipH="1">
            <a:off x="2386013" y="3810000"/>
            <a:ext cx="0" cy="228600"/>
          </a:xfrm>
          <a:prstGeom prst="line">
            <a:avLst/>
          </a:prstGeom>
          <a:noFill/>
          <a:ln w="9525">
            <a:solidFill>
              <a:schemeClr val="tx1"/>
            </a:solidFill>
            <a:round/>
            <a:headEnd/>
            <a:tailEnd type="triangle" w="med" len="med"/>
          </a:ln>
        </p:spPr>
        <p:txBody>
          <a:bodyPr/>
          <a:lstStyle/>
          <a:p>
            <a:endParaRPr lang="th-TH"/>
          </a:p>
        </p:txBody>
      </p:sp>
      <p:sp>
        <p:nvSpPr>
          <p:cNvPr id="66566" name="Line 6"/>
          <p:cNvSpPr>
            <a:spLocks noChangeShapeType="1"/>
          </p:cNvSpPr>
          <p:nvPr/>
        </p:nvSpPr>
        <p:spPr bwMode="auto">
          <a:xfrm rot="2917790" flipH="1" flipV="1">
            <a:off x="2551906" y="3393282"/>
            <a:ext cx="1587" cy="228600"/>
          </a:xfrm>
          <a:prstGeom prst="line">
            <a:avLst/>
          </a:prstGeom>
          <a:noFill/>
          <a:ln w="9525">
            <a:solidFill>
              <a:schemeClr val="tx1"/>
            </a:solidFill>
            <a:round/>
            <a:headEnd/>
            <a:tailEnd type="triangle" w="med" len="med"/>
          </a:ln>
        </p:spPr>
        <p:txBody>
          <a:bodyPr/>
          <a:lstStyle/>
          <a:p>
            <a:endParaRPr lang="th-TH"/>
          </a:p>
        </p:txBody>
      </p:sp>
      <p:sp>
        <p:nvSpPr>
          <p:cNvPr id="66567" name="Oval 7"/>
          <p:cNvSpPr>
            <a:spLocks noChangeArrowheads="1"/>
          </p:cNvSpPr>
          <p:nvPr/>
        </p:nvSpPr>
        <p:spPr bwMode="auto">
          <a:xfrm>
            <a:off x="2271713" y="3581400"/>
            <a:ext cx="228600" cy="228600"/>
          </a:xfrm>
          <a:prstGeom prst="ellipse">
            <a:avLst/>
          </a:prstGeom>
          <a:solidFill>
            <a:srgbClr val="FF0000"/>
          </a:solidFill>
          <a:ln w="9525">
            <a:solidFill>
              <a:schemeClr val="tx1"/>
            </a:solidFill>
            <a:round/>
            <a:headEnd/>
            <a:tailEnd/>
          </a:ln>
        </p:spPr>
        <p:txBody>
          <a:bodyPr wrap="none" anchor="ctr"/>
          <a:lstStyle/>
          <a:p>
            <a:endParaRPr lang="th-TH"/>
          </a:p>
        </p:txBody>
      </p:sp>
      <p:sp>
        <p:nvSpPr>
          <p:cNvPr id="66568" name="Line 8"/>
          <p:cNvSpPr>
            <a:spLocks noChangeShapeType="1"/>
          </p:cNvSpPr>
          <p:nvPr/>
        </p:nvSpPr>
        <p:spPr bwMode="auto">
          <a:xfrm>
            <a:off x="2971800" y="3849688"/>
            <a:ext cx="304800" cy="0"/>
          </a:xfrm>
          <a:prstGeom prst="line">
            <a:avLst/>
          </a:prstGeom>
          <a:noFill/>
          <a:ln w="9525">
            <a:solidFill>
              <a:schemeClr val="tx1"/>
            </a:solidFill>
            <a:round/>
            <a:headEnd/>
            <a:tailEnd type="triangle" w="med" len="med"/>
          </a:ln>
        </p:spPr>
        <p:txBody>
          <a:bodyPr/>
          <a:lstStyle/>
          <a:p>
            <a:endParaRPr lang="th-TH"/>
          </a:p>
        </p:txBody>
      </p:sp>
      <p:sp>
        <p:nvSpPr>
          <p:cNvPr id="66569" name="Line 9"/>
          <p:cNvSpPr>
            <a:spLocks noChangeShapeType="1"/>
          </p:cNvSpPr>
          <p:nvPr/>
        </p:nvSpPr>
        <p:spPr bwMode="auto">
          <a:xfrm flipH="1">
            <a:off x="1806575" y="3810000"/>
            <a:ext cx="152400" cy="0"/>
          </a:xfrm>
          <a:prstGeom prst="line">
            <a:avLst/>
          </a:prstGeom>
          <a:noFill/>
          <a:ln w="9525">
            <a:solidFill>
              <a:schemeClr val="tx1"/>
            </a:solidFill>
            <a:round/>
            <a:headEnd/>
            <a:tailEnd type="triangle" w="med" len="med"/>
          </a:ln>
        </p:spPr>
        <p:txBody>
          <a:bodyPr/>
          <a:lstStyle/>
          <a:p>
            <a:endParaRPr lang="th-TH"/>
          </a:p>
        </p:txBody>
      </p:sp>
      <p:sp>
        <p:nvSpPr>
          <p:cNvPr id="66570" name="Line 10"/>
          <p:cNvSpPr>
            <a:spLocks noChangeShapeType="1"/>
          </p:cNvSpPr>
          <p:nvPr/>
        </p:nvSpPr>
        <p:spPr bwMode="auto">
          <a:xfrm flipV="1">
            <a:off x="2438400" y="2971800"/>
            <a:ext cx="0" cy="228600"/>
          </a:xfrm>
          <a:prstGeom prst="line">
            <a:avLst/>
          </a:prstGeom>
          <a:noFill/>
          <a:ln w="9525">
            <a:solidFill>
              <a:schemeClr val="tx1"/>
            </a:solidFill>
            <a:round/>
            <a:headEnd/>
            <a:tailEnd type="triangle" w="med" len="med"/>
          </a:ln>
        </p:spPr>
        <p:txBody>
          <a:bodyPr/>
          <a:lstStyle/>
          <a:p>
            <a:endParaRPr lang="th-TH"/>
          </a:p>
        </p:txBody>
      </p:sp>
      <p:sp>
        <p:nvSpPr>
          <p:cNvPr id="66571" name="Freeform 11"/>
          <p:cNvSpPr>
            <a:spLocks/>
          </p:cNvSpPr>
          <p:nvPr/>
        </p:nvSpPr>
        <p:spPr bwMode="auto">
          <a:xfrm>
            <a:off x="1966913" y="3757613"/>
            <a:ext cx="250825" cy="73025"/>
          </a:xfrm>
          <a:custGeom>
            <a:avLst/>
            <a:gdLst>
              <a:gd name="T0" fmla="*/ 0 w 158"/>
              <a:gd name="T1" fmla="*/ 32 h 46"/>
              <a:gd name="T2" fmla="*/ 102 w 158"/>
              <a:gd name="T3" fmla="*/ 0 h 46"/>
              <a:gd name="T4" fmla="*/ 126 w 158"/>
              <a:gd name="T5" fmla="*/ 16 h 46"/>
              <a:gd name="T6" fmla="*/ 158 w 158"/>
              <a:gd name="T7" fmla="*/ 32 h 46"/>
              <a:gd name="T8" fmla="*/ 0 60000 65536"/>
              <a:gd name="T9" fmla="*/ 0 60000 65536"/>
              <a:gd name="T10" fmla="*/ 0 60000 65536"/>
              <a:gd name="T11" fmla="*/ 0 60000 65536"/>
              <a:gd name="T12" fmla="*/ 0 w 158"/>
              <a:gd name="T13" fmla="*/ 0 h 46"/>
              <a:gd name="T14" fmla="*/ 158 w 158"/>
              <a:gd name="T15" fmla="*/ 46 h 46"/>
            </a:gdLst>
            <a:ahLst/>
            <a:cxnLst>
              <a:cxn ang="T8">
                <a:pos x="T0" y="T1"/>
              </a:cxn>
              <a:cxn ang="T9">
                <a:pos x="T2" y="T3"/>
              </a:cxn>
              <a:cxn ang="T10">
                <a:pos x="T4" y="T5"/>
              </a:cxn>
              <a:cxn ang="T11">
                <a:pos x="T6" y="T7"/>
              </a:cxn>
            </a:cxnLst>
            <a:rect l="T12" t="T13" r="T14" b="T15"/>
            <a:pathLst>
              <a:path w="158" h="46">
                <a:moveTo>
                  <a:pt x="0" y="32"/>
                </a:moveTo>
                <a:cubicBezTo>
                  <a:pt x="57" y="24"/>
                  <a:pt x="56" y="16"/>
                  <a:pt x="102" y="0"/>
                </a:cubicBezTo>
                <a:cubicBezTo>
                  <a:pt x="110" y="5"/>
                  <a:pt x="119" y="9"/>
                  <a:pt x="126" y="16"/>
                </a:cubicBezTo>
                <a:cubicBezTo>
                  <a:pt x="152" y="42"/>
                  <a:pt x="129" y="46"/>
                  <a:pt x="158" y="32"/>
                </a:cubicBezTo>
              </a:path>
            </a:pathLst>
          </a:custGeom>
          <a:noFill/>
          <a:ln w="9525">
            <a:solidFill>
              <a:schemeClr val="tx1"/>
            </a:solidFill>
            <a:round/>
            <a:headEnd/>
            <a:tailEnd/>
          </a:ln>
        </p:spPr>
        <p:txBody>
          <a:bodyPr/>
          <a:lstStyle/>
          <a:p>
            <a:endParaRPr lang="th-TH"/>
          </a:p>
        </p:txBody>
      </p:sp>
      <p:sp>
        <p:nvSpPr>
          <p:cNvPr id="66572" name="Freeform 12"/>
          <p:cNvSpPr>
            <a:spLocks/>
          </p:cNvSpPr>
          <p:nvPr/>
        </p:nvSpPr>
        <p:spPr bwMode="auto">
          <a:xfrm>
            <a:off x="2692400" y="3795713"/>
            <a:ext cx="276225" cy="49212"/>
          </a:xfrm>
          <a:custGeom>
            <a:avLst/>
            <a:gdLst>
              <a:gd name="T0" fmla="*/ 174 w 174"/>
              <a:gd name="T1" fmla="*/ 31 h 31"/>
              <a:gd name="T2" fmla="*/ 87 w 174"/>
              <a:gd name="T3" fmla="*/ 0 h 31"/>
              <a:gd name="T4" fmla="*/ 0 w 174"/>
              <a:gd name="T5" fmla="*/ 31 h 31"/>
              <a:gd name="T6" fmla="*/ 0 60000 65536"/>
              <a:gd name="T7" fmla="*/ 0 60000 65536"/>
              <a:gd name="T8" fmla="*/ 0 60000 65536"/>
              <a:gd name="T9" fmla="*/ 0 w 174"/>
              <a:gd name="T10" fmla="*/ 0 h 31"/>
              <a:gd name="T11" fmla="*/ 174 w 174"/>
              <a:gd name="T12" fmla="*/ 31 h 31"/>
            </a:gdLst>
            <a:ahLst/>
            <a:cxnLst>
              <a:cxn ang="T6">
                <a:pos x="T0" y="T1"/>
              </a:cxn>
              <a:cxn ang="T7">
                <a:pos x="T2" y="T3"/>
              </a:cxn>
              <a:cxn ang="T8">
                <a:pos x="T4" y="T5"/>
              </a:cxn>
            </a:cxnLst>
            <a:rect l="T9" t="T10" r="T11" b="T12"/>
            <a:pathLst>
              <a:path w="174" h="31">
                <a:moveTo>
                  <a:pt x="174" y="31"/>
                </a:moveTo>
                <a:cubicBezTo>
                  <a:pt x="142" y="20"/>
                  <a:pt x="115" y="19"/>
                  <a:pt x="87" y="0"/>
                </a:cubicBezTo>
                <a:cubicBezTo>
                  <a:pt x="60" y="9"/>
                  <a:pt x="20" y="11"/>
                  <a:pt x="0" y="31"/>
                </a:cubicBezTo>
              </a:path>
            </a:pathLst>
          </a:custGeom>
          <a:noFill/>
          <a:ln w="9525">
            <a:solidFill>
              <a:schemeClr val="tx1"/>
            </a:solidFill>
            <a:round/>
            <a:headEnd/>
            <a:tailEnd/>
          </a:ln>
        </p:spPr>
        <p:txBody>
          <a:bodyPr/>
          <a:lstStyle/>
          <a:p>
            <a:endParaRPr lang="th-TH"/>
          </a:p>
        </p:txBody>
      </p:sp>
      <p:sp>
        <p:nvSpPr>
          <p:cNvPr id="66573" name="Freeform 13"/>
          <p:cNvSpPr>
            <a:spLocks/>
          </p:cNvSpPr>
          <p:nvPr/>
        </p:nvSpPr>
        <p:spPr bwMode="auto">
          <a:xfrm>
            <a:off x="2443163" y="3194050"/>
            <a:ext cx="36512" cy="263525"/>
          </a:xfrm>
          <a:custGeom>
            <a:avLst/>
            <a:gdLst>
              <a:gd name="T0" fmla="*/ 8 w 23"/>
              <a:gd name="T1" fmla="*/ 0 h 166"/>
              <a:gd name="T2" fmla="*/ 23 w 23"/>
              <a:gd name="T3" fmla="*/ 55 h 166"/>
              <a:gd name="T4" fmla="*/ 0 w 23"/>
              <a:gd name="T5" fmla="*/ 126 h 166"/>
              <a:gd name="T6" fmla="*/ 15 w 23"/>
              <a:gd name="T7" fmla="*/ 166 h 166"/>
              <a:gd name="T8" fmla="*/ 0 60000 65536"/>
              <a:gd name="T9" fmla="*/ 0 60000 65536"/>
              <a:gd name="T10" fmla="*/ 0 60000 65536"/>
              <a:gd name="T11" fmla="*/ 0 60000 65536"/>
              <a:gd name="T12" fmla="*/ 0 w 23"/>
              <a:gd name="T13" fmla="*/ 0 h 166"/>
              <a:gd name="T14" fmla="*/ 23 w 23"/>
              <a:gd name="T15" fmla="*/ 166 h 166"/>
            </a:gdLst>
            <a:ahLst/>
            <a:cxnLst>
              <a:cxn ang="T8">
                <a:pos x="T0" y="T1"/>
              </a:cxn>
              <a:cxn ang="T9">
                <a:pos x="T2" y="T3"/>
              </a:cxn>
              <a:cxn ang="T10">
                <a:pos x="T4" y="T5"/>
              </a:cxn>
              <a:cxn ang="T11">
                <a:pos x="T6" y="T7"/>
              </a:cxn>
            </a:cxnLst>
            <a:rect l="T12" t="T13" r="T14" b="T15"/>
            <a:pathLst>
              <a:path w="23" h="166">
                <a:moveTo>
                  <a:pt x="8" y="0"/>
                </a:moveTo>
                <a:cubicBezTo>
                  <a:pt x="12" y="19"/>
                  <a:pt x="23" y="36"/>
                  <a:pt x="23" y="55"/>
                </a:cubicBezTo>
                <a:cubicBezTo>
                  <a:pt x="23" y="75"/>
                  <a:pt x="7" y="107"/>
                  <a:pt x="0" y="126"/>
                </a:cubicBezTo>
                <a:cubicBezTo>
                  <a:pt x="10" y="156"/>
                  <a:pt x="5" y="142"/>
                  <a:pt x="15" y="166"/>
                </a:cubicBezTo>
              </a:path>
            </a:pathLst>
          </a:custGeom>
          <a:noFill/>
          <a:ln w="9525">
            <a:solidFill>
              <a:schemeClr val="tx1"/>
            </a:solidFill>
            <a:round/>
            <a:headEnd/>
            <a:tailEnd/>
          </a:ln>
        </p:spPr>
        <p:txBody>
          <a:bodyPr/>
          <a:lstStyle/>
          <a:p>
            <a:endParaRPr lang="th-TH"/>
          </a:p>
        </p:txBody>
      </p:sp>
      <p:sp>
        <p:nvSpPr>
          <p:cNvPr id="66574" name="Freeform 14"/>
          <p:cNvSpPr>
            <a:spLocks/>
          </p:cNvSpPr>
          <p:nvPr/>
        </p:nvSpPr>
        <p:spPr bwMode="auto">
          <a:xfrm>
            <a:off x="4114800" y="2057400"/>
            <a:ext cx="2209800" cy="1981200"/>
          </a:xfrm>
          <a:custGeom>
            <a:avLst/>
            <a:gdLst>
              <a:gd name="T0" fmla="*/ 0 w 1248"/>
              <a:gd name="T1" fmla="*/ 720 h 1008"/>
              <a:gd name="T2" fmla="*/ 384 w 1248"/>
              <a:gd name="T3" fmla="*/ 720 h 1008"/>
              <a:gd name="T4" fmla="*/ 384 w 1248"/>
              <a:gd name="T5" fmla="*/ 0 h 1008"/>
              <a:gd name="T6" fmla="*/ 672 w 1248"/>
              <a:gd name="T7" fmla="*/ 0 h 1008"/>
              <a:gd name="T8" fmla="*/ 672 w 1248"/>
              <a:gd name="T9" fmla="*/ 720 h 1008"/>
              <a:gd name="T10" fmla="*/ 1248 w 1248"/>
              <a:gd name="T11" fmla="*/ 720 h 1008"/>
              <a:gd name="T12" fmla="*/ 1248 w 1248"/>
              <a:gd name="T13" fmla="*/ 1008 h 1008"/>
              <a:gd name="T14" fmla="*/ 0 w 1248"/>
              <a:gd name="T15" fmla="*/ 1008 h 1008"/>
              <a:gd name="T16" fmla="*/ 0 w 1248"/>
              <a:gd name="T17" fmla="*/ 720 h 10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8"/>
              <a:gd name="T28" fmla="*/ 0 h 1008"/>
              <a:gd name="T29" fmla="*/ 1248 w 1248"/>
              <a:gd name="T30" fmla="*/ 1008 h 10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8" h="1008">
                <a:moveTo>
                  <a:pt x="0" y="720"/>
                </a:moveTo>
                <a:lnTo>
                  <a:pt x="384" y="720"/>
                </a:lnTo>
                <a:lnTo>
                  <a:pt x="384" y="0"/>
                </a:lnTo>
                <a:lnTo>
                  <a:pt x="672" y="0"/>
                </a:lnTo>
                <a:lnTo>
                  <a:pt x="672" y="720"/>
                </a:lnTo>
                <a:lnTo>
                  <a:pt x="1248" y="720"/>
                </a:lnTo>
                <a:lnTo>
                  <a:pt x="1248" y="1008"/>
                </a:lnTo>
                <a:lnTo>
                  <a:pt x="0" y="1008"/>
                </a:lnTo>
                <a:lnTo>
                  <a:pt x="0" y="720"/>
                </a:lnTo>
                <a:close/>
              </a:path>
            </a:pathLst>
          </a:custGeom>
          <a:solidFill>
            <a:schemeClr val="accent1"/>
          </a:solidFill>
          <a:ln w="9525">
            <a:noFill/>
            <a:round/>
            <a:headEnd/>
            <a:tailEnd/>
          </a:ln>
        </p:spPr>
        <p:txBody>
          <a:bodyPr/>
          <a:lstStyle/>
          <a:p>
            <a:endParaRPr lang="th-TH"/>
          </a:p>
        </p:txBody>
      </p:sp>
      <p:sp>
        <p:nvSpPr>
          <p:cNvPr id="66575" name="Freeform 15"/>
          <p:cNvSpPr>
            <a:spLocks/>
          </p:cNvSpPr>
          <p:nvPr/>
        </p:nvSpPr>
        <p:spPr bwMode="auto">
          <a:xfrm>
            <a:off x="4724400" y="3962400"/>
            <a:ext cx="735013" cy="76200"/>
          </a:xfrm>
          <a:custGeom>
            <a:avLst/>
            <a:gdLst>
              <a:gd name="T0" fmla="*/ 0 w 463"/>
              <a:gd name="T1" fmla="*/ 45 h 48"/>
              <a:gd name="T2" fmla="*/ 47 w 463"/>
              <a:gd name="T3" fmla="*/ 29 h 48"/>
              <a:gd name="T4" fmla="*/ 175 w 463"/>
              <a:gd name="T5" fmla="*/ 0 h 48"/>
              <a:gd name="T6" fmla="*/ 319 w 463"/>
              <a:gd name="T7" fmla="*/ 0 h 48"/>
              <a:gd name="T8" fmla="*/ 463 w 463"/>
              <a:gd name="T9" fmla="*/ 48 h 48"/>
              <a:gd name="T10" fmla="*/ 0 w 463"/>
              <a:gd name="T11" fmla="*/ 45 h 48"/>
              <a:gd name="T12" fmla="*/ 0 60000 65536"/>
              <a:gd name="T13" fmla="*/ 0 60000 65536"/>
              <a:gd name="T14" fmla="*/ 0 60000 65536"/>
              <a:gd name="T15" fmla="*/ 0 60000 65536"/>
              <a:gd name="T16" fmla="*/ 0 60000 65536"/>
              <a:gd name="T17" fmla="*/ 0 60000 65536"/>
              <a:gd name="T18" fmla="*/ 0 w 463"/>
              <a:gd name="T19" fmla="*/ 0 h 48"/>
              <a:gd name="T20" fmla="*/ 463 w 463"/>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463" h="48">
                <a:moveTo>
                  <a:pt x="0" y="45"/>
                </a:moveTo>
                <a:cubicBezTo>
                  <a:pt x="37" y="36"/>
                  <a:pt x="22" y="42"/>
                  <a:pt x="47" y="29"/>
                </a:cubicBezTo>
                <a:lnTo>
                  <a:pt x="175" y="0"/>
                </a:lnTo>
                <a:lnTo>
                  <a:pt x="319" y="0"/>
                </a:lnTo>
                <a:lnTo>
                  <a:pt x="463" y="48"/>
                </a:lnTo>
                <a:lnTo>
                  <a:pt x="0" y="45"/>
                </a:lnTo>
                <a:close/>
              </a:path>
            </a:pathLst>
          </a:custGeom>
          <a:solidFill>
            <a:schemeClr val="bg1"/>
          </a:solidFill>
          <a:ln w="9525">
            <a:noFill/>
            <a:round/>
            <a:headEnd/>
            <a:tailEnd/>
          </a:ln>
        </p:spPr>
        <p:txBody>
          <a:bodyPr/>
          <a:lstStyle/>
          <a:p>
            <a:endParaRPr lang="th-TH"/>
          </a:p>
        </p:txBody>
      </p:sp>
      <p:sp>
        <p:nvSpPr>
          <p:cNvPr id="66576" name="Text Box 16"/>
          <p:cNvSpPr txBox="1">
            <a:spLocks noChangeArrowheads="1"/>
          </p:cNvSpPr>
          <p:nvPr/>
        </p:nvSpPr>
        <p:spPr bwMode="auto">
          <a:xfrm>
            <a:off x="2438400" y="4259263"/>
            <a:ext cx="4398963" cy="2282825"/>
          </a:xfrm>
          <a:prstGeom prst="rect">
            <a:avLst/>
          </a:prstGeom>
          <a:noFill/>
          <a:ln w="9525">
            <a:noFill/>
            <a:miter lim="800000"/>
            <a:headEnd/>
            <a:tailEnd/>
          </a:ln>
        </p:spPr>
        <p:txBody>
          <a:bodyPr wrap="none">
            <a:spAutoFit/>
          </a:bodyPr>
          <a:lstStyle/>
          <a:p>
            <a:r>
              <a:rPr lang="en-US" sz="2400">
                <a:latin typeface="Tahoma" pitchFamily="34" charset="0"/>
              </a:rPr>
              <a:t>-Equal cooling from the surface</a:t>
            </a:r>
          </a:p>
          <a:p>
            <a:r>
              <a:rPr lang="en-US" sz="2400">
                <a:latin typeface="Tahoma" pitchFamily="34" charset="0"/>
              </a:rPr>
              <a:t>-Secondary flow</a:t>
            </a:r>
          </a:p>
          <a:p>
            <a:r>
              <a:rPr lang="en-US" sz="2400">
                <a:latin typeface="Tahoma" pitchFamily="34" charset="0"/>
              </a:rPr>
              <a:t>-Collapsed surface</a:t>
            </a:r>
          </a:p>
          <a:p>
            <a:endParaRPr lang="en-US" sz="2400">
              <a:latin typeface="Tahoma" pitchFamily="34" charset="0"/>
            </a:endParaRPr>
          </a:p>
          <a:p>
            <a:r>
              <a:rPr lang="en-US" sz="2400">
                <a:latin typeface="Tahoma" pitchFamily="34" charset="0"/>
              </a:rPr>
              <a:t> </a:t>
            </a:r>
            <a:r>
              <a:rPr lang="en-US" sz="2400">
                <a:latin typeface="Tahoma" pitchFamily="34" charset="0"/>
                <a:sym typeface="Wingdings" pitchFamily="2" charset="2"/>
              </a:rPr>
              <a:t></a:t>
            </a:r>
            <a:r>
              <a:rPr lang="en-US" sz="2400">
                <a:latin typeface="Tahoma" pitchFamily="34" charset="0"/>
              </a:rPr>
              <a:t>Sink Mark</a:t>
            </a:r>
          </a:p>
          <a:p>
            <a:endParaRPr lang="en-US" sz="2400">
              <a:latin typeface="Tahoma" pitchFamily="34" charset="0"/>
            </a:endParaRPr>
          </a:p>
        </p:txBody>
      </p:sp>
      <p:sp>
        <p:nvSpPr>
          <p:cNvPr id="66577" name="Freeform 17"/>
          <p:cNvSpPr>
            <a:spLocks/>
          </p:cNvSpPr>
          <p:nvPr/>
        </p:nvSpPr>
        <p:spPr bwMode="auto">
          <a:xfrm>
            <a:off x="6629400" y="2057400"/>
            <a:ext cx="2209800" cy="1981200"/>
          </a:xfrm>
          <a:custGeom>
            <a:avLst/>
            <a:gdLst>
              <a:gd name="T0" fmla="*/ 0 w 1248"/>
              <a:gd name="T1" fmla="*/ 720 h 1008"/>
              <a:gd name="T2" fmla="*/ 384 w 1248"/>
              <a:gd name="T3" fmla="*/ 720 h 1008"/>
              <a:gd name="T4" fmla="*/ 384 w 1248"/>
              <a:gd name="T5" fmla="*/ 0 h 1008"/>
              <a:gd name="T6" fmla="*/ 672 w 1248"/>
              <a:gd name="T7" fmla="*/ 0 h 1008"/>
              <a:gd name="T8" fmla="*/ 672 w 1248"/>
              <a:gd name="T9" fmla="*/ 720 h 1008"/>
              <a:gd name="T10" fmla="*/ 1248 w 1248"/>
              <a:gd name="T11" fmla="*/ 720 h 1008"/>
              <a:gd name="T12" fmla="*/ 1248 w 1248"/>
              <a:gd name="T13" fmla="*/ 1008 h 1008"/>
              <a:gd name="T14" fmla="*/ 0 w 1248"/>
              <a:gd name="T15" fmla="*/ 1008 h 1008"/>
              <a:gd name="T16" fmla="*/ 0 w 1248"/>
              <a:gd name="T17" fmla="*/ 720 h 10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8"/>
              <a:gd name="T28" fmla="*/ 0 h 1008"/>
              <a:gd name="T29" fmla="*/ 1248 w 1248"/>
              <a:gd name="T30" fmla="*/ 1008 h 10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8" h="1008">
                <a:moveTo>
                  <a:pt x="0" y="720"/>
                </a:moveTo>
                <a:lnTo>
                  <a:pt x="384" y="720"/>
                </a:lnTo>
                <a:lnTo>
                  <a:pt x="384" y="0"/>
                </a:lnTo>
                <a:lnTo>
                  <a:pt x="672" y="0"/>
                </a:lnTo>
                <a:lnTo>
                  <a:pt x="672" y="720"/>
                </a:lnTo>
                <a:lnTo>
                  <a:pt x="1248" y="720"/>
                </a:lnTo>
                <a:lnTo>
                  <a:pt x="1248" y="1008"/>
                </a:lnTo>
                <a:lnTo>
                  <a:pt x="0" y="1008"/>
                </a:lnTo>
                <a:lnTo>
                  <a:pt x="0" y="720"/>
                </a:lnTo>
                <a:close/>
              </a:path>
            </a:pathLst>
          </a:custGeom>
          <a:solidFill>
            <a:schemeClr val="accent1"/>
          </a:solidFill>
          <a:ln w="9525">
            <a:noFill/>
            <a:round/>
            <a:headEnd/>
            <a:tailEnd/>
          </a:ln>
        </p:spPr>
        <p:txBody>
          <a:bodyPr/>
          <a:lstStyle/>
          <a:p>
            <a:endParaRPr lang="th-TH"/>
          </a:p>
        </p:txBody>
      </p:sp>
      <p:sp>
        <p:nvSpPr>
          <p:cNvPr id="66578" name="Rectangle 18"/>
          <p:cNvSpPr>
            <a:spLocks noChangeArrowheads="1"/>
          </p:cNvSpPr>
          <p:nvPr/>
        </p:nvSpPr>
        <p:spPr bwMode="auto">
          <a:xfrm>
            <a:off x="7620000" y="1828800"/>
            <a:ext cx="1143000" cy="1676400"/>
          </a:xfrm>
          <a:prstGeom prst="rect">
            <a:avLst/>
          </a:prstGeom>
          <a:solidFill>
            <a:schemeClr val="bg1"/>
          </a:solidFill>
          <a:ln w="9525">
            <a:noFill/>
            <a:miter lim="800000"/>
            <a:headEnd/>
            <a:tailEnd/>
          </a:ln>
        </p:spPr>
        <p:txBody>
          <a:bodyPr wrap="none" anchor="ctr"/>
          <a:lstStyle/>
          <a:p>
            <a:pPr algn="ctr"/>
            <a:endParaRPr lang="en-TT" sz="2400">
              <a:latin typeface="Tahoma" pitchFamily="34" charset="0"/>
            </a:endParaRPr>
          </a:p>
        </p:txBody>
      </p:sp>
      <p:sp>
        <p:nvSpPr>
          <p:cNvPr id="66579" name="Line 19"/>
          <p:cNvSpPr>
            <a:spLocks noChangeShapeType="1"/>
          </p:cNvSpPr>
          <p:nvPr/>
        </p:nvSpPr>
        <p:spPr bwMode="auto">
          <a:xfrm>
            <a:off x="6629400" y="2743200"/>
            <a:ext cx="609600" cy="0"/>
          </a:xfrm>
          <a:prstGeom prst="line">
            <a:avLst/>
          </a:prstGeom>
          <a:noFill/>
          <a:ln w="9525">
            <a:solidFill>
              <a:schemeClr val="tx1"/>
            </a:solidFill>
            <a:miter lim="800000"/>
            <a:headEnd/>
            <a:tailEnd type="triangle" w="med" len="med"/>
          </a:ln>
        </p:spPr>
        <p:txBody>
          <a:bodyPr wrap="none"/>
          <a:lstStyle/>
          <a:p>
            <a:endParaRPr lang="th-TH"/>
          </a:p>
        </p:txBody>
      </p:sp>
      <p:sp>
        <p:nvSpPr>
          <p:cNvPr id="66580" name="Line 20"/>
          <p:cNvSpPr>
            <a:spLocks noChangeShapeType="1"/>
          </p:cNvSpPr>
          <p:nvPr/>
        </p:nvSpPr>
        <p:spPr bwMode="auto">
          <a:xfrm flipH="1">
            <a:off x="7620000" y="2743200"/>
            <a:ext cx="762000" cy="0"/>
          </a:xfrm>
          <a:prstGeom prst="line">
            <a:avLst/>
          </a:prstGeom>
          <a:noFill/>
          <a:ln w="9525">
            <a:solidFill>
              <a:schemeClr val="tx1"/>
            </a:solidFill>
            <a:miter lim="800000"/>
            <a:headEnd/>
            <a:tailEnd type="triangle" w="med" len="med"/>
          </a:ln>
        </p:spPr>
        <p:txBody>
          <a:bodyPr wrap="none"/>
          <a:lstStyle/>
          <a:p>
            <a:endParaRPr lang="th-TH"/>
          </a:p>
        </p:txBody>
      </p:sp>
      <p:sp>
        <p:nvSpPr>
          <p:cNvPr id="66581" name="Line 21"/>
          <p:cNvSpPr>
            <a:spLocks noChangeShapeType="1"/>
          </p:cNvSpPr>
          <p:nvPr/>
        </p:nvSpPr>
        <p:spPr bwMode="auto">
          <a:xfrm>
            <a:off x="8077200" y="3508375"/>
            <a:ext cx="0" cy="530225"/>
          </a:xfrm>
          <a:prstGeom prst="line">
            <a:avLst/>
          </a:prstGeom>
          <a:noFill/>
          <a:ln w="12700">
            <a:solidFill>
              <a:schemeClr val="tx1"/>
            </a:solidFill>
            <a:miter lim="800000"/>
            <a:headEnd type="triangle" w="med" len="med"/>
            <a:tailEnd type="triangle" w="med" len="med"/>
          </a:ln>
        </p:spPr>
        <p:txBody>
          <a:bodyPr wrap="none"/>
          <a:lstStyle/>
          <a:p>
            <a:endParaRPr lang="th-TH"/>
          </a:p>
        </p:txBody>
      </p:sp>
      <p:sp>
        <p:nvSpPr>
          <p:cNvPr id="66582" name="Text Box 22"/>
          <p:cNvSpPr txBox="1">
            <a:spLocks noChangeArrowheads="1"/>
          </p:cNvSpPr>
          <p:nvPr/>
        </p:nvSpPr>
        <p:spPr bwMode="auto">
          <a:xfrm>
            <a:off x="7959725" y="2166938"/>
            <a:ext cx="398463" cy="457200"/>
          </a:xfrm>
          <a:prstGeom prst="rect">
            <a:avLst/>
          </a:prstGeom>
          <a:noFill/>
          <a:ln w="9525">
            <a:noFill/>
            <a:miter lim="800000"/>
            <a:headEnd/>
            <a:tailEnd/>
          </a:ln>
        </p:spPr>
        <p:txBody>
          <a:bodyPr wrap="none">
            <a:spAutoFit/>
          </a:bodyPr>
          <a:lstStyle/>
          <a:p>
            <a:r>
              <a:rPr lang="en-US" sz="2400">
                <a:latin typeface="Tahoma" pitchFamily="34" charset="0"/>
              </a:rPr>
              <a:t>t</a:t>
            </a:r>
            <a:r>
              <a:rPr lang="en-US" sz="2000">
                <a:latin typeface="Tahoma" pitchFamily="34" charset="0"/>
              </a:rPr>
              <a:t>s</a:t>
            </a:r>
          </a:p>
        </p:txBody>
      </p:sp>
      <p:sp>
        <p:nvSpPr>
          <p:cNvPr id="66583" name="Text Box 23"/>
          <p:cNvSpPr txBox="1">
            <a:spLocks noChangeArrowheads="1"/>
          </p:cNvSpPr>
          <p:nvPr/>
        </p:nvSpPr>
        <p:spPr bwMode="auto">
          <a:xfrm>
            <a:off x="8077200" y="3529013"/>
            <a:ext cx="285750" cy="457200"/>
          </a:xfrm>
          <a:prstGeom prst="rect">
            <a:avLst/>
          </a:prstGeom>
          <a:noFill/>
          <a:ln w="9525">
            <a:noFill/>
            <a:miter lim="800000"/>
            <a:headEnd/>
            <a:tailEnd/>
          </a:ln>
        </p:spPr>
        <p:txBody>
          <a:bodyPr wrap="none">
            <a:spAutoFit/>
          </a:bodyPr>
          <a:lstStyle/>
          <a:p>
            <a:r>
              <a:rPr lang="en-US" sz="2400">
                <a:latin typeface="Tahoma" pitchFamily="34" charset="0"/>
              </a:rPr>
              <a:t>t</a:t>
            </a:r>
          </a:p>
        </p:txBody>
      </p:sp>
      <p:sp>
        <p:nvSpPr>
          <p:cNvPr id="66584" name="Text Box 24"/>
          <p:cNvSpPr txBox="1">
            <a:spLocks noChangeArrowheads="1"/>
          </p:cNvSpPr>
          <p:nvPr/>
        </p:nvSpPr>
        <p:spPr bwMode="auto">
          <a:xfrm>
            <a:off x="7867650" y="2852738"/>
            <a:ext cx="912813" cy="457200"/>
          </a:xfrm>
          <a:prstGeom prst="rect">
            <a:avLst/>
          </a:prstGeom>
          <a:noFill/>
          <a:ln w="9525">
            <a:noFill/>
            <a:miter lim="800000"/>
            <a:headEnd/>
            <a:tailEnd/>
          </a:ln>
        </p:spPr>
        <p:txBody>
          <a:bodyPr wrap="none">
            <a:spAutoFit/>
          </a:bodyPr>
          <a:lstStyle/>
          <a:p>
            <a:r>
              <a:rPr lang="en-US" sz="2400">
                <a:latin typeface="Tahoma" pitchFamily="34" charset="0"/>
              </a:rPr>
              <a:t>t</a:t>
            </a:r>
            <a:r>
              <a:rPr lang="en-US" sz="2000">
                <a:latin typeface="Tahoma" pitchFamily="34" charset="0"/>
              </a:rPr>
              <a:t>s</a:t>
            </a:r>
            <a:r>
              <a:rPr lang="en-US" sz="2400">
                <a:latin typeface="Tahoma" pitchFamily="34" charset="0"/>
              </a:rPr>
              <a:t> &lt; t</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69900" y="360363"/>
            <a:ext cx="8507413" cy="1143000"/>
          </a:xfrm>
        </p:spPr>
        <p:txBody>
          <a:bodyPr/>
          <a:lstStyle/>
          <a:p>
            <a:pPr eaLnBrk="1" hangingPunct="1"/>
            <a:r>
              <a:rPr lang="en-US" smtClean="0">
                <a:solidFill>
                  <a:srgbClr val="000099"/>
                </a:solidFill>
              </a:rPr>
              <a:t>CAE </a:t>
            </a:r>
            <a:r>
              <a:rPr lang="en-US" sz="4000" smtClean="0">
                <a:solidFill>
                  <a:srgbClr val="000099"/>
                </a:solidFill>
              </a:rPr>
              <a:t>(computer aided engineering)</a:t>
            </a:r>
          </a:p>
        </p:txBody>
      </p:sp>
      <p:pic>
        <p:nvPicPr>
          <p:cNvPr id="67587" name="Picture 3" descr="chipmos2_sm"/>
          <p:cNvPicPr>
            <a:picLocks noChangeAspect="1" noChangeArrowheads="1"/>
          </p:cNvPicPr>
          <p:nvPr/>
        </p:nvPicPr>
        <p:blipFill>
          <a:blip r:embed="rId2" cstate="print"/>
          <a:srcRect/>
          <a:stretch>
            <a:fillRect/>
          </a:stretch>
        </p:blipFill>
        <p:spPr bwMode="auto">
          <a:xfrm>
            <a:off x="587375" y="1808163"/>
            <a:ext cx="4051300" cy="3709987"/>
          </a:xfrm>
          <a:prstGeom prst="rect">
            <a:avLst/>
          </a:prstGeom>
          <a:noFill/>
          <a:ln w="9525">
            <a:noFill/>
            <a:miter lim="800000"/>
            <a:headEnd/>
            <a:tailEnd/>
          </a:ln>
        </p:spPr>
      </p:pic>
      <p:sp>
        <p:nvSpPr>
          <p:cNvPr id="67588" name="Text Box 4"/>
          <p:cNvSpPr txBox="1">
            <a:spLocks noChangeArrowheads="1"/>
          </p:cNvSpPr>
          <p:nvPr/>
        </p:nvSpPr>
        <p:spPr bwMode="auto">
          <a:xfrm>
            <a:off x="6102350" y="1666875"/>
            <a:ext cx="2665413" cy="1187450"/>
          </a:xfrm>
          <a:prstGeom prst="rect">
            <a:avLst/>
          </a:prstGeom>
          <a:noFill/>
          <a:ln w="9525">
            <a:noFill/>
            <a:miter lim="800000"/>
            <a:headEnd/>
            <a:tailEnd/>
          </a:ln>
        </p:spPr>
        <p:txBody>
          <a:bodyPr wrap="none">
            <a:spAutoFit/>
          </a:bodyPr>
          <a:lstStyle/>
          <a:p>
            <a:r>
              <a:rPr lang="en-US" sz="2400">
                <a:latin typeface="Tahoma" pitchFamily="34" charset="0"/>
              </a:rPr>
              <a:t>Process simulation</a:t>
            </a:r>
          </a:p>
          <a:p>
            <a:r>
              <a:rPr lang="en-US" sz="2400">
                <a:latin typeface="Tahoma" pitchFamily="34" charset="0"/>
              </a:rPr>
              <a:t>Material data base</a:t>
            </a:r>
          </a:p>
          <a:p>
            <a:r>
              <a:rPr lang="en-US" sz="2400">
                <a:latin typeface="Tahoma" pitchFamily="34" charset="0"/>
              </a:rPr>
              <a:t>CAD</a:t>
            </a:r>
          </a:p>
        </p:txBody>
      </p:sp>
      <p:sp>
        <p:nvSpPr>
          <p:cNvPr id="67589" name="Text Box 5"/>
          <p:cNvSpPr txBox="1">
            <a:spLocks noChangeArrowheads="1"/>
          </p:cNvSpPr>
          <p:nvPr/>
        </p:nvSpPr>
        <p:spPr bwMode="auto">
          <a:xfrm>
            <a:off x="6030913" y="2919413"/>
            <a:ext cx="1795462" cy="822325"/>
          </a:xfrm>
          <a:prstGeom prst="rect">
            <a:avLst/>
          </a:prstGeom>
          <a:noFill/>
          <a:ln w="9525">
            <a:noFill/>
            <a:miter lim="800000"/>
            <a:headEnd/>
            <a:tailEnd/>
          </a:ln>
        </p:spPr>
        <p:txBody>
          <a:bodyPr wrap="none">
            <a:spAutoFit/>
          </a:bodyPr>
          <a:lstStyle/>
          <a:p>
            <a:r>
              <a:rPr lang="en-US" sz="2400">
                <a:latin typeface="Tahoma" pitchFamily="34" charset="0"/>
              </a:rPr>
              <a:t>MOLDFLOW</a:t>
            </a:r>
          </a:p>
          <a:p>
            <a:r>
              <a:rPr lang="en-US" sz="2400">
                <a:latin typeface="Tahoma" pitchFamily="34" charset="0"/>
              </a:rPr>
              <a:t>C-Flow</a:t>
            </a:r>
          </a:p>
        </p:txBody>
      </p:sp>
      <p:pic>
        <p:nvPicPr>
          <p:cNvPr id="67590" name="Picture 6" descr="img15"/>
          <p:cNvPicPr>
            <a:picLocks noChangeAspect="1" noChangeArrowheads="1"/>
          </p:cNvPicPr>
          <p:nvPr/>
        </p:nvPicPr>
        <p:blipFill>
          <a:blip r:embed="rId3" cstate="print"/>
          <a:srcRect/>
          <a:stretch>
            <a:fillRect/>
          </a:stretch>
        </p:blipFill>
        <p:spPr bwMode="auto">
          <a:xfrm>
            <a:off x="5410200" y="3733800"/>
            <a:ext cx="3108325" cy="2468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311150" y="312738"/>
            <a:ext cx="6797675" cy="457200"/>
          </a:xfrm>
          <a:prstGeom prst="rect">
            <a:avLst/>
          </a:prstGeom>
          <a:noFill/>
          <a:ln w="9525">
            <a:noFill/>
            <a:miter lim="800000"/>
            <a:headEnd/>
            <a:tailEnd/>
          </a:ln>
        </p:spPr>
        <p:txBody>
          <a:bodyPr wrap="none" anchor="ctr">
            <a:spAutoFit/>
          </a:bodyPr>
          <a:lstStyle/>
          <a:p>
            <a:pPr eaLnBrk="0" hangingPunct="0"/>
            <a:r>
              <a:rPr lang="en-US" sz="2400" b="1">
                <a:latin typeface="Times New Roman" pitchFamily="18" charset="0"/>
              </a:rPr>
              <a:t>Considerations in design of injection molded parts</a:t>
            </a:r>
            <a:r>
              <a:rPr lang="en-US" sz="2400">
                <a:latin typeface="Times New Roman" pitchFamily="18" charset="0"/>
              </a:rPr>
              <a:t> </a:t>
            </a:r>
          </a:p>
        </p:txBody>
      </p:sp>
      <p:sp>
        <p:nvSpPr>
          <p:cNvPr id="68611" name="Rectangle 3"/>
          <p:cNvSpPr>
            <a:spLocks noChangeArrowheads="1"/>
          </p:cNvSpPr>
          <p:nvPr/>
        </p:nvSpPr>
        <p:spPr bwMode="auto">
          <a:xfrm>
            <a:off x="690563" y="1052513"/>
            <a:ext cx="1662112" cy="396875"/>
          </a:xfrm>
          <a:prstGeom prst="rect">
            <a:avLst/>
          </a:prstGeom>
          <a:noFill/>
          <a:ln w="9525">
            <a:noFill/>
            <a:miter lim="800000"/>
            <a:headEnd/>
            <a:tailEnd/>
          </a:ln>
        </p:spPr>
        <p:txBody>
          <a:bodyPr wrap="none" anchor="ctr">
            <a:spAutoFit/>
          </a:bodyPr>
          <a:lstStyle/>
          <a:p>
            <a:pPr eaLnBrk="0" hangingPunct="0"/>
            <a:r>
              <a:rPr lang="en-US" sz="2000" b="1">
                <a:latin typeface="Times New Roman" pitchFamily="18" charset="0"/>
              </a:rPr>
              <a:t>Guideline (3)</a:t>
            </a:r>
            <a:r>
              <a:rPr lang="en-US" sz="2000">
                <a:latin typeface="Times New Roman" pitchFamily="18" charset="0"/>
              </a:rPr>
              <a:t> </a:t>
            </a:r>
          </a:p>
        </p:txBody>
      </p:sp>
      <p:sp>
        <p:nvSpPr>
          <p:cNvPr id="68612" name="Rectangle 4"/>
          <p:cNvSpPr>
            <a:spLocks noChangeArrowheads="1"/>
          </p:cNvSpPr>
          <p:nvPr/>
        </p:nvSpPr>
        <p:spPr bwMode="auto">
          <a:xfrm>
            <a:off x="2370138" y="1092200"/>
            <a:ext cx="3759200" cy="396875"/>
          </a:xfrm>
          <a:prstGeom prst="rect">
            <a:avLst/>
          </a:prstGeom>
          <a:noFill/>
          <a:ln w="9525">
            <a:noFill/>
            <a:miter lim="800000"/>
            <a:headEnd/>
            <a:tailEnd/>
          </a:ln>
        </p:spPr>
        <p:txBody>
          <a:bodyPr wrap="none" anchor="ctr">
            <a:spAutoFit/>
          </a:bodyPr>
          <a:lstStyle/>
          <a:p>
            <a:pPr eaLnBrk="0" hangingPunct="0"/>
            <a:r>
              <a:rPr lang="en-US" sz="2000">
                <a:latin typeface="Times New Roman" pitchFamily="18" charset="0"/>
              </a:rPr>
              <a:t>gate location determines weld lines</a:t>
            </a:r>
          </a:p>
        </p:txBody>
      </p:sp>
      <p:pic>
        <p:nvPicPr>
          <p:cNvPr id="68613" name="Picture 5" descr="fillpattern_anim"/>
          <p:cNvPicPr>
            <a:picLocks noChangeAspect="1" noChangeArrowheads="1" noCrop="1"/>
          </p:cNvPicPr>
          <p:nvPr/>
        </p:nvPicPr>
        <p:blipFill>
          <a:blip r:embed="rId2" cstate="print"/>
          <a:srcRect/>
          <a:stretch>
            <a:fillRect/>
          </a:stretch>
        </p:blipFill>
        <p:spPr bwMode="auto">
          <a:xfrm>
            <a:off x="1482725" y="2298700"/>
            <a:ext cx="2900363" cy="2333625"/>
          </a:xfrm>
          <a:prstGeom prst="rect">
            <a:avLst/>
          </a:prstGeom>
          <a:noFill/>
          <a:ln w="9525">
            <a:noFill/>
            <a:miter lim="800000"/>
            <a:headEnd/>
            <a:tailEnd/>
          </a:ln>
        </p:spPr>
      </p:pic>
      <p:pic>
        <p:nvPicPr>
          <p:cNvPr id="68614" name="Picture 6" descr="weldlines_pzone"/>
          <p:cNvPicPr>
            <a:picLocks noChangeAspect="1" noChangeArrowheads="1"/>
          </p:cNvPicPr>
          <p:nvPr/>
        </p:nvPicPr>
        <p:blipFill>
          <a:blip r:embed="rId3" cstate="print"/>
          <a:srcRect/>
          <a:stretch>
            <a:fillRect/>
          </a:stretch>
        </p:blipFill>
        <p:spPr bwMode="auto">
          <a:xfrm>
            <a:off x="4959350" y="2357438"/>
            <a:ext cx="2982913" cy="2386012"/>
          </a:xfrm>
          <a:prstGeom prst="rect">
            <a:avLst/>
          </a:prstGeom>
          <a:noFill/>
          <a:ln w="9525">
            <a:noFill/>
            <a:miter lim="800000"/>
            <a:headEnd/>
            <a:tailEnd/>
          </a:ln>
        </p:spPr>
      </p:pic>
      <p:sp>
        <p:nvSpPr>
          <p:cNvPr id="68615" name="Line 7"/>
          <p:cNvSpPr>
            <a:spLocks noChangeShapeType="1"/>
          </p:cNvSpPr>
          <p:nvPr/>
        </p:nvSpPr>
        <p:spPr bwMode="auto">
          <a:xfrm>
            <a:off x="4129088" y="3298825"/>
            <a:ext cx="1366837" cy="0"/>
          </a:xfrm>
          <a:prstGeom prst="line">
            <a:avLst/>
          </a:prstGeom>
          <a:noFill/>
          <a:ln w="9525">
            <a:solidFill>
              <a:schemeClr val="tx1"/>
            </a:solidFill>
            <a:round/>
            <a:headEnd/>
            <a:tailEnd type="triangle" w="med" len="med"/>
          </a:ln>
        </p:spPr>
        <p:txBody>
          <a:bodyPr/>
          <a:lstStyle/>
          <a:p>
            <a:endParaRPr lang="th-TH"/>
          </a:p>
        </p:txBody>
      </p:sp>
      <p:sp>
        <p:nvSpPr>
          <p:cNvPr id="68616" name="Text Box 8"/>
          <p:cNvSpPr txBox="1">
            <a:spLocks noChangeArrowheads="1"/>
          </p:cNvSpPr>
          <p:nvPr/>
        </p:nvSpPr>
        <p:spPr bwMode="auto">
          <a:xfrm>
            <a:off x="7377113" y="4210050"/>
            <a:ext cx="1219200" cy="396875"/>
          </a:xfrm>
          <a:prstGeom prst="rect">
            <a:avLst/>
          </a:prstGeom>
          <a:noFill/>
          <a:ln w="9525">
            <a:noFill/>
            <a:miter lim="800000"/>
            <a:headEnd/>
            <a:tailEnd/>
          </a:ln>
        </p:spPr>
        <p:txBody>
          <a:bodyPr wrap="none">
            <a:spAutoFit/>
          </a:bodyPr>
          <a:lstStyle/>
          <a:p>
            <a:r>
              <a:rPr lang="en-US" sz="2000">
                <a:solidFill>
                  <a:srgbClr val="9C0000"/>
                </a:solidFill>
                <a:latin typeface="Times New Roman" pitchFamily="18" charset="0"/>
              </a:rPr>
              <a:t>weld lines</a:t>
            </a:r>
          </a:p>
        </p:txBody>
      </p:sp>
      <p:sp>
        <p:nvSpPr>
          <p:cNvPr id="68617" name="Line 9"/>
          <p:cNvSpPr>
            <a:spLocks noChangeShapeType="1"/>
          </p:cNvSpPr>
          <p:nvPr/>
        </p:nvSpPr>
        <p:spPr bwMode="auto">
          <a:xfrm flipH="1" flipV="1">
            <a:off x="6915150" y="2928938"/>
            <a:ext cx="503238" cy="1479550"/>
          </a:xfrm>
          <a:prstGeom prst="line">
            <a:avLst/>
          </a:prstGeom>
          <a:noFill/>
          <a:ln w="9525">
            <a:solidFill>
              <a:schemeClr val="tx1"/>
            </a:solidFill>
            <a:round/>
            <a:headEnd/>
            <a:tailEnd type="triangle" w="med" len="med"/>
          </a:ln>
        </p:spPr>
        <p:txBody>
          <a:bodyPr/>
          <a:lstStyle/>
          <a:p>
            <a:endParaRPr lang="th-TH"/>
          </a:p>
        </p:txBody>
      </p:sp>
      <p:sp>
        <p:nvSpPr>
          <p:cNvPr id="68618" name="Line 10"/>
          <p:cNvSpPr>
            <a:spLocks noChangeShapeType="1"/>
          </p:cNvSpPr>
          <p:nvPr/>
        </p:nvSpPr>
        <p:spPr bwMode="auto">
          <a:xfrm flipH="1" flipV="1">
            <a:off x="5794375" y="4327525"/>
            <a:ext cx="1612900" cy="101600"/>
          </a:xfrm>
          <a:prstGeom prst="line">
            <a:avLst/>
          </a:prstGeom>
          <a:noFill/>
          <a:ln w="9525">
            <a:solidFill>
              <a:schemeClr val="tx1"/>
            </a:solidFill>
            <a:round/>
            <a:headEnd/>
            <a:tailEnd type="triangle" w="med" len="med"/>
          </a:ln>
        </p:spPr>
        <p:txBody>
          <a:bodyPr/>
          <a:lstStyle/>
          <a:p>
            <a:endParaRPr lang="th-TH"/>
          </a:p>
        </p:txBody>
      </p:sp>
      <p:sp>
        <p:nvSpPr>
          <p:cNvPr id="68619" name="Rectangle 11"/>
          <p:cNvSpPr>
            <a:spLocks noChangeArrowheads="1"/>
          </p:cNvSpPr>
          <p:nvPr/>
        </p:nvSpPr>
        <p:spPr bwMode="auto">
          <a:xfrm>
            <a:off x="4527550" y="6405563"/>
            <a:ext cx="4291013" cy="244475"/>
          </a:xfrm>
          <a:prstGeom prst="rect">
            <a:avLst/>
          </a:prstGeom>
          <a:noFill/>
          <a:ln w="9525">
            <a:noFill/>
            <a:miter lim="800000"/>
            <a:headEnd/>
            <a:tailEnd/>
          </a:ln>
        </p:spPr>
        <p:txBody>
          <a:bodyPr wrap="none">
            <a:spAutoFit/>
          </a:bodyPr>
          <a:lstStyle/>
          <a:p>
            <a:r>
              <a:rPr lang="en-US" sz="1000">
                <a:latin typeface="Times New Roman" pitchFamily="18" charset="0"/>
              </a:rPr>
              <a:t>* Source: </a:t>
            </a:r>
            <a:r>
              <a:rPr lang="en-US" sz="1000">
                <a:latin typeface="Times New Roman" pitchFamily="18" charset="0"/>
                <a:hlinkClick r:id="rId4"/>
              </a:rPr>
              <a:t>http://www.idsa-mp.org/proc/plastic/injection/injection_design_7.htm</a:t>
            </a:r>
            <a:r>
              <a:rPr lang="en-US" sz="1000">
                <a:latin typeface="Times New Roman" pitchFamily="18" charset="0"/>
              </a:rPr>
              <a:t> </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363538" y="393700"/>
            <a:ext cx="7348537" cy="396875"/>
          </a:xfrm>
          <a:prstGeom prst="rect">
            <a:avLst/>
          </a:prstGeom>
          <a:noFill/>
          <a:ln w="9525">
            <a:noFill/>
            <a:miter lim="800000"/>
            <a:headEnd/>
            <a:tailEnd/>
          </a:ln>
        </p:spPr>
        <p:txBody>
          <a:bodyPr wrap="none">
            <a:spAutoFit/>
          </a:bodyPr>
          <a:lstStyle/>
          <a:p>
            <a:r>
              <a:rPr lang="en-US" sz="2000" b="1">
                <a:latin typeface="Times New Roman" pitchFamily="18" charset="0"/>
              </a:rPr>
              <a:t>Injection Molding: molds with moving cores and side-action cams</a:t>
            </a:r>
            <a:r>
              <a:rPr lang="en-US" sz="2000">
                <a:latin typeface="Times New Roman" pitchFamily="18" charset="0"/>
              </a:rPr>
              <a:t> </a:t>
            </a:r>
          </a:p>
        </p:txBody>
      </p:sp>
      <p:sp>
        <p:nvSpPr>
          <p:cNvPr id="69635" name="Text Box 3"/>
          <p:cNvSpPr txBox="1">
            <a:spLocks noChangeArrowheads="1"/>
          </p:cNvSpPr>
          <p:nvPr/>
        </p:nvSpPr>
        <p:spPr bwMode="auto">
          <a:xfrm>
            <a:off x="769938" y="1046163"/>
            <a:ext cx="5842000" cy="396875"/>
          </a:xfrm>
          <a:prstGeom prst="rect">
            <a:avLst/>
          </a:prstGeom>
          <a:noFill/>
          <a:ln w="9525">
            <a:noFill/>
            <a:miter lim="800000"/>
            <a:headEnd/>
            <a:tailEnd/>
          </a:ln>
        </p:spPr>
        <p:txBody>
          <a:bodyPr wrap="none">
            <a:spAutoFit/>
          </a:bodyPr>
          <a:lstStyle/>
          <a:p>
            <a:r>
              <a:rPr lang="en-US" sz="2000">
                <a:latin typeface="Times New Roman" pitchFamily="18" charset="0"/>
              </a:rPr>
              <a:t>- If the geometry of the part has undercuts [definition ?]</a:t>
            </a:r>
          </a:p>
        </p:txBody>
      </p:sp>
      <p:pic>
        <p:nvPicPr>
          <p:cNvPr id="69636" name="Picture 4" descr="undercut-injection-mold"/>
          <p:cNvPicPr>
            <a:picLocks noChangeAspect="1" noChangeArrowheads="1" noCrop="1"/>
          </p:cNvPicPr>
          <p:nvPr/>
        </p:nvPicPr>
        <p:blipFill>
          <a:blip r:embed="rId2" cstate="print"/>
          <a:srcRect/>
          <a:stretch>
            <a:fillRect/>
          </a:stretch>
        </p:blipFill>
        <p:spPr bwMode="auto">
          <a:xfrm>
            <a:off x="430213" y="1917700"/>
            <a:ext cx="2819400" cy="3124200"/>
          </a:xfrm>
          <a:prstGeom prst="rect">
            <a:avLst/>
          </a:prstGeom>
          <a:noFill/>
          <a:ln w="9525">
            <a:noFill/>
            <a:miter lim="800000"/>
            <a:headEnd/>
            <a:tailEnd/>
          </a:ln>
        </p:spPr>
      </p:pic>
      <p:pic>
        <p:nvPicPr>
          <p:cNvPr id="69637" name="Picture 5"/>
          <p:cNvPicPr>
            <a:picLocks noChangeAspect="1" noChangeArrowheads="1"/>
          </p:cNvPicPr>
          <p:nvPr/>
        </p:nvPicPr>
        <p:blipFill>
          <a:blip r:embed="rId3" cstate="print"/>
          <a:srcRect/>
          <a:stretch>
            <a:fillRect/>
          </a:stretch>
        </p:blipFill>
        <p:spPr bwMode="auto">
          <a:xfrm>
            <a:off x="4222750" y="1612900"/>
            <a:ext cx="3940175" cy="2843213"/>
          </a:xfrm>
          <a:prstGeom prst="rect">
            <a:avLst/>
          </a:prstGeom>
          <a:noFill/>
          <a:ln w="9525">
            <a:noFill/>
            <a:miter lim="800000"/>
            <a:headEnd/>
            <a:tailEnd/>
          </a:ln>
        </p:spPr>
      </p:pic>
      <p:pic>
        <p:nvPicPr>
          <p:cNvPr id="69638" name="Picture 6"/>
          <p:cNvPicPr>
            <a:picLocks noChangeAspect="1" noChangeArrowheads="1"/>
          </p:cNvPicPr>
          <p:nvPr/>
        </p:nvPicPr>
        <p:blipFill>
          <a:blip r:embed="rId4" cstate="print"/>
          <a:srcRect/>
          <a:stretch>
            <a:fillRect/>
          </a:stretch>
        </p:blipFill>
        <p:spPr bwMode="auto">
          <a:xfrm>
            <a:off x="5764213" y="4084638"/>
            <a:ext cx="2095500" cy="2619375"/>
          </a:xfrm>
          <a:prstGeom prst="rect">
            <a:avLst/>
          </a:prstGeom>
          <a:noFill/>
          <a:ln w="9525">
            <a:noFill/>
            <a:miter lim="800000"/>
            <a:headEnd/>
            <a:tailEnd/>
          </a:ln>
        </p:spPr>
      </p:pic>
      <p:sp>
        <p:nvSpPr>
          <p:cNvPr id="69639" name="Line 7"/>
          <p:cNvSpPr>
            <a:spLocks noChangeShapeType="1"/>
          </p:cNvSpPr>
          <p:nvPr/>
        </p:nvSpPr>
        <p:spPr bwMode="auto">
          <a:xfrm>
            <a:off x="5591175" y="3163888"/>
            <a:ext cx="1047750" cy="1274762"/>
          </a:xfrm>
          <a:prstGeom prst="line">
            <a:avLst/>
          </a:prstGeom>
          <a:noFill/>
          <a:ln w="9525">
            <a:solidFill>
              <a:schemeClr val="tx1"/>
            </a:solidFill>
            <a:round/>
            <a:headEnd/>
            <a:tailEnd type="triangle" w="med" len="med"/>
          </a:ln>
        </p:spPr>
        <p:txBody>
          <a:bodyPr/>
          <a:lstStyle/>
          <a:p>
            <a:endParaRPr lang="th-TH"/>
          </a:p>
        </p:txBody>
      </p:sp>
      <p:sp>
        <p:nvSpPr>
          <p:cNvPr id="69640" name="Line 8"/>
          <p:cNvSpPr>
            <a:spLocks noChangeShapeType="1"/>
          </p:cNvSpPr>
          <p:nvPr/>
        </p:nvSpPr>
        <p:spPr bwMode="auto">
          <a:xfrm>
            <a:off x="7324725" y="2908300"/>
            <a:ext cx="31750" cy="3051175"/>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52413" y="392113"/>
            <a:ext cx="8610600" cy="1143000"/>
          </a:xfrm>
        </p:spPr>
        <p:txBody>
          <a:bodyPr/>
          <a:lstStyle/>
          <a:p>
            <a:pPr eaLnBrk="1" hangingPunct="1"/>
            <a:r>
              <a:rPr lang="en-US" sz="3600" smtClean="0"/>
              <a:t>Mold Structure: Undercut, Slide core</a:t>
            </a:r>
          </a:p>
        </p:txBody>
      </p:sp>
      <p:sp>
        <p:nvSpPr>
          <p:cNvPr id="70659" name="Rectangle 3"/>
          <p:cNvSpPr>
            <a:spLocks noChangeArrowheads="1"/>
          </p:cNvSpPr>
          <p:nvPr/>
        </p:nvSpPr>
        <p:spPr bwMode="auto">
          <a:xfrm>
            <a:off x="2286000" y="2927350"/>
            <a:ext cx="3200400" cy="1004888"/>
          </a:xfrm>
          <a:prstGeom prst="rect">
            <a:avLst/>
          </a:prstGeom>
          <a:noFill/>
          <a:ln w="9525">
            <a:noFill/>
            <a:miter lim="800000"/>
            <a:headEnd/>
            <a:tailEnd/>
          </a:ln>
        </p:spPr>
        <p:txBody>
          <a:bodyPr>
            <a:spAutoFit/>
          </a:bodyPr>
          <a:lstStyle/>
          <a:p>
            <a:pPr>
              <a:spcBef>
                <a:spcPct val="50000"/>
              </a:spcBef>
            </a:pPr>
            <a:endParaRPr lang="en-US" sz="2400">
              <a:latin typeface="Times New Roman" pitchFamily="18" charset="0"/>
            </a:endParaRPr>
          </a:p>
          <a:p>
            <a:pPr>
              <a:spcBef>
                <a:spcPct val="50000"/>
              </a:spcBef>
            </a:pPr>
            <a:endParaRPr lang="en-US" sz="2400">
              <a:latin typeface="Times New Roman" pitchFamily="18" charset="0"/>
            </a:endParaRPr>
          </a:p>
        </p:txBody>
      </p:sp>
      <p:sp>
        <p:nvSpPr>
          <p:cNvPr id="70660" name="Rectangle 4"/>
          <p:cNvSpPr>
            <a:spLocks noChangeArrowheads="1"/>
          </p:cNvSpPr>
          <p:nvPr/>
        </p:nvSpPr>
        <p:spPr bwMode="auto">
          <a:xfrm>
            <a:off x="2286000" y="2927350"/>
            <a:ext cx="4572000" cy="1004888"/>
          </a:xfrm>
          <a:prstGeom prst="rect">
            <a:avLst/>
          </a:prstGeom>
          <a:noFill/>
          <a:ln w="9525">
            <a:noFill/>
            <a:miter lim="800000"/>
            <a:headEnd/>
            <a:tailEnd/>
          </a:ln>
        </p:spPr>
        <p:txBody>
          <a:bodyPr>
            <a:spAutoFit/>
          </a:bodyPr>
          <a:lstStyle/>
          <a:p>
            <a:pPr>
              <a:spcBef>
                <a:spcPct val="50000"/>
              </a:spcBef>
            </a:pPr>
            <a:endParaRPr lang="en-US" sz="2400">
              <a:latin typeface="Times New Roman" pitchFamily="18" charset="0"/>
            </a:endParaRPr>
          </a:p>
          <a:p>
            <a:pPr>
              <a:spcBef>
                <a:spcPct val="50000"/>
              </a:spcBef>
            </a:pPr>
            <a:endParaRPr lang="en-US" sz="2400">
              <a:latin typeface="Times New Roman" pitchFamily="18" charset="0"/>
            </a:endParaRPr>
          </a:p>
        </p:txBody>
      </p:sp>
      <p:pic>
        <p:nvPicPr>
          <p:cNvPr id="70661" name="Picture 5" descr="under_4"/>
          <p:cNvPicPr>
            <a:picLocks noChangeAspect="1" noChangeArrowheads="1"/>
          </p:cNvPicPr>
          <p:nvPr/>
        </p:nvPicPr>
        <p:blipFill>
          <a:blip r:embed="rId2" cstate="print"/>
          <a:srcRect/>
          <a:stretch>
            <a:fillRect/>
          </a:stretch>
        </p:blipFill>
        <p:spPr bwMode="auto">
          <a:xfrm>
            <a:off x="1295400" y="2819400"/>
            <a:ext cx="2400300" cy="892175"/>
          </a:xfrm>
          <a:prstGeom prst="rect">
            <a:avLst/>
          </a:prstGeom>
          <a:noFill/>
          <a:ln w="9525">
            <a:noFill/>
            <a:miter lim="800000"/>
            <a:headEnd/>
            <a:tailEnd/>
          </a:ln>
        </p:spPr>
      </p:pic>
      <p:pic>
        <p:nvPicPr>
          <p:cNvPr id="70662" name="Picture 6" descr="anm4_2"/>
          <p:cNvPicPr>
            <a:picLocks noChangeAspect="1" noChangeArrowheads="1" noCrop="1"/>
          </p:cNvPicPr>
          <p:nvPr/>
        </p:nvPicPr>
        <p:blipFill>
          <a:blip r:embed="rId3" cstate="print"/>
          <a:srcRect/>
          <a:stretch>
            <a:fillRect/>
          </a:stretch>
        </p:blipFill>
        <p:spPr bwMode="auto">
          <a:xfrm>
            <a:off x="3048000" y="1752600"/>
            <a:ext cx="5715000" cy="4286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injection_part"/>
          <p:cNvPicPr>
            <a:picLocks noChangeAspect="1" noChangeArrowheads="1"/>
          </p:cNvPicPr>
          <p:nvPr/>
        </p:nvPicPr>
        <p:blipFill>
          <a:blip r:embed="rId2" cstate="print"/>
          <a:srcRect/>
          <a:stretch>
            <a:fillRect/>
          </a:stretch>
        </p:blipFill>
        <p:spPr bwMode="auto">
          <a:xfrm>
            <a:off x="417513" y="2211388"/>
            <a:ext cx="3992562" cy="2889250"/>
          </a:xfrm>
          <a:prstGeom prst="rect">
            <a:avLst/>
          </a:prstGeom>
          <a:noFill/>
          <a:ln w="9525">
            <a:noFill/>
            <a:miter lim="800000"/>
            <a:headEnd/>
            <a:tailEnd/>
          </a:ln>
        </p:spPr>
      </p:pic>
      <p:pic>
        <p:nvPicPr>
          <p:cNvPr id="71683" name="Picture 3" descr="anatomy_2_labeled"/>
          <p:cNvPicPr>
            <a:picLocks noChangeAspect="1" noChangeArrowheads="1"/>
          </p:cNvPicPr>
          <p:nvPr/>
        </p:nvPicPr>
        <p:blipFill>
          <a:blip r:embed="rId3" cstate="print"/>
          <a:srcRect/>
          <a:stretch>
            <a:fillRect/>
          </a:stretch>
        </p:blipFill>
        <p:spPr bwMode="auto">
          <a:xfrm>
            <a:off x="4683125" y="2198688"/>
            <a:ext cx="3814763" cy="2890837"/>
          </a:xfrm>
          <a:prstGeom prst="rect">
            <a:avLst/>
          </a:prstGeom>
          <a:noFill/>
          <a:ln w="9525">
            <a:noFill/>
            <a:miter lim="800000"/>
            <a:headEnd/>
            <a:tailEnd/>
          </a:ln>
        </p:spPr>
      </p:pic>
      <p:sp>
        <p:nvSpPr>
          <p:cNvPr id="71684" name="Text Box 4"/>
          <p:cNvSpPr txBox="1">
            <a:spLocks noChangeArrowheads="1"/>
          </p:cNvSpPr>
          <p:nvPr/>
        </p:nvSpPr>
        <p:spPr bwMode="auto">
          <a:xfrm>
            <a:off x="271463" y="434975"/>
            <a:ext cx="4789487" cy="396875"/>
          </a:xfrm>
          <a:prstGeom prst="rect">
            <a:avLst/>
          </a:prstGeom>
          <a:noFill/>
          <a:ln w="9525">
            <a:noFill/>
            <a:miter lim="800000"/>
            <a:headEnd/>
            <a:tailEnd/>
          </a:ln>
        </p:spPr>
        <p:txBody>
          <a:bodyPr wrap="none">
            <a:spAutoFit/>
          </a:bodyPr>
          <a:lstStyle/>
          <a:p>
            <a:r>
              <a:rPr lang="en-US" sz="2000" b="1">
                <a:latin typeface="Times New Roman" pitchFamily="18" charset="0"/>
              </a:rPr>
              <a:t>Designing injection molds: typical features</a:t>
            </a:r>
            <a:endParaRPr lang="en-US" sz="2000">
              <a:latin typeface="Times New Roman" pitchFamily="18" charset="0"/>
            </a:endParaRPr>
          </a:p>
        </p:txBody>
      </p:sp>
      <p:sp>
        <p:nvSpPr>
          <p:cNvPr id="71685" name="Rectangle 5"/>
          <p:cNvSpPr>
            <a:spLocks noChangeArrowheads="1"/>
          </p:cNvSpPr>
          <p:nvPr/>
        </p:nvSpPr>
        <p:spPr bwMode="auto">
          <a:xfrm>
            <a:off x="6843713" y="5133975"/>
            <a:ext cx="1620837" cy="244475"/>
          </a:xfrm>
          <a:prstGeom prst="rect">
            <a:avLst/>
          </a:prstGeom>
          <a:noFill/>
          <a:ln w="9525">
            <a:noFill/>
            <a:miter lim="800000"/>
            <a:headEnd/>
            <a:tailEnd/>
          </a:ln>
        </p:spPr>
        <p:txBody>
          <a:bodyPr wrap="none" anchor="ctr">
            <a:spAutoFit/>
          </a:bodyPr>
          <a:lstStyle/>
          <a:p>
            <a:pPr eaLnBrk="0" hangingPunct="0"/>
            <a:r>
              <a:rPr lang="en-US" sz="1000">
                <a:latin typeface="Times New Roman" pitchFamily="18" charset="0"/>
              </a:rPr>
              <a:t>[source: www.idsa-mp.org]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4000" b="1" smtClean="0"/>
              <a:t>THERMOPLASTIC, THERMOSET: </a:t>
            </a:r>
            <a:r>
              <a:rPr lang="en-US" sz="4000" smtClean="0"/>
              <a:t/>
            </a:r>
            <a:br>
              <a:rPr lang="en-US" sz="4000" smtClean="0"/>
            </a:br>
            <a:endParaRPr lang="th-TH" sz="4000" smtClean="0"/>
          </a:p>
        </p:txBody>
      </p:sp>
      <p:sp>
        <p:nvSpPr>
          <p:cNvPr id="8195" name="Rectangle 3"/>
          <p:cNvSpPr>
            <a:spLocks noChangeArrowheads="1"/>
          </p:cNvSpPr>
          <p:nvPr/>
        </p:nvSpPr>
        <p:spPr bwMode="auto">
          <a:xfrm>
            <a:off x="474663" y="1809750"/>
            <a:ext cx="3502025" cy="4116388"/>
          </a:xfrm>
          <a:prstGeom prst="rect">
            <a:avLst/>
          </a:prstGeom>
          <a:noFill/>
          <a:ln w="9525">
            <a:noFill/>
            <a:miter lim="800000"/>
            <a:headEnd/>
            <a:tailEnd/>
          </a:ln>
        </p:spPr>
        <p:txBody>
          <a:bodyPr anchor="ctr">
            <a:spAutoFit/>
          </a:bodyPr>
          <a:lstStyle/>
          <a:p>
            <a:pPr>
              <a:buFontTx/>
              <a:buChar char="•"/>
            </a:pPr>
            <a:r>
              <a:rPr lang="en-US" sz="3200" b="1">
                <a:solidFill>
                  <a:schemeClr val="accent2"/>
                </a:solidFill>
                <a:latin typeface="Times New Roman" pitchFamily="18" charset="0"/>
              </a:rPr>
              <a:t>Thermoplastics are resins that can be reground after </a:t>
            </a:r>
            <a:r>
              <a:rPr lang="en-US" b="1">
                <a:solidFill>
                  <a:schemeClr val="accent2"/>
                </a:solidFill>
                <a:latin typeface="Times New Roman" pitchFamily="18" charset="0"/>
              </a:rPr>
              <a:t>molding, and molded again. </a:t>
            </a:r>
          </a:p>
          <a:p>
            <a:pPr>
              <a:buFontTx/>
              <a:buChar char="•"/>
            </a:pPr>
            <a:r>
              <a:rPr lang="en-US" b="1">
                <a:solidFill>
                  <a:schemeClr val="accent2"/>
                </a:solidFill>
                <a:latin typeface="Times New Roman" pitchFamily="18" charset="0"/>
              </a:rPr>
              <a:t>Thermoplastic are often compared to</a:t>
            </a:r>
            <a:r>
              <a:rPr lang="en-US">
                <a:solidFill>
                  <a:schemeClr val="accent2"/>
                </a:solidFill>
                <a:latin typeface="Times New Roman" pitchFamily="18" charset="0"/>
              </a:rPr>
              <a:t> </a:t>
            </a:r>
            <a:r>
              <a:rPr lang="en-US" b="1">
                <a:solidFill>
                  <a:schemeClr val="accent2"/>
                </a:solidFill>
                <a:latin typeface="Times New Roman" pitchFamily="18" charset="0"/>
              </a:rPr>
              <a:t>Wax.</a:t>
            </a:r>
          </a:p>
          <a:p>
            <a:pPr algn="ctr" eaLnBrk="0" hangingPunct="0">
              <a:buFontTx/>
              <a:buChar char="•"/>
            </a:pPr>
            <a:endParaRPr lang="en-US" b="1">
              <a:solidFill>
                <a:schemeClr val="accent2"/>
              </a:solidFill>
              <a:latin typeface="Times New Roman" pitchFamily="18" charset="0"/>
            </a:endParaRPr>
          </a:p>
        </p:txBody>
      </p:sp>
      <p:sp>
        <p:nvSpPr>
          <p:cNvPr id="8196" name="Rectangle 4"/>
          <p:cNvSpPr>
            <a:spLocks noChangeArrowheads="1"/>
          </p:cNvSpPr>
          <p:nvPr/>
        </p:nvSpPr>
        <p:spPr bwMode="auto">
          <a:xfrm>
            <a:off x="5006975" y="1706563"/>
            <a:ext cx="3713163" cy="4789487"/>
          </a:xfrm>
          <a:prstGeom prst="rect">
            <a:avLst/>
          </a:prstGeom>
          <a:noFill/>
          <a:ln w="9525">
            <a:noFill/>
            <a:miter lim="800000"/>
            <a:headEnd/>
            <a:tailEnd/>
          </a:ln>
        </p:spPr>
        <p:txBody>
          <a:bodyPr>
            <a:spAutoFit/>
          </a:bodyPr>
          <a:lstStyle/>
          <a:p>
            <a:pPr>
              <a:buFontTx/>
              <a:buChar char="•"/>
            </a:pPr>
            <a:r>
              <a:rPr lang="en-US" b="1">
                <a:solidFill>
                  <a:srgbClr val="FF0000"/>
                </a:solidFill>
                <a:latin typeface="Times New Roman" pitchFamily="18" charset="0"/>
              </a:rPr>
              <a:t>Thermosets can be molded once only; they tend to be denser materials for special purposes , thermosets are often compared to an egg; once the egg is hard boiled it can't be returned to a liquid and recooked as sunny side up.</a:t>
            </a:r>
            <a:endParaRPr lang="th-TH" b="1">
              <a:solidFill>
                <a:srgbClr val="FF0000"/>
              </a:solidFill>
              <a:latin typeface="Times New Roman" pitchFamily="18"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print"/>
          <a:srcRect/>
          <a:stretch>
            <a:fillRect/>
          </a:stretch>
        </p:blipFill>
        <p:spPr bwMode="auto">
          <a:xfrm>
            <a:off x="1693863" y="1219200"/>
            <a:ext cx="5872162" cy="5192713"/>
          </a:xfrm>
          <a:prstGeom prst="rect">
            <a:avLst/>
          </a:prstGeom>
          <a:noFill/>
          <a:ln w="9525">
            <a:noFill/>
            <a:miter lim="800000"/>
            <a:headEnd/>
            <a:tailEnd/>
          </a:ln>
        </p:spPr>
      </p:pic>
      <p:sp>
        <p:nvSpPr>
          <p:cNvPr id="72707" name="Text Box 3"/>
          <p:cNvSpPr txBox="1">
            <a:spLocks noChangeArrowheads="1"/>
          </p:cNvSpPr>
          <p:nvPr/>
        </p:nvSpPr>
        <p:spPr bwMode="auto">
          <a:xfrm>
            <a:off x="271463" y="434975"/>
            <a:ext cx="4789487" cy="396875"/>
          </a:xfrm>
          <a:prstGeom prst="rect">
            <a:avLst/>
          </a:prstGeom>
          <a:noFill/>
          <a:ln w="9525">
            <a:noFill/>
            <a:miter lim="800000"/>
            <a:headEnd/>
            <a:tailEnd/>
          </a:ln>
        </p:spPr>
        <p:txBody>
          <a:bodyPr wrap="none">
            <a:spAutoFit/>
          </a:bodyPr>
          <a:lstStyle/>
          <a:p>
            <a:r>
              <a:rPr lang="en-US" sz="2000" b="1">
                <a:latin typeface="Times New Roman" pitchFamily="18" charset="0"/>
              </a:rPr>
              <a:t>Designing injection molds: typical features</a:t>
            </a:r>
            <a:endParaRPr lang="en-US" sz="2000">
              <a:latin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28600" y="1981200"/>
            <a:ext cx="4800600" cy="641350"/>
          </a:xfrm>
          <a:prstGeom prst="rect">
            <a:avLst/>
          </a:prstGeom>
          <a:noFill/>
          <a:ln w="9525">
            <a:noFill/>
            <a:miter lim="800000"/>
            <a:headEnd/>
            <a:tailEnd/>
          </a:ln>
        </p:spPr>
        <p:txBody>
          <a:bodyPr>
            <a:spAutoFit/>
          </a:bodyPr>
          <a:lstStyle/>
          <a:p>
            <a:pPr algn="ctr" eaLnBrk="0" hangingPunct="0"/>
            <a:r>
              <a:rPr lang="en-US" sz="3600" b="1">
                <a:solidFill>
                  <a:schemeClr val="bg2"/>
                </a:solidFill>
                <a:cs typeface="Arial" pitchFamily="34" charset="0"/>
              </a:rPr>
              <a:t>Polymer</a:t>
            </a:r>
            <a:r>
              <a:rPr lang="en-US" sz="3600">
                <a:solidFill>
                  <a:schemeClr val="bg2"/>
                </a:solidFill>
                <a:cs typeface="Arial" pitchFamily="34" charset="0"/>
              </a:rPr>
              <a:t> </a:t>
            </a:r>
            <a:endParaRPr lang="th-TH" sz="3600">
              <a:solidFill>
                <a:schemeClr val="bg2"/>
              </a:solidFill>
              <a:cs typeface="Arial" pitchFamily="34" charset="0"/>
            </a:endParaRPr>
          </a:p>
        </p:txBody>
      </p:sp>
      <p:sp>
        <p:nvSpPr>
          <p:cNvPr id="5124" name="Text Box 4"/>
          <p:cNvSpPr txBox="1">
            <a:spLocks noChangeArrowheads="1"/>
          </p:cNvSpPr>
          <p:nvPr/>
        </p:nvSpPr>
        <p:spPr bwMode="auto">
          <a:xfrm>
            <a:off x="3200400" y="1524000"/>
            <a:ext cx="2286000" cy="519113"/>
          </a:xfrm>
          <a:prstGeom prst="rect">
            <a:avLst/>
          </a:prstGeom>
          <a:noFill/>
          <a:ln w="9525">
            <a:noFill/>
            <a:miter lim="800000"/>
            <a:headEnd/>
            <a:tailEnd/>
          </a:ln>
        </p:spPr>
        <p:txBody>
          <a:bodyPr>
            <a:spAutoFit/>
          </a:bodyPr>
          <a:lstStyle/>
          <a:p>
            <a:pPr algn="ctr" eaLnBrk="0" hangingPunct="0">
              <a:spcBef>
                <a:spcPct val="50000"/>
              </a:spcBef>
            </a:pPr>
            <a:r>
              <a:rPr lang="en-US">
                <a:cs typeface="Cordia New" pitchFamily="34" charset="-34"/>
              </a:rPr>
              <a:t>poly = many</a:t>
            </a:r>
            <a:endParaRPr lang="th-TH">
              <a:cs typeface="Cordia New" pitchFamily="34" charset="-34"/>
            </a:endParaRPr>
          </a:p>
        </p:txBody>
      </p:sp>
      <p:sp>
        <p:nvSpPr>
          <p:cNvPr id="5125" name="Text Box 5"/>
          <p:cNvSpPr txBox="1">
            <a:spLocks noChangeArrowheads="1"/>
          </p:cNvSpPr>
          <p:nvPr/>
        </p:nvSpPr>
        <p:spPr bwMode="auto">
          <a:xfrm>
            <a:off x="2971800" y="2438400"/>
            <a:ext cx="2514600" cy="519113"/>
          </a:xfrm>
          <a:prstGeom prst="rect">
            <a:avLst/>
          </a:prstGeom>
          <a:noFill/>
          <a:ln w="9525">
            <a:noFill/>
            <a:miter lim="800000"/>
            <a:headEnd/>
            <a:tailEnd/>
          </a:ln>
        </p:spPr>
        <p:txBody>
          <a:bodyPr>
            <a:spAutoFit/>
          </a:bodyPr>
          <a:lstStyle/>
          <a:p>
            <a:pPr algn="ctr" eaLnBrk="0" hangingPunct="0">
              <a:spcBef>
                <a:spcPct val="50000"/>
              </a:spcBef>
            </a:pPr>
            <a:r>
              <a:rPr lang="en-US">
                <a:cs typeface="Cordia New" pitchFamily="34" charset="-34"/>
              </a:rPr>
              <a:t>mer = part</a:t>
            </a:r>
            <a:endParaRPr lang="th-TH">
              <a:cs typeface="Cordia New" pitchFamily="34" charset="-34"/>
            </a:endParaRPr>
          </a:p>
        </p:txBody>
      </p:sp>
      <p:sp>
        <p:nvSpPr>
          <p:cNvPr id="5126" name="Text Box 6"/>
          <p:cNvSpPr txBox="1">
            <a:spLocks noChangeArrowheads="1"/>
          </p:cNvSpPr>
          <p:nvPr/>
        </p:nvSpPr>
        <p:spPr bwMode="auto">
          <a:xfrm>
            <a:off x="1143000" y="3429000"/>
            <a:ext cx="7315200" cy="1801813"/>
          </a:xfrm>
          <a:prstGeom prst="rect">
            <a:avLst/>
          </a:prstGeom>
          <a:noFill/>
          <a:ln w="9525">
            <a:noFill/>
            <a:miter lim="800000"/>
            <a:headEnd/>
            <a:tailEnd/>
          </a:ln>
        </p:spPr>
        <p:txBody>
          <a:bodyPr>
            <a:spAutoFit/>
          </a:bodyPr>
          <a:lstStyle/>
          <a:p>
            <a:pPr eaLnBrk="0" hangingPunct="0">
              <a:spcBef>
                <a:spcPct val="50000"/>
              </a:spcBef>
            </a:pPr>
            <a:r>
              <a:rPr lang="en-US">
                <a:cs typeface="Cordia New" pitchFamily="34" charset="-34"/>
              </a:rPr>
              <a:t>A polymer is a long chain molecule</a:t>
            </a:r>
          </a:p>
          <a:p>
            <a:pPr eaLnBrk="0" hangingPunct="0">
              <a:spcBef>
                <a:spcPct val="50000"/>
              </a:spcBef>
            </a:pPr>
            <a:r>
              <a:rPr lang="en-US">
                <a:cs typeface="Cordia New" pitchFamily="34" charset="-34"/>
              </a:rPr>
              <a:t>that is composed of a large number</a:t>
            </a:r>
          </a:p>
          <a:p>
            <a:pPr eaLnBrk="0" hangingPunct="0">
              <a:spcBef>
                <a:spcPct val="50000"/>
              </a:spcBef>
            </a:pPr>
            <a:r>
              <a:rPr lang="en-US">
                <a:cs typeface="Cordia New" pitchFamily="34" charset="-34"/>
              </a:rPr>
              <a:t>of repeating units of identical structure.</a:t>
            </a:r>
            <a:endParaRPr lang="th-TH">
              <a:cs typeface="Cordia New" pitchFamily="34" charset="-34"/>
            </a:endParaRPr>
          </a:p>
        </p:txBody>
      </p:sp>
      <p:sp>
        <p:nvSpPr>
          <p:cNvPr id="9222" name="Rectangle 7"/>
          <p:cNvSpPr>
            <a:spLocks noChangeArrowheads="1"/>
          </p:cNvSpPr>
          <p:nvPr/>
        </p:nvSpPr>
        <p:spPr bwMode="auto">
          <a:xfrm>
            <a:off x="609600" y="457200"/>
            <a:ext cx="8153400" cy="1371600"/>
          </a:xfrm>
          <a:prstGeom prst="rect">
            <a:avLst/>
          </a:prstGeom>
          <a:noFill/>
          <a:ln w="9525">
            <a:noFill/>
            <a:miter lim="800000"/>
            <a:headEnd/>
            <a:tailEnd/>
          </a:ln>
        </p:spPr>
        <p:txBody>
          <a:bodyPr/>
          <a:lstStyle/>
          <a:p>
            <a:pPr marL="342900" indent="-342900">
              <a:spcBef>
                <a:spcPct val="20000"/>
              </a:spcBef>
              <a:buFontTx/>
              <a:buChar char="•"/>
            </a:pPr>
            <a:r>
              <a:rPr lang="en-US" sz="3200"/>
              <a:t>While the term polymer in popular usage suggests </a:t>
            </a:r>
            <a:r>
              <a:rPr lang="th-TH" sz="3200"/>
              <a:t>"</a:t>
            </a:r>
            <a:r>
              <a:rPr lang="th-TH" sz="3200">
                <a:hlinkClick r:id="rId2" tooltip="Plastic"/>
              </a:rPr>
              <a:t>plastic</a:t>
            </a:r>
            <a:r>
              <a:rPr lang="th-TH" sz="3200"/>
              <a:t>"</a:t>
            </a:r>
            <a:r>
              <a:rPr lang="en-US" sz="3200"/>
              <a:t>, </a:t>
            </a:r>
            <a:endParaRPr lang="th-TH"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animEffect transition="in" filter="dissolve">
                                      <p:cBhvr>
                                        <p:cTn id="7" dur="500"/>
                                        <p:tgtEl>
                                          <p:spTgt spid="51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12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126">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126">
                                            <p:txEl>
                                              <p:pRg st="1" end="1"/>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512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uild="p" autoUpdateAnimBg="0"/>
      <p:bldP spid="5124" grpId="0"/>
      <p:bldP spid="5125" grpId="0"/>
      <p:bldP spid="5126"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Petroleum</a:t>
            </a:r>
            <a:endParaRPr lang="th-TH" smtClean="0"/>
          </a:p>
        </p:txBody>
      </p:sp>
      <p:pic>
        <p:nvPicPr>
          <p:cNvPr id="10243" name="Picture 5"/>
          <p:cNvPicPr>
            <a:picLocks noChangeAspect="1" noChangeArrowheads="1"/>
          </p:cNvPicPr>
          <p:nvPr/>
        </p:nvPicPr>
        <p:blipFill>
          <a:blip r:embed="rId2" cstate="print"/>
          <a:srcRect/>
          <a:stretch>
            <a:fillRect/>
          </a:stretch>
        </p:blipFill>
        <p:spPr bwMode="auto">
          <a:xfrm>
            <a:off x="533400" y="101600"/>
            <a:ext cx="6705600" cy="5789613"/>
          </a:xfrm>
          <a:prstGeom prst="rect">
            <a:avLst/>
          </a:prstGeom>
          <a:noFill/>
          <a:ln w="9525">
            <a:noFill/>
            <a:miter lim="800000"/>
            <a:headEnd/>
            <a:tailEnd/>
          </a:ln>
        </p:spPr>
      </p:pic>
      <p:sp>
        <p:nvSpPr>
          <p:cNvPr id="10244" name="Rectangle 3"/>
          <p:cNvSpPr>
            <a:spLocks noGrp="1" noChangeArrowheads="1"/>
          </p:cNvSpPr>
          <p:nvPr>
            <p:ph type="body" idx="1"/>
          </p:nvPr>
        </p:nvSpPr>
        <p:spPr>
          <a:xfrm>
            <a:off x="2971800" y="5867400"/>
            <a:ext cx="6172200" cy="990600"/>
          </a:xfrm>
          <a:solidFill>
            <a:schemeClr val="accent1"/>
          </a:solidFill>
        </p:spPr>
        <p:txBody>
          <a:bodyPr/>
          <a:lstStyle/>
          <a:p>
            <a:pPr eaLnBrk="1" hangingPunct="1">
              <a:lnSpc>
                <a:spcPct val="80000"/>
              </a:lnSpc>
              <a:buFontTx/>
              <a:buNone/>
            </a:pPr>
            <a:r>
              <a:rPr lang="en-US" sz="2000" smtClean="0"/>
              <a:t>These different </a:t>
            </a:r>
            <a:r>
              <a:rPr lang="th-TH" sz="2000" smtClean="0">
                <a:hlinkClick r:id="rId3" tooltip="Hydrocarbons"/>
              </a:rPr>
              <a:t>hydrocarbons</a:t>
            </a:r>
            <a:r>
              <a:rPr lang="en-US" sz="2000" smtClean="0"/>
              <a:t> have different </a:t>
            </a:r>
            <a:r>
              <a:rPr lang="th-TH" sz="2000" smtClean="0">
                <a:hlinkClick r:id="rId4" tooltip="Boiling point"/>
              </a:rPr>
              <a:t>boiling points</a:t>
            </a:r>
            <a:r>
              <a:rPr lang="en-US" sz="2000" smtClean="0"/>
              <a:t>, which means they can be separated by </a:t>
            </a:r>
            <a:r>
              <a:rPr lang="th-TH" sz="2000" smtClean="0">
                <a:hlinkClick r:id="rId5" tooltip="Distillation"/>
              </a:rPr>
              <a:t>distillation</a:t>
            </a:r>
            <a:r>
              <a:rPr lang="th-TH" sz="2000" smtClean="0"/>
              <a:t>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1182</TotalTime>
  <Words>3504</Words>
  <Application>Microsoft Office PowerPoint</Application>
  <PresentationFormat>On-screen Show (4:3)</PresentationFormat>
  <Paragraphs>564</Paragraphs>
  <Slides>70</Slides>
  <Notes>13</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Default Design</vt:lpstr>
      <vt:lpstr>PowerPoint Presentation</vt:lpstr>
      <vt:lpstr>Outline</vt:lpstr>
      <vt:lpstr>Materials</vt:lpstr>
      <vt:lpstr>Automotive Plastics and Composites Use</vt:lpstr>
      <vt:lpstr>PowerPoint Presentation</vt:lpstr>
      <vt:lpstr>PowerPoint Presentation</vt:lpstr>
      <vt:lpstr>THERMOPLASTIC, THERMOSET:  </vt:lpstr>
      <vt:lpstr>PowerPoint Presentation</vt:lpstr>
      <vt:lpstr>Petroleum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Polymer Additives </vt:lpstr>
      <vt:lpstr>Amorphous Commodity Thermoplastics Key Characteristics</vt:lpstr>
      <vt:lpstr>Amorphous Commodity Thermoplastics Materials</vt:lpstr>
      <vt:lpstr>Acrylic (PMMA)  Strengths</vt:lpstr>
      <vt:lpstr>Acrylic (PMMA)  </vt:lpstr>
      <vt:lpstr>Polystyrene (PS)  </vt:lpstr>
      <vt:lpstr>Acrylonitrile Butadiene Styrene (ABS) </vt:lpstr>
      <vt:lpstr>Polyvinyl Chloride (PVC) Strengths</vt:lpstr>
      <vt:lpstr>Polycarbonate (PC) </vt:lpstr>
      <vt:lpstr>Semi-Crystalline Commodity Plastics </vt:lpstr>
      <vt:lpstr>Low Density Polyethylene (LDPE) High Density Polyethylene (HDPE) </vt:lpstr>
      <vt:lpstr>Polypropylenes (PP) Applications</vt:lpstr>
      <vt:lpstr>Polyethylene Terephthalate (PET)  </vt:lpstr>
      <vt:lpstr>Plastic Processes</vt:lpstr>
      <vt:lpstr>PowerPoint Presentation</vt:lpstr>
      <vt:lpstr>PowerPoint Presentation</vt:lpstr>
      <vt:lpstr>PowerPoint Presentation</vt:lpstr>
      <vt:lpstr>PowerPoint Presentation</vt:lpstr>
      <vt:lpstr>Rotational Molding</vt:lpstr>
      <vt:lpstr>Sample </vt:lpstr>
      <vt:lpstr>PowerPoint Presentation</vt:lpstr>
      <vt:lpstr>PowerPoint Presentation</vt:lpstr>
      <vt:lpstr>Thermoforming</vt:lpstr>
      <vt:lpstr>PowerPoint Presentation</vt:lpstr>
      <vt:lpstr>Injection Molding Machine</vt:lpstr>
      <vt:lpstr>Steps of Injection Molding  – Mold closing</vt:lpstr>
      <vt:lpstr>Mold filling</vt:lpstr>
      <vt:lpstr>Packing, holding, cooling</vt:lpstr>
      <vt:lpstr>Mold opening, part removal</vt:lpstr>
      <vt:lpstr>Mold Structure</vt:lpstr>
      <vt:lpstr>Mold Structure - Cavity and core</vt:lpstr>
      <vt:lpstr>Mold Structure: Parting line</vt:lpstr>
      <vt:lpstr>Two plate mold</vt:lpstr>
      <vt:lpstr>Three plate mold</vt:lpstr>
      <vt:lpstr>Melt Delivery </vt:lpstr>
      <vt:lpstr>Gate</vt:lpstr>
      <vt:lpstr>Runner cross section</vt:lpstr>
      <vt:lpstr>Runner balancing</vt:lpstr>
      <vt:lpstr>Defects</vt:lpstr>
      <vt:lpstr>Weldline</vt:lpstr>
      <vt:lpstr>Flashes</vt:lpstr>
      <vt:lpstr>Short shot</vt:lpstr>
      <vt:lpstr>Warpage</vt:lpstr>
      <vt:lpstr>Sink marks</vt:lpstr>
      <vt:lpstr>CAE (computer aided engineering)</vt:lpstr>
      <vt:lpstr>PowerPoint Presentation</vt:lpstr>
      <vt:lpstr>PowerPoint Presentation</vt:lpstr>
      <vt:lpstr>Mold Structure: Undercut, Slide core</vt:lpstr>
      <vt:lpstr>PowerPoint Presentation</vt:lpstr>
      <vt:lpstr>PowerPoint Presentation</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 </dc:creator>
  <cp:lastModifiedBy>Apiwat Muttamara</cp:lastModifiedBy>
  <cp:revision>79</cp:revision>
  <dcterms:created xsi:type="dcterms:W3CDTF">2003-08-21T23:09:44Z</dcterms:created>
  <dcterms:modified xsi:type="dcterms:W3CDTF">2013-06-10T05:30:30Z</dcterms:modified>
</cp:coreProperties>
</file>