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397" r:id="rId2"/>
    <p:sldId id="475" r:id="rId3"/>
    <p:sldId id="478" r:id="rId4"/>
    <p:sldId id="430" r:id="rId5"/>
    <p:sldId id="480" r:id="rId6"/>
    <p:sldId id="481" r:id="rId7"/>
    <p:sldId id="434" r:id="rId8"/>
    <p:sldId id="437" r:id="rId9"/>
    <p:sldId id="435" r:id="rId10"/>
    <p:sldId id="442" r:id="rId11"/>
    <p:sldId id="398" r:id="rId12"/>
    <p:sldId id="484" r:id="rId13"/>
    <p:sldId id="452" r:id="rId14"/>
    <p:sldId id="268" r:id="rId15"/>
    <p:sldId id="464" r:id="rId16"/>
    <p:sldId id="485" r:id="rId17"/>
    <p:sldId id="400" r:id="rId18"/>
    <p:sldId id="488" r:id="rId19"/>
    <p:sldId id="487" r:id="rId20"/>
    <p:sldId id="489" r:id="rId21"/>
    <p:sldId id="491" r:id="rId22"/>
    <p:sldId id="465" r:id="rId23"/>
    <p:sldId id="466" r:id="rId24"/>
    <p:sldId id="468" r:id="rId25"/>
    <p:sldId id="470" r:id="rId26"/>
    <p:sldId id="469" r:id="rId27"/>
    <p:sldId id="472" r:id="rId28"/>
    <p:sldId id="549" r:id="rId29"/>
    <p:sldId id="401" r:id="rId30"/>
    <p:sldId id="486" r:id="rId31"/>
    <p:sldId id="500" r:id="rId32"/>
    <p:sldId id="498" r:id="rId33"/>
    <p:sldId id="260" r:id="rId34"/>
    <p:sldId id="544" r:id="rId35"/>
    <p:sldId id="278" r:id="rId36"/>
    <p:sldId id="279" r:id="rId37"/>
    <p:sldId id="277" r:id="rId38"/>
    <p:sldId id="280" r:id="rId39"/>
    <p:sldId id="548" r:id="rId40"/>
    <p:sldId id="281" r:id="rId41"/>
    <p:sldId id="282" r:id="rId42"/>
    <p:sldId id="502" r:id="rId43"/>
    <p:sldId id="503" r:id="rId44"/>
    <p:sldId id="504" r:id="rId45"/>
    <p:sldId id="505" r:id="rId46"/>
    <p:sldId id="507" r:id="rId47"/>
    <p:sldId id="506" r:id="rId48"/>
    <p:sldId id="551" r:id="rId49"/>
    <p:sldId id="510" r:id="rId50"/>
    <p:sldId id="514" r:id="rId51"/>
    <p:sldId id="513" r:id="rId52"/>
    <p:sldId id="511" r:id="rId53"/>
    <p:sldId id="509" r:id="rId54"/>
    <p:sldId id="517" r:id="rId55"/>
    <p:sldId id="550" r:id="rId56"/>
    <p:sldId id="519" r:id="rId57"/>
    <p:sldId id="520" r:id="rId58"/>
    <p:sldId id="521" r:id="rId59"/>
    <p:sldId id="522" r:id="rId60"/>
    <p:sldId id="523" r:id="rId61"/>
    <p:sldId id="524" r:id="rId62"/>
    <p:sldId id="530" r:id="rId63"/>
    <p:sldId id="531" r:id="rId64"/>
    <p:sldId id="532" r:id="rId65"/>
    <p:sldId id="533" r:id="rId66"/>
    <p:sldId id="534" r:id="rId67"/>
    <p:sldId id="535" r:id="rId68"/>
    <p:sldId id="536" r:id="rId69"/>
    <p:sldId id="537" r:id="rId70"/>
    <p:sldId id="539" r:id="rId71"/>
    <p:sldId id="541" r:id="rId72"/>
  </p:sldIdLst>
  <p:sldSz cx="9144000" cy="6858000" type="screen4x3"/>
  <p:notesSz cx="6799263" cy="9929813"/>
  <p:defaultTextStyle>
    <a:defPPr>
      <a:defRPr lang="th-TH"/>
    </a:defPPr>
    <a:lvl1pPr algn="l" rtl="0" fontAlgn="base">
      <a:spcBef>
        <a:spcPct val="0"/>
      </a:spcBef>
      <a:spcAft>
        <a:spcPct val="0"/>
      </a:spcAft>
      <a:defRPr sz="3600" i="1" kern="1200">
        <a:solidFill>
          <a:schemeClr val="tx1"/>
        </a:solidFill>
        <a:latin typeface="Arial" pitchFamily="34" charset="0"/>
        <a:ea typeface="+mn-ea"/>
        <a:cs typeface="Angsana New" pitchFamily="18" charset="-34"/>
      </a:defRPr>
    </a:lvl1pPr>
    <a:lvl2pPr marL="457200" algn="l" rtl="0" fontAlgn="base">
      <a:spcBef>
        <a:spcPct val="0"/>
      </a:spcBef>
      <a:spcAft>
        <a:spcPct val="0"/>
      </a:spcAft>
      <a:defRPr sz="3600" i="1" kern="1200">
        <a:solidFill>
          <a:schemeClr val="tx1"/>
        </a:solidFill>
        <a:latin typeface="Arial" pitchFamily="34" charset="0"/>
        <a:ea typeface="+mn-ea"/>
        <a:cs typeface="Angsana New" pitchFamily="18" charset="-34"/>
      </a:defRPr>
    </a:lvl2pPr>
    <a:lvl3pPr marL="914400" algn="l" rtl="0" fontAlgn="base">
      <a:spcBef>
        <a:spcPct val="0"/>
      </a:spcBef>
      <a:spcAft>
        <a:spcPct val="0"/>
      </a:spcAft>
      <a:defRPr sz="3600" i="1" kern="1200">
        <a:solidFill>
          <a:schemeClr val="tx1"/>
        </a:solidFill>
        <a:latin typeface="Arial" pitchFamily="34" charset="0"/>
        <a:ea typeface="+mn-ea"/>
        <a:cs typeface="Angsana New" pitchFamily="18" charset="-34"/>
      </a:defRPr>
    </a:lvl3pPr>
    <a:lvl4pPr marL="1371600" algn="l" rtl="0" fontAlgn="base">
      <a:spcBef>
        <a:spcPct val="0"/>
      </a:spcBef>
      <a:spcAft>
        <a:spcPct val="0"/>
      </a:spcAft>
      <a:defRPr sz="3600" i="1" kern="1200">
        <a:solidFill>
          <a:schemeClr val="tx1"/>
        </a:solidFill>
        <a:latin typeface="Arial" pitchFamily="34" charset="0"/>
        <a:ea typeface="+mn-ea"/>
        <a:cs typeface="Angsana New" pitchFamily="18" charset="-34"/>
      </a:defRPr>
    </a:lvl4pPr>
    <a:lvl5pPr marL="1828800" algn="l" rtl="0" fontAlgn="base">
      <a:spcBef>
        <a:spcPct val="0"/>
      </a:spcBef>
      <a:spcAft>
        <a:spcPct val="0"/>
      </a:spcAft>
      <a:defRPr sz="3600" i="1" kern="1200">
        <a:solidFill>
          <a:schemeClr val="tx1"/>
        </a:solidFill>
        <a:latin typeface="Arial" pitchFamily="34" charset="0"/>
        <a:ea typeface="+mn-ea"/>
        <a:cs typeface="Angsana New" pitchFamily="18" charset="-34"/>
      </a:defRPr>
    </a:lvl5pPr>
    <a:lvl6pPr marL="2286000" algn="l" defTabSz="914400" rtl="0" eaLnBrk="1" latinLnBrk="0" hangingPunct="1">
      <a:defRPr sz="3600" i="1" kern="1200">
        <a:solidFill>
          <a:schemeClr val="tx1"/>
        </a:solidFill>
        <a:latin typeface="Arial" pitchFamily="34" charset="0"/>
        <a:ea typeface="+mn-ea"/>
        <a:cs typeface="Angsana New" pitchFamily="18" charset="-34"/>
      </a:defRPr>
    </a:lvl6pPr>
    <a:lvl7pPr marL="2743200" algn="l" defTabSz="914400" rtl="0" eaLnBrk="1" latinLnBrk="0" hangingPunct="1">
      <a:defRPr sz="3600" i="1" kern="1200">
        <a:solidFill>
          <a:schemeClr val="tx1"/>
        </a:solidFill>
        <a:latin typeface="Arial" pitchFamily="34" charset="0"/>
        <a:ea typeface="+mn-ea"/>
        <a:cs typeface="Angsana New" pitchFamily="18" charset="-34"/>
      </a:defRPr>
    </a:lvl7pPr>
    <a:lvl8pPr marL="3200400" algn="l" defTabSz="914400" rtl="0" eaLnBrk="1" latinLnBrk="0" hangingPunct="1">
      <a:defRPr sz="3600" i="1" kern="1200">
        <a:solidFill>
          <a:schemeClr val="tx1"/>
        </a:solidFill>
        <a:latin typeface="Arial" pitchFamily="34" charset="0"/>
        <a:ea typeface="+mn-ea"/>
        <a:cs typeface="Angsana New" pitchFamily="18" charset="-34"/>
      </a:defRPr>
    </a:lvl8pPr>
    <a:lvl9pPr marL="3657600" algn="l" defTabSz="914400" rtl="0" eaLnBrk="1" latinLnBrk="0" hangingPunct="1">
      <a:defRPr sz="3600" i="1" kern="1200">
        <a:solidFill>
          <a:schemeClr val="tx1"/>
        </a:solidFill>
        <a:latin typeface="Arial" pitchFamily="34"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3366FF"/>
    <a:srgbClr val="C6D5D8"/>
    <a:srgbClr val="FFFD9F"/>
    <a:srgbClr val="FF3399"/>
    <a:srgbClr val="FF99FF"/>
    <a:srgbClr val="CCFF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13" autoAdjust="0"/>
    <p:restoredTop sz="85249" autoAdjust="0"/>
  </p:normalViewPr>
  <p:slideViewPr>
    <p:cSldViewPr>
      <p:cViewPr>
        <p:scale>
          <a:sx n="75" d="100"/>
          <a:sy n="75" d="100"/>
        </p:scale>
        <p:origin x="-1086" y="-48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1734" tIns="45867" rIns="91734" bIns="45867" numCol="1" anchor="t" anchorCtr="0" compatLnSpc="1">
            <a:prstTxWarp prst="textNoShape">
              <a:avLst/>
            </a:prstTxWarp>
          </a:bodyPr>
          <a:lstStyle>
            <a:lvl1pPr defTabSz="917726">
              <a:defRPr sz="1200" i="0"/>
            </a:lvl1pPr>
          </a:lstStyle>
          <a:p>
            <a:pPr>
              <a:defRPr/>
            </a:pPr>
            <a:endParaRPr lang="th-TH"/>
          </a:p>
        </p:txBody>
      </p:sp>
      <p:sp>
        <p:nvSpPr>
          <p:cNvPr id="154627" name="Rectangle 3"/>
          <p:cNvSpPr>
            <a:spLocks noGrp="1" noChangeArrowheads="1"/>
          </p:cNvSpPr>
          <p:nvPr>
            <p:ph type="dt" idx="1"/>
          </p:nvPr>
        </p:nvSpPr>
        <p:spPr bwMode="auto">
          <a:xfrm>
            <a:off x="3851275" y="0"/>
            <a:ext cx="2946400" cy="495300"/>
          </a:xfrm>
          <a:prstGeom prst="rect">
            <a:avLst/>
          </a:prstGeom>
          <a:noFill/>
          <a:ln w="9525">
            <a:noFill/>
            <a:miter lim="800000"/>
            <a:headEnd/>
            <a:tailEnd/>
          </a:ln>
          <a:effectLst/>
        </p:spPr>
        <p:txBody>
          <a:bodyPr vert="horz" wrap="square" lIns="91734" tIns="45867" rIns="91734" bIns="45867" numCol="1" anchor="t" anchorCtr="0" compatLnSpc="1">
            <a:prstTxWarp prst="textNoShape">
              <a:avLst/>
            </a:prstTxWarp>
          </a:bodyPr>
          <a:lstStyle>
            <a:lvl1pPr algn="r" defTabSz="917726">
              <a:defRPr sz="1200" i="0"/>
            </a:lvl1pPr>
          </a:lstStyle>
          <a:p>
            <a:pPr>
              <a:defRPr/>
            </a:pPr>
            <a:endParaRPr lang="th-TH"/>
          </a:p>
        </p:txBody>
      </p:sp>
      <p:sp>
        <p:nvSpPr>
          <p:cNvPr id="74756" name="Rectangle 4"/>
          <p:cNvSpPr>
            <a:spLocks noGrp="1" noRot="1" noChangeAspect="1" noChangeArrowheads="1" noTextEdit="1"/>
          </p:cNvSpPr>
          <p:nvPr>
            <p:ph type="sldImg" idx="2"/>
          </p:nvPr>
        </p:nvSpPr>
        <p:spPr bwMode="auto">
          <a:xfrm>
            <a:off x="919163" y="746125"/>
            <a:ext cx="4962525" cy="3722688"/>
          </a:xfrm>
          <a:prstGeom prst="rect">
            <a:avLst/>
          </a:prstGeom>
          <a:noFill/>
          <a:ln w="9525">
            <a:solidFill>
              <a:srgbClr val="000000"/>
            </a:solidFill>
            <a:miter lim="800000"/>
            <a:headEnd/>
            <a:tailEnd/>
          </a:ln>
        </p:spPr>
      </p:sp>
      <p:sp>
        <p:nvSpPr>
          <p:cNvPr id="154629" name="Rectangle 5"/>
          <p:cNvSpPr>
            <a:spLocks noGrp="1" noChangeArrowheads="1"/>
          </p:cNvSpPr>
          <p:nvPr>
            <p:ph type="body" sz="quarter" idx="3"/>
          </p:nvPr>
        </p:nvSpPr>
        <p:spPr bwMode="auto">
          <a:xfrm>
            <a:off x="679450" y="4716463"/>
            <a:ext cx="5440363" cy="4467225"/>
          </a:xfrm>
          <a:prstGeom prst="rect">
            <a:avLst/>
          </a:prstGeom>
          <a:noFill/>
          <a:ln w="9525">
            <a:noFill/>
            <a:miter lim="800000"/>
            <a:headEnd/>
            <a:tailEnd/>
          </a:ln>
          <a:effectLst/>
        </p:spPr>
        <p:txBody>
          <a:bodyPr vert="horz" wrap="square" lIns="91734" tIns="45867" rIns="91734" bIns="45867"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154630" name="Rectangle 6"/>
          <p:cNvSpPr>
            <a:spLocks noGrp="1" noChangeArrowheads="1"/>
          </p:cNvSpPr>
          <p:nvPr>
            <p:ph type="ftr" sz="quarter" idx="4"/>
          </p:nvPr>
        </p:nvSpPr>
        <p:spPr bwMode="auto">
          <a:xfrm>
            <a:off x="0" y="9432925"/>
            <a:ext cx="2946400" cy="495300"/>
          </a:xfrm>
          <a:prstGeom prst="rect">
            <a:avLst/>
          </a:prstGeom>
          <a:noFill/>
          <a:ln w="9525">
            <a:noFill/>
            <a:miter lim="800000"/>
            <a:headEnd/>
            <a:tailEnd/>
          </a:ln>
          <a:effectLst/>
        </p:spPr>
        <p:txBody>
          <a:bodyPr vert="horz" wrap="square" lIns="91734" tIns="45867" rIns="91734" bIns="45867" numCol="1" anchor="b" anchorCtr="0" compatLnSpc="1">
            <a:prstTxWarp prst="textNoShape">
              <a:avLst/>
            </a:prstTxWarp>
          </a:bodyPr>
          <a:lstStyle>
            <a:lvl1pPr defTabSz="917726">
              <a:defRPr sz="1200" i="0"/>
            </a:lvl1pPr>
          </a:lstStyle>
          <a:p>
            <a:pPr>
              <a:defRPr/>
            </a:pPr>
            <a:endParaRPr lang="th-TH"/>
          </a:p>
        </p:txBody>
      </p:sp>
      <p:sp>
        <p:nvSpPr>
          <p:cNvPr id="154631" name="Rectangle 7"/>
          <p:cNvSpPr>
            <a:spLocks noGrp="1" noChangeArrowheads="1"/>
          </p:cNvSpPr>
          <p:nvPr>
            <p:ph type="sldNum" sz="quarter" idx="5"/>
          </p:nvPr>
        </p:nvSpPr>
        <p:spPr bwMode="auto">
          <a:xfrm>
            <a:off x="3851275" y="9432925"/>
            <a:ext cx="2946400" cy="495300"/>
          </a:xfrm>
          <a:prstGeom prst="rect">
            <a:avLst/>
          </a:prstGeom>
          <a:noFill/>
          <a:ln w="9525">
            <a:noFill/>
            <a:miter lim="800000"/>
            <a:headEnd/>
            <a:tailEnd/>
          </a:ln>
          <a:effectLst/>
        </p:spPr>
        <p:txBody>
          <a:bodyPr vert="horz" wrap="square" lIns="91734" tIns="45867" rIns="91734" bIns="45867" numCol="1" anchor="b" anchorCtr="0" compatLnSpc="1">
            <a:prstTxWarp prst="textNoShape">
              <a:avLst/>
            </a:prstTxWarp>
          </a:bodyPr>
          <a:lstStyle>
            <a:lvl1pPr algn="r" defTabSz="917726">
              <a:defRPr sz="1200" i="0"/>
            </a:lvl1pPr>
          </a:lstStyle>
          <a:p>
            <a:pPr>
              <a:defRPr/>
            </a:pPr>
            <a:fld id="{EE178C5E-019F-435B-9146-F7C4647F23B9}" type="slidenum">
              <a:rPr lang="en-US"/>
              <a:pPr>
                <a:defRPr/>
              </a:pPr>
              <a:t>‹#›</a:t>
            </a:fld>
            <a:endParaRPr lang="th-TH"/>
          </a:p>
        </p:txBody>
      </p:sp>
    </p:spTree>
    <p:extLst>
      <p:ext uri="{BB962C8B-B14F-4D97-AF65-F5344CB8AC3E}">
        <p14:creationId xmlns:p14="http://schemas.microsoft.com/office/powerpoint/2010/main" val="31524347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tiscali.co.uk/reference/encyclopaedia/hutchinson/m0016421.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pPr defTabSz="917575"/>
            <a:fld id="{816EBE20-280D-4B1A-BF98-36511F22B5E0}" type="slidenum">
              <a:rPr lang="en-US" smtClean="0"/>
              <a:pPr defTabSz="917575"/>
              <a:t>7</a:t>
            </a:fld>
            <a:endParaRPr lang="th-TH" smtClean="0"/>
          </a:p>
        </p:txBody>
      </p:sp>
      <p:sp>
        <p:nvSpPr>
          <p:cNvPr id="75779" name="Rectangle 2"/>
          <p:cNvSpPr>
            <a:spLocks noGrp="1" noRot="1" noChangeAspect="1" noChangeArrowheads="1" noTextEdit="1"/>
          </p:cNvSpPr>
          <p:nvPr>
            <p:ph type="sldImg"/>
          </p:nvPr>
        </p:nvSpPr>
        <p:spPr>
          <a:xfrm>
            <a:off x="952500" y="781050"/>
            <a:ext cx="4897438" cy="3673475"/>
          </a:xfrm>
          <a:ln w="12700" cap="flat">
            <a:solidFill>
              <a:schemeClr val="tx1"/>
            </a:solidFill>
          </a:ln>
        </p:spPr>
      </p:sp>
      <p:sp>
        <p:nvSpPr>
          <p:cNvPr id="75780" name="Rectangle 3"/>
          <p:cNvSpPr>
            <a:spLocks noGrp="1" noChangeArrowheads="1"/>
          </p:cNvSpPr>
          <p:nvPr>
            <p:ph type="body" idx="1"/>
          </p:nvPr>
        </p:nvSpPr>
        <p:spPr>
          <a:xfrm>
            <a:off x="906463" y="4713288"/>
            <a:ext cx="4986337" cy="4440237"/>
          </a:xfrm>
          <a:noFill/>
          <a:ln/>
        </p:spPr>
        <p:txBody>
          <a:bodyPr lIns="92371" tIns="46185" rIns="92371" bIns="46185"/>
          <a:lstStyle/>
          <a:p>
            <a:pPr defTabSz="735013" eaLnBrk="1" hangingPunct="1"/>
            <a:endParaRPr lang="th-TH"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pPr defTabSz="917575"/>
            <a:fld id="{2AA8EC6B-F2E3-439F-875E-886C4B8BC8D9}" type="slidenum">
              <a:rPr lang="en-US" smtClean="0"/>
              <a:pPr defTabSz="917575"/>
              <a:t>8</a:t>
            </a:fld>
            <a:endParaRPr lang="th-TH" smtClean="0"/>
          </a:p>
        </p:txBody>
      </p:sp>
      <p:sp>
        <p:nvSpPr>
          <p:cNvPr id="76803" name="Rectangle 2"/>
          <p:cNvSpPr>
            <a:spLocks noGrp="1" noRot="1" noChangeAspect="1" noChangeArrowheads="1" noTextEdit="1"/>
          </p:cNvSpPr>
          <p:nvPr>
            <p:ph type="sldImg"/>
          </p:nvPr>
        </p:nvSpPr>
        <p:spPr>
          <a:xfrm>
            <a:off x="952500" y="781050"/>
            <a:ext cx="4897438" cy="3673475"/>
          </a:xfrm>
          <a:ln w="12700" cap="flat">
            <a:solidFill>
              <a:schemeClr val="tx1"/>
            </a:solidFill>
          </a:ln>
        </p:spPr>
      </p:sp>
      <p:sp>
        <p:nvSpPr>
          <p:cNvPr id="76804" name="Rectangle 3"/>
          <p:cNvSpPr>
            <a:spLocks noGrp="1" noChangeArrowheads="1"/>
          </p:cNvSpPr>
          <p:nvPr>
            <p:ph type="body" idx="1"/>
          </p:nvPr>
        </p:nvSpPr>
        <p:spPr>
          <a:xfrm>
            <a:off x="906463" y="4713288"/>
            <a:ext cx="4986337" cy="4440237"/>
          </a:xfrm>
          <a:noFill/>
          <a:ln/>
        </p:spPr>
        <p:txBody>
          <a:bodyPr lIns="92371" tIns="46185" rIns="92371" bIns="46185"/>
          <a:lstStyle/>
          <a:p>
            <a:pPr defTabSz="735013" eaLnBrk="1" hangingPunct="1"/>
            <a:endParaRPr lang="th-TH"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pPr defTabSz="917575"/>
            <a:fld id="{2E700FCB-5BA4-4EDB-BB5C-E35CFB2FAAF0}" type="slidenum">
              <a:rPr lang="en-US" smtClean="0"/>
              <a:pPr defTabSz="917575"/>
              <a:t>24</a:t>
            </a:fld>
            <a:endParaRPr lang="th-TH"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th-TH" smtClean="0"/>
              <a:t>open-hearth furnace</a:t>
            </a:r>
          </a:p>
          <a:p>
            <a:pPr eaLnBrk="1" hangingPunct="1"/>
            <a:r>
              <a:rPr lang="th-TH" smtClean="0"/>
              <a:t>Method of steelmaking, now largely superseded by the basic–oxygen process. It was developed in 1864 in England by German-born William and Friedrich Siemens, and improved by Pierre and Emile Martin in France in the same year. In the furnace, which has a wide, saucer-shaped hearth and a low roof, molten pig iron and scrap are packed into the shallow hearth and heated by overhead gas burners using preheated air.</a:t>
            </a:r>
            <a:br>
              <a:rPr lang="th-TH" smtClean="0"/>
            </a:br>
            <a:endParaRPr lang="th-TH"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pPr defTabSz="917575"/>
            <a:fld id="{B2D44AD7-0814-4C92-ADB6-9AFF68D40949}" type="slidenum">
              <a:rPr lang="en-US" smtClean="0"/>
              <a:pPr defTabSz="917575"/>
              <a:t>25</a:t>
            </a:fld>
            <a:endParaRPr lang="th-TH"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th-TH" smtClean="0"/>
              <a:t>In a Bessemer converter, a blast of high-pressure air oxidizes impurities in molten iron and converts it to steel.</a:t>
            </a:r>
            <a:br>
              <a:rPr lang="th-TH" smtClean="0"/>
            </a:br>
            <a:endParaRPr lang="th-TH"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pPr defTabSz="917575"/>
            <a:fld id="{A73440AD-5DD3-4266-B194-B89765FCFFC6}" type="slidenum">
              <a:rPr lang="en-US" smtClean="0"/>
              <a:pPr defTabSz="917575"/>
              <a:t>26</a:t>
            </a:fld>
            <a:endParaRPr lang="th-TH"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lnSpc>
                <a:spcPct val="80000"/>
              </a:lnSpc>
            </a:pPr>
            <a:r>
              <a:rPr lang="th-TH" sz="1500" smtClean="0"/>
              <a:t>the basic–oxygen process oxygen is blown at high pressure through molten pig iron and scrap steel in a converter lined with basic refractory materials. The impurities, principally carbon, quickly burn out, producing steel.</a:t>
            </a:r>
            <a:br>
              <a:rPr lang="th-TH" sz="1500" smtClean="0"/>
            </a:br>
            <a:r>
              <a:rPr lang="th-TH" sz="1500" smtClean="0"/>
              <a:t>(Image © Research Machines plc)</a:t>
            </a:r>
            <a:br>
              <a:rPr lang="th-TH" sz="1500" smtClean="0"/>
            </a:br>
            <a:r>
              <a:rPr lang="th-TH" sz="1500" smtClean="0"/>
              <a:t/>
            </a:r>
            <a:br>
              <a:rPr lang="th-TH" sz="1500" smtClean="0"/>
            </a:br>
            <a:r>
              <a:rPr lang="th-TH" sz="1500" smtClean="0"/>
              <a:t>Most widely used method of steelmaking, involving the blasting of oxygen at high pressure into molten pig iron. </a:t>
            </a:r>
          </a:p>
          <a:p>
            <a:pPr eaLnBrk="1" hangingPunct="1">
              <a:lnSpc>
                <a:spcPct val="80000"/>
              </a:lnSpc>
            </a:pPr>
            <a:r>
              <a:rPr lang="th-TH" sz="1500" smtClean="0"/>
              <a:t>Pig iron from a blast furnace, together with steel scrap, is poured into a converter, and a jet of oxygen is then projected into the mixture. The excess carbon in the mix and other impurities quickly burn out or form a slag, and the converter is emptied by tilting. It takes only about 45 minutes to refine 350 tonnes/400 tons of steel. The basic–oxygen process was developed 1948 at a steelworks near the Austrian towns of Linz and Donawitz. It is a version of the </a:t>
            </a:r>
            <a:r>
              <a:rPr lang="th-TH" sz="1500" smtClean="0">
                <a:hlinkClick r:id="rId3"/>
              </a:rPr>
              <a:t>Bessemer</a:t>
            </a:r>
            <a:r>
              <a:rPr lang="th-TH" sz="1500" smtClean="0"/>
              <a:t> process.</a:t>
            </a:r>
            <a:br>
              <a:rPr lang="th-TH" sz="1500" smtClean="0"/>
            </a:br>
            <a:endParaRPr lang="th-TH" sz="15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pPr defTabSz="917575"/>
            <a:fld id="{B18EBF86-A3E6-44E2-9A1A-F9D403600C4F}" type="slidenum">
              <a:rPr lang="en-US" smtClean="0"/>
              <a:pPr defTabSz="917575"/>
              <a:t>54</a:t>
            </a:fld>
            <a:endParaRPr lang="th-TH"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spcBef>
                <a:spcPct val="50000"/>
              </a:spcBef>
            </a:pPr>
            <a:r>
              <a:rPr lang="en-US" smtClean="0"/>
              <a:t>The </a:t>
            </a:r>
            <a:r>
              <a:rPr lang="en-US" b="1" smtClean="0"/>
              <a:t>investment-casting process</a:t>
            </a:r>
            <a:r>
              <a:rPr lang="en-US" smtClean="0"/>
              <a:t>, also called the </a:t>
            </a:r>
            <a:r>
              <a:rPr lang="en-US" i="1" smtClean="0"/>
              <a:t>lost-wax</a:t>
            </a:r>
            <a:r>
              <a:rPr lang="en-US" b="1" i="1" smtClean="0"/>
              <a:t> </a:t>
            </a:r>
            <a:r>
              <a:rPr lang="en-US" smtClean="0"/>
              <a:t>process, was first used during the period 4000-3500 B.C. The pattern is made of wax or a plastic such as polystyrene. The sequences involved in investment casting are shown in Figure 11.18. The pattern is made by injecting molten wax or plastic into a metal die in the shape of the object.</a:t>
            </a:r>
          </a:p>
          <a:p>
            <a:pPr eaLnBrk="1" hangingPunct="1"/>
            <a:endParaRPr lang="th-TH"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A015E362-1A46-4060-BEB9-8D716EFE5A67}" type="slidenum">
              <a:rPr lang="en-US"/>
              <a:pPr>
                <a:defRPr/>
              </a:pPr>
              <a:t>‹#›</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1B8C4121-DAA4-4B4B-86EE-3903864E5F35}" type="slidenum">
              <a:rPr lang="en-US"/>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A0E71FA1-E058-4258-9169-9ECB8DF87C91}" type="slidenum">
              <a:rPr lang="en-US"/>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AC1B4E6E-E1A7-44AA-A424-4705C5C6CD15}" type="slidenum">
              <a:rPr lang="en-US"/>
              <a:pPr>
                <a:defRPr/>
              </a:pPr>
              <a:t>‹#›</a:t>
            </a:fld>
            <a:endParaRPr lang="th-T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able Placeholder 2"/>
          <p:cNvSpPr>
            <a:spLocks noGrp="1"/>
          </p:cNvSpPr>
          <p:nvPr>
            <p:ph type="tbl" idx="1"/>
          </p:nvPr>
        </p:nvSpPr>
        <p:spPr>
          <a:xfrm>
            <a:off x="457200" y="1600200"/>
            <a:ext cx="8229600" cy="4525963"/>
          </a:xfrm>
        </p:spPr>
        <p:txBody>
          <a:bodyPr/>
          <a:lstStyle/>
          <a:p>
            <a:pPr lvl="0"/>
            <a:endParaRPr lang="th-TH"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59B46466-0E9A-4A81-8142-9F8332B73184}"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CC1AB82C-21E7-441D-BDB8-17596A2383D4}" type="slidenum">
              <a:rPr lang="en-US"/>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1E6A86F3-E6EC-4CB6-81C8-6D86F414F893}" type="slidenum">
              <a:rPr lang="en-US"/>
              <a:pPr>
                <a:defRPr/>
              </a:pPr>
              <a:t>‹#›</a:t>
            </a:fld>
            <a:endParaRPr lang="th-T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241AAA0B-506F-4ABB-A482-38D7DBEDF91C}" type="slidenum">
              <a:rPr lang="en-US"/>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3055BCE2-F655-41AE-A4CB-63A7EBD5D7B2}" type="slidenum">
              <a:rPr lang="en-US"/>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A0B71EBE-95F9-4CF4-8790-2B69CEF21C06}" type="slidenum">
              <a:rPr lang="en-US"/>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p>
        </p:txBody>
      </p:sp>
      <p:sp>
        <p:nvSpPr>
          <p:cNvPr id="3" name="Rectangle 5"/>
          <p:cNvSpPr>
            <a:spLocks noGrp="1" noChangeArrowheads="1"/>
          </p:cNvSpPr>
          <p:nvPr>
            <p:ph type="ftr" sz="quarter" idx="11"/>
          </p:nvPr>
        </p:nvSpPr>
        <p:spPr>
          <a:ln/>
        </p:spPr>
        <p:txBody>
          <a:bodyPr/>
          <a:lstStyle>
            <a:lvl1pPr>
              <a:defRPr/>
            </a:lvl1pPr>
          </a:lstStyle>
          <a:p>
            <a:pPr>
              <a:defRPr/>
            </a:pPr>
            <a:endParaRPr lang="th-TH"/>
          </a:p>
        </p:txBody>
      </p:sp>
      <p:sp>
        <p:nvSpPr>
          <p:cNvPr id="4" name="Rectangle 6"/>
          <p:cNvSpPr>
            <a:spLocks noGrp="1" noChangeArrowheads="1"/>
          </p:cNvSpPr>
          <p:nvPr>
            <p:ph type="sldNum" sz="quarter" idx="12"/>
          </p:nvPr>
        </p:nvSpPr>
        <p:spPr>
          <a:ln/>
        </p:spPr>
        <p:txBody>
          <a:bodyPr/>
          <a:lstStyle>
            <a:lvl1pPr>
              <a:defRPr/>
            </a:lvl1pPr>
          </a:lstStyle>
          <a:p>
            <a:pPr>
              <a:defRPr/>
            </a:pPr>
            <a:fld id="{0C6B7CAC-F493-4DE9-9710-80DB01D92BE2}" type="slidenum">
              <a:rPr lang="en-US"/>
              <a:pPr>
                <a:defRPr/>
              </a:pPr>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F54535CF-B760-4A3A-9AA8-888E97155977}" type="slidenum">
              <a:rPr lang="en-US"/>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362AF29A-9B05-44DE-AFC9-F5B45ADFB4B3}" type="slidenum">
              <a:rPr lang="en-US"/>
              <a:pPr>
                <a:defRPr/>
              </a:pPr>
              <a:t>‹#›</a:t>
            </a:fld>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h-TH"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h-TH" smtClean="0"/>
              <a:t>Click to edit Master text styles</a:t>
            </a:r>
          </a:p>
          <a:p>
            <a:pPr lvl="1"/>
            <a:r>
              <a:rPr lang="th-TH" smtClean="0"/>
              <a:t>Second level</a:t>
            </a:r>
          </a:p>
          <a:p>
            <a:pPr lvl="2"/>
            <a:r>
              <a:rPr lang="th-TH" smtClean="0"/>
              <a:t>Third level</a:t>
            </a:r>
          </a:p>
          <a:p>
            <a:pPr lvl="3"/>
            <a:r>
              <a:rPr lang="th-TH" smtClean="0"/>
              <a:t>Fourth level</a:t>
            </a:r>
          </a:p>
          <a:p>
            <a:pPr lvl="4"/>
            <a:r>
              <a:rPr lang="th-TH"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vl1pPr>
          </a:lstStyle>
          <a:p>
            <a:pPr>
              <a:defRPr/>
            </a:pPr>
            <a:endParaRPr lang="th-TH"/>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vl1pPr>
          </a:lstStyle>
          <a:p>
            <a:pPr>
              <a:defRPr/>
            </a:pPr>
            <a:endParaRPr lang="th-TH"/>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vl1pPr>
          </a:lstStyle>
          <a:p>
            <a:pPr>
              <a:defRPr/>
            </a:pPr>
            <a:fld id="{3429B440-6CAD-4BC6-A50A-9DD8419A1488}"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wmf"/><Relationship Id="rId1" Type="http://schemas.openxmlformats.org/officeDocument/2006/relationships/slideLayout" Target="../slideLayouts/slideLayout12.xml"/><Relationship Id="rId4" Type="http://schemas.openxmlformats.org/officeDocument/2006/relationships/image" Target="../media/image5.wmf"/></Relationships>
</file>

<file path=ppt/slides/_rels/slide1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file:///K:\..\slide351-358\cast\showByLink(%22L1%22,this,0,25)" TargetMode="External"/><Relationship Id="rId2" Type="http://schemas.openxmlformats.org/officeDocument/2006/relationships/hyperlink" Target="http://www.absoluteastronomy.com/encyclopedia/s/sm/smelting.htm" TargetMode="External"/><Relationship Id="rId1" Type="http://schemas.openxmlformats.org/officeDocument/2006/relationships/slideLayout" Target="../slideLayouts/slideLayout2.xml"/><Relationship Id="rId5" Type="http://schemas.openxmlformats.org/officeDocument/2006/relationships/hyperlink" Target="file:///K:\..\slide351-358\cast\showByLink(%22L2%22,this,0,25)" TargetMode="External"/><Relationship Id="rId4" Type="http://schemas.openxmlformats.org/officeDocument/2006/relationships/hyperlink" Target="http://www.absoluteastronomy.com/encyclopedia/m/me/metal.ht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file:///K:\..\slide351-358\cast\showByLink(%22L17%22,this,0,25)" TargetMode="External"/><Relationship Id="rId2" Type="http://schemas.openxmlformats.org/officeDocument/2006/relationships/hyperlink" Target="http://www.absoluteastronomy.com/encyclopedia/c/ca/carbon.htm" TargetMode="Externa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ww.absoluteastronomy.com/encyclopedia/s/st/steel.htm" TargetMode="External"/><Relationship Id="rId3" Type="http://schemas.openxmlformats.org/officeDocument/2006/relationships/hyperlink" Target="file:///K:\..\slide351-358\cast\showByLink(%22L11%22,this,0,25)" TargetMode="External"/><Relationship Id="rId7" Type="http://schemas.openxmlformats.org/officeDocument/2006/relationships/hyperlink" Target="file:///K:\..\slide351-358\cast\showByLink(%22L13%22,this,0,25)" TargetMode="External"/><Relationship Id="rId2" Type="http://schemas.openxmlformats.org/officeDocument/2006/relationships/hyperlink" Target="http://www.absoluteastronomy.com/encyclopedia/i/ir/iron.htm" TargetMode="External"/><Relationship Id="rId1" Type="http://schemas.openxmlformats.org/officeDocument/2006/relationships/slideLayout" Target="../slideLayouts/slideLayout2.xml"/><Relationship Id="rId6" Type="http://schemas.openxmlformats.org/officeDocument/2006/relationships/hyperlink" Target="http://www.absoluteastronomy.com/encyclopedia/w/we/welding.htm" TargetMode="External"/><Relationship Id="rId11" Type="http://schemas.openxmlformats.org/officeDocument/2006/relationships/hyperlink" Target="file:///K:\..\slide351-358\cast\showByLink(%22L15%22,this,0,25)" TargetMode="External"/><Relationship Id="rId5" Type="http://schemas.openxmlformats.org/officeDocument/2006/relationships/hyperlink" Target="file:///K:\..\slide351-358\cast\showByLink(%22L12%22,this,0,25)" TargetMode="External"/><Relationship Id="rId10" Type="http://schemas.openxmlformats.org/officeDocument/2006/relationships/hyperlink" Target="http://www.absoluteastronomy.com/encyclopedia/c/ca/cast_iron.htm" TargetMode="External"/><Relationship Id="rId4" Type="http://schemas.openxmlformats.org/officeDocument/2006/relationships/hyperlink" Target="http://www.absoluteastronomy.com/encyclopedia/c/ca/carbon.htm" TargetMode="External"/><Relationship Id="rId9" Type="http://schemas.openxmlformats.org/officeDocument/2006/relationships/hyperlink" Target="file:///K:\..\slide351-358\cast\showByLink(%22L14%22,this,0,25)"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file:///K:\..\slide351-358\cast\showByLink(%22L1%22,this,0,25)" TargetMode="External"/><Relationship Id="rId7" Type="http://schemas.openxmlformats.org/officeDocument/2006/relationships/hyperlink" Target="file:///K:\..\slide351-358\cast\showByLink(%22L3%22,this,0,25)" TargetMode="External"/><Relationship Id="rId2" Type="http://schemas.openxmlformats.org/officeDocument/2006/relationships/hyperlink" Target="http://www.absoluteastronomy.com/encyclopedia/m/me/metal.htm" TargetMode="External"/><Relationship Id="rId1" Type="http://schemas.openxmlformats.org/officeDocument/2006/relationships/slideLayout" Target="../slideLayouts/slideLayout2.xml"/><Relationship Id="rId6" Type="http://schemas.openxmlformats.org/officeDocument/2006/relationships/hyperlink" Target="http://www.absoluteastronomy.com/encyclopedia/m/me/melting_point.htm" TargetMode="External"/><Relationship Id="rId5" Type="http://schemas.openxmlformats.org/officeDocument/2006/relationships/hyperlink" Target="file:///K:\..\slide351-358\cast\showByLink(%22L2%22,this,0,25)" TargetMode="External"/><Relationship Id="rId4" Type="http://schemas.openxmlformats.org/officeDocument/2006/relationships/hyperlink" Target="http://www.absoluteastronomy.com/encyclopedia/s/se/semiconductor.ht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1.xml"/><Relationship Id="rId1" Type="http://schemas.openxmlformats.org/officeDocument/2006/relationships/vmlDrawing" Target="../drawings/vmlDrawing4.vml"/><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9.wmf"/></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55.x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1371600" y="1524000"/>
            <a:ext cx="7772400" cy="782638"/>
          </a:xfrm>
        </p:spPr>
        <p:txBody>
          <a:bodyPr/>
          <a:lstStyle/>
          <a:p>
            <a:pPr eaLnBrk="1" hangingPunct="1"/>
            <a:r>
              <a:rPr lang="en-US" smtClean="0"/>
              <a:t>Iron and Steel Production	</a:t>
            </a:r>
          </a:p>
        </p:txBody>
      </p:sp>
      <p:pic>
        <p:nvPicPr>
          <p:cNvPr id="10243" name="Picture 3" descr="in00483_"/>
          <p:cNvPicPr>
            <a:picLocks noChangeAspect="1" noChangeArrowheads="1"/>
          </p:cNvPicPr>
          <p:nvPr/>
        </p:nvPicPr>
        <p:blipFill>
          <a:blip r:embed="rId2" cstate="print"/>
          <a:srcRect/>
          <a:stretch>
            <a:fillRect/>
          </a:stretch>
        </p:blipFill>
        <p:spPr bwMode="auto">
          <a:xfrm>
            <a:off x="533400" y="3124200"/>
            <a:ext cx="2895600" cy="2876550"/>
          </a:xfrm>
          <a:prstGeom prst="rect">
            <a:avLst/>
          </a:prstGeom>
          <a:noFill/>
          <a:ln w="9525">
            <a:noFill/>
            <a:miter lim="800000"/>
            <a:headEnd/>
            <a:tailEnd/>
          </a:ln>
        </p:spPr>
      </p:pic>
      <p:sp>
        <p:nvSpPr>
          <p:cNvPr id="10244" name="Rectangle 4"/>
          <p:cNvSpPr>
            <a:spLocks noChangeArrowheads="1"/>
          </p:cNvSpPr>
          <p:nvPr/>
        </p:nvSpPr>
        <p:spPr bwMode="auto">
          <a:xfrm>
            <a:off x="609600" y="609600"/>
            <a:ext cx="7772400" cy="1470025"/>
          </a:xfrm>
          <a:prstGeom prst="rect">
            <a:avLst/>
          </a:prstGeom>
          <a:noFill/>
          <a:ln w="9525">
            <a:noFill/>
            <a:miter lim="800000"/>
            <a:headEnd/>
            <a:tailEnd/>
          </a:ln>
        </p:spPr>
        <p:txBody>
          <a:bodyPr anchor="ctr"/>
          <a:lstStyle/>
          <a:p>
            <a:pPr algn="ctr"/>
            <a:r>
              <a:rPr lang="en-US" sz="4400" i="0">
                <a:solidFill>
                  <a:schemeClr val="tx2"/>
                </a:solidFill>
              </a:rPr>
              <a:t>Manufacturing Process</a:t>
            </a:r>
            <a:endParaRPr lang="th-TH" sz="4400" i="0">
              <a:solidFill>
                <a:schemeClr val="tx2"/>
              </a:solidFill>
            </a:endParaRPr>
          </a:p>
        </p:txBody>
      </p:sp>
      <p:sp>
        <p:nvSpPr>
          <p:cNvPr id="10245" name="Rectangle 5"/>
          <p:cNvSpPr>
            <a:spLocks noGrp="1" noChangeArrowheads="1"/>
          </p:cNvSpPr>
          <p:nvPr>
            <p:ph type="subTitle" idx="1"/>
          </p:nvPr>
        </p:nvSpPr>
        <p:spPr>
          <a:xfrm>
            <a:off x="3810000" y="4117975"/>
            <a:ext cx="4953000" cy="685800"/>
          </a:xfrm>
          <a:noFill/>
        </p:spPr>
        <p:txBody>
          <a:bodyPr/>
          <a:lstStyle/>
          <a:p>
            <a:pPr eaLnBrk="1" hangingPunct="1"/>
            <a:r>
              <a:rPr lang="en-US" smtClean="0"/>
              <a:t>Dr.Apiwat Muttamara</a:t>
            </a:r>
            <a:endParaRPr lang="th-TH"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title"/>
          </p:nvPr>
        </p:nvSpPr>
        <p:spPr/>
        <p:txBody>
          <a:bodyPr/>
          <a:lstStyle/>
          <a:p>
            <a:pPr eaLnBrk="1" hangingPunct="1"/>
            <a:endParaRPr lang="th-TH" smtClean="0"/>
          </a:p>
        </p:txBody>
      </p:sp>
      <p:sp>
        <p:nvSpPr>
          <p:cNvPr id="19459" name="Rectangle 3"/>
          <p:cNvSpPr>
            <a:spLocks noGrp="1" noChangeArrowheads="1"/>
          </p:cNvSpPr>
          <p:nvPr>
            <p:ph type="body" sz="half" idx="1"/>
          </p:nvPr>
        </p:nvSpPr>
        <p:spPr/>
        <p:txBody>
          <a:bodyPr/>
          <a:lstStyle/>
          <a:p>
            <a:pPr eaLnBrk="1" hangingPunct="1"/>
            <a:r>
              <a:rPr lang="en-US" sz="2800" smtClean="0"/>
              <a:t>Iron weapons revolutionized warfare and </a:t>
            </a:r>
          </a:p>
          <a:p>
            <a:pPr eaLnBrk="1" hangingPunct="1"/>
            <a:r>
              <a:rPr lang="en-US" sz="2800" smtClean="0"/>
              <a:t>iron implements did the same for farming. </a:t>
            </a:r>
          </a:p>
          <a:p>
            <a:pPr eaLnBrk="1" hangingPunct="1"/>
            <a:r>
              <a:rPr lang="en-US" sz="2800" smtClean="0"/>
              <a:t>Iron and steel have become the the building blocks of our society</a:t>
            </a:r>
            <a:r>
              <a:rPr lang="en-US" smtClean="0"/>
              <a:t>.</a:t>
            </a:r>
          </a:p>
          <a:p>
            <a:pPr eaLnBrk="1" hangingPunct="1"/>
            <a:endParaRPr lang="th-TH" sz="2800" smtClean="0"/>
          </a:p>
        </p:txBody>
      </p:sp>
      <p:pic>
        <p:nvPicPr>
          <p:cNvPr id="19460" name="Picture 4" descr="j0199045"/>
          <p:cNvPicPr>
            <a:picLocks noChangeAspect="1" noChangeArrowheads="1"/>
          </p:cNvPicPr>
          <p:nvPr/>
        </p:nvPicPr>
        <p:blipFill>
          <a:blip r:embed="rId2" cstate="print"/>
          <a:srcRect/>
          <a:stretch>
            <a:fillRect/>
          </a:stretch>
        </p:blipFill>
        <p:spPr bwMode="auto">
          <a:xfrm>
            <a:off x="4648200" y="762000"/>
            <a:ext cx="1905000" cy="1674813"/>
          </a:xfrm>
          <a:prstGeom prst="rect">
            <a:avLst/>
          </a:prstGeom>
          <a:noFill/>
          <a:ln w="9525">
            <a:noFill/>
            <a:miter lim="800000"/>
            <a:headEnd/>
            <a:tailEnd/>
          </a:ln>
        </p:spPr>
      </p:pic>
      <p:pic>
        <p:nvPicPr>
          <p:cNvPr id="19461" name="Picture 5" descr="j0145814"/>
          <p:cNvPicPr>
            <a:picLocks noGrp="1" noChangeAspect="1" noChangeArrowheads="1"/>
          </p:cNvPicPr>
          <p:nvPr>
            <p:ph sz="half" idx="2"/>
          </p:nvPr>
        </p:nvPicPr>
        <p:blipFill>
          <a:blip r:embed="rId3" cstate="print">
            <a:lum bright="24000"/>
          </a:blip>
          <a:srcRect/>
          <a:stretch>
            <a:fillRect/>
          </a:stretch>
        </p:blipFill>
        <p:spPr>
          <a:xfrm>
            <a:off x="6324600" y="2819400"/>
            <a:ext cx="2359025" cy="3657600"/>
          </a:xfrm>
          <a:noFill/>
        </p:spPr>
      </p:pic>
      <p:pic>
        <p:nvPicPr>
          <p:cNvPr id="19462" name="Picture 8" descr="j0233072"/>
          <p:cNvPicPr>
            <a:picLocks noChangeAspect="1" noChangeArrowheads="1"/>
          </p:cNvPicPr>
          <p:nvPr/>
        </p:nvPicPr>
        <p:blipFill>
          <a:blip r:embed="rId4" cstate="print"/>
          <a:srcRect/>
          <a:stretch>
            <a:fillRect/>
          </a:stretch>
        </p:blipFill>
        <p:spPr bwMode="auto">
          <a:xfrm>
            <a:off x="6602413" y="514350"/>
            <a:ext cx="2122487" cy="207645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Where Does Iron Come From?</a:t>
            </a:r>
          </a:p>
        </p:txBody>
      </p:sp>
      <p:sp>
        <p:nvSpPr>
          <p:cNvPr id="20483" name="Rectangle 3"/>
          <p:cNvSpPr>
            <a:spLocks noGrp="1" noChangeArrowheads="1"/>
          </p:cNvSpPr>
          <p:nvPr>
            <p:ph type="body" idx="1"/>
          </p:nvPr>
        </p:nvSpPr>
        <p:spPr/>
        <p:txBody>
          <a:bodyPr/>
          <a:lstStyle/>
          <a:p>
            <a:pPr eaLnBrk="1" hangingPunct="1"/>
            <a:r>
              <a:rPr lang="en-US" smtClean="0"/>
              <a:t>Naturally occurring iron exists as iron-oxide (rust)</a:t>
            </a:r>
          </a:p>
          <a:p>
            <a:pPr eaLnBrk="1" hangingPunct="1"/>
            <a:r>
              <a:rPr lang="en-US" smtClean="0"/>
              <a:t>The iron in meteorites is metallic iron, but there aren’t enough meteorites to supply our iron needs</a:t>
            </a:r>
          </a:p>
          <a:p>
            <a:pPr eaLnBrk="1" hangingPunct="1"/>
            <a:endParaRPr lang="en-US" smtClean="0"/>
          </a:p>
        </p:txBody>
      </p:sp>
      <p:pic>
        <p:nvPicPr>
          <p:cNvPr id="168964" name="Picture 4" descr="na00862_"/>
          <p:cNvPicPr>
            <a:picLocks noChangeAspect="1" noChangeArrowheads="1"/>
          </p:cNvPicPr>
          <p:nvPr/>
        </p:nvPicPr>
        <p:blipFill>
          <a:blip r:embed="rId2" cstate="print"/>
          <a:srcRect/>
          <a:stretch>
            <a:fillRect/>
          </a:stretch>
        </p:blipFill>
        <p:spPr bwMode="auto">
          <a:xfrm>
            <a:off x="1371600" y="4648200"/>
            <a:ext cx="2133600" cy="19542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68964"/>
                                        </p:tgtEl>
                                        <p:attrNameLst>
                                          <p:attrName>style.visibility</p:attrName>
                                        </p:attrNameLst>
                                      </p:cBhvr>
                                      <p:to>
                                        <p:strVal val="visible"/>
                                      </p:to>
                                    </p:set>
                                    <p:anim calcmode="lin" valueType="num">
                                      <p:cBhvr additive="base">
                                        <p:cTn id="7" dur="500" fill="hold"/>
                                        <p:tgtEl>
                                          <p:spTgt spid="168964"/>
                                        </p:tgtEl>
                                        <p:attrNameLst>
                                          <p:attrName>ppt_x</p:attrName>
                                        </p:attrNameLst>
                                      </p:cBhvr>
                                      <p:tavLst>
                                        <p:tav tm="0">
                                          <p:val>
                                            <p:strVal val="1+#ppt_w/2"/>
                                          </p:val>
                                        </p:tav>
                                        <p:tav tm="100000">
                                          <p:val>
                                            <p:strVal val="#ppt_x"/>
                                          </p:val>
                                        </p:tav>
                                      </p:tavLst>
                                    </p:anim>
                                    <p:anim calcmode="lin" valueType="num">
                                      <p:cBhvr additive="base">
                                        <p:cTn id="8" dur="500" fill="hold"/>
                                        <p:tgtEl>
                                          <p:spTgt spid="16896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5"/>
          <p:cNvSpPr>
            <a:spLocks noChangeArrowheads="1"/>
          </p:cNvSpPr>
          <p:nvPr/>
        </p:nvSpPr>
        <p:spPr bwMode="auto">
          <a:xfrm>
            <a:off x="1066800" y="1524000"/>
            <a:ext cx="3429000" cy="914400"/>
          </a:xfrm>
          <a:prstGeom prst="rect">
            <a:avLst/>
          </a:prstGeom>
          <a:solidFill>
            <a:schemeClr val="accent1"/>
          </a:solidFill>
          <a:ln w="9525">
            <a:solidFill>
              <a:schemeClr val="tx1"/>
            </a:solidFill>
            <a:miter lim="800000"/>
            <a:headEnd/>
            <a:tailEnd/>
          </a:ln>
        </p:spPr>
        <p:txBody>
          <a:bodyPr wrap="none" anchor="ctr"/>
          <a:lstStyle/>
          <a:p>
            <a:endParaRPr lang="th-TH"/>
          </a:p>
        </p:txBody>
      </p:sp>
      <p:sp>
        <p:nvSpPr>
          <p:cNvPr id="21507" name="Rectangle 5"/>
          <p:cNvSpPr>
            <a:spLocks noGrp="1" noChangeArrowheads="1"/>
          </p:cNvSpPr>
          <p:nvPr>
            <p:ph type="title"/>
          </p:nvPr>
        </p:nvSpPr>
        <p:spPr/>
        <p:txBody>
          <a:bodyPr/>
          <a:lstStyle/>
          <a:p>
            <a:pPr eaLnBrk="1" hangingPunct="1"/>
            <a:r>
              <a:rPr lang="en-US" smtClean="0"/>
              <a:t>Iron Ores</a:t>
            </a:r>
            <a:endParaRPr lang="th-TH" smtClean="0"/>
          </a:p>
        </p:txBody>
      </p:sp>
      <p:pic>
        <p:nvPicPr>
          <p:cNvPr id="21508" name="Picture 4" descr="j0250225"/>
          <p:cNvPicPr>
            <a:picLocks noGrp="1" noChangeAspect="1" noChangeArrowheads="1"/>
          </p:cNvPicPr>
          <p:nvPr>
            <p:ph sz="half" idx="1"/>
          </p:nvPr>
        </p:nvPicPr>
        <p:blipFill>
          <a:blip r:embed="rId2" cstate="print"/>
          <a:srcRect/>
          <a:stretch>
            <a:fillRect/>
          </a:stretch>
        </p:blipFill>
        <p:spPr>
          <a:xfrm>
            <a:off x="2895600" y="3581400"/>
            <a:ext cx="2427288" cy="1879600"/>
          </a:xfrm>
          <a:noFill/>
        </p:spPr>
      </p:pic>
      <p:sp>
        <p:nvSpPr>
          <p:cNvPr id="21509" name="Text Box 8"/>
          <p:cNvSpPr txBox="1">
            <a:spLocks noChangeArrowheads="1"/>
          </p:cNvSpPr>
          <p:nvPr/>
        </p:nvSpPr>
        <p:spPr bwMode="auto">
          <a:xfrm>
            <a:off x="1143000" y="1752600"/>
            <a:ext cx="4114800" cy="519113"/>
          </a:xfrm>
          <a:prstGeom prst="rect">
            <a:avLst/>
          </a:prstGeom>
          <a:noFill/>
          <a:ln w="9525">
            <a:noFill/>
            <a:miter lim="800000"/>
            <a:headEnd/>
            <a:tailEnd/>
          </a:ln>
        </p:spPr>
        <p:txBody>
          <a:bodyPr>
            <a:spAutoFit/>
          </a:bodyPr>
          <a:lstStyle/>
          <a:p>
            <a:r>
              <a:rPr lang="en-US" sz="2800"/>
              <a:t>Hematite -Fe</a:t>
            </a:r>
            <a:r>
              <a:rPr lang="en-US" sz="2800" baseline="-25000"/>
              <a:t>2</a:t>
            </a:r>
            <a:r>
              <a:rPr lang="en-US" sz="2800"/>
              <a:t>O</a:t>
            </a:r>
            <a:r>
              <a:rPr lang="en-US" sz="2800" baseline="-25000"/>
              <a:t>3</a:t>
            </a:r>
            <a:endParaRPr lang="th-TH" sz="2800" baseline="-25000"/>
          </a:p>
        </p:txBody>
      </p:sp>
      <p:sp>
        <p:nvSpPr>
          <p:cNvPr id="21510" name="Text Box 14"/>
          <p:cNvSpPr txBox="1">
            <a:spLocks noChangeArrowheads="1"/>
          </p:cNvSpPr>
          <p:nvPr/>
        </p:nvSpPr>
        <p:spPr bwMode="auto">
          <a:xfrm>
            <a:off x="2438400" y="2590800"/>
            <a:ext cx="2809875" cy="519113"/>
          </a:xfrm>
          <a:prstGeom prst="rect">
            <a:avLst/>
          </a:prstGeom>
          <a:noFill/>
          <a:ln w="9525">
            <a:noFill/>
            <a:miter lim="800000"/>
            <a:headEnd/>
            <a:tailEnd/>
          </a:ln>
        </p:spPr>
        <p:txBody>
          <a:bodyPr wrap="none">
            <a:spAutoFit/>
          </a:bodyPr>
          <a:lstStyle/>
          <a:p>
            <a:r>
              <a:rPr lang="en-US" sz="2800"/>
              <a:t>Magnetite Fe</a:t>
            </a:r>
            <a:r>
              <a:rPr lang="en-US" sz="2800" baseline="-25000"/>
              <a:t>3</a:t>
            </a:r>
            <a:r>
              <a:rPr lang="en-US" sz="2800"/>
              <a:t>O</a:t>
            </a:r>
            <a:r>
              <a:rPr lang="en-US" sz="2800" baseline="-25000"/>
              <a:t>4</a:t>
            </a:r>
            <a:endParaRPr lang="th-TH" sz="2800" baseline="-25000"/>
          </a:p>
        </p:txBody>
      </p:sp>
      <p:sp>
        <p:nvSpPr>
          <p:cNvPr id="21511" name="Text Box 15"/>
          <p:cNvSpPr txBox="1">
            <a:spLocks noChangeArrowheads="1"/>
          </p:cNvSpPr>
          <p:nvPr/>
        </p:nvSpPr>
        <p:spPr bwMode="auto">
          <a:xfrm>
            <a:off x="5622925" y="5140325"/>
            <a:ext cx="1392238" cy="519113"/>
          </a:xfrm>
          <a:prstGeom prst="rect">
            <a:avLst/>
          </a:prstGeom>
          <a:noFill/>
          <a:ln w="9525">
            <a:noFill/>
            <a:miter lim="800000"/>
            <a:headEnd/>
            <a:tailEnd/>
          </a:ln>
        </p:spPr>
        <p:txBody>
          <a:bodyPr wrap="none">
            <a:spAutoFit/>
          </a:bodyPr>
          <a:lstStyle/>
          <a:p>
            <a:r>
              <a:rPr lang="en-US" sz="2800"/>
              <a:t>Siderite</a:t>
            </a:r>
            <a:endParaRPr lang="th-TH" sz="2800"/>
          </a:p>
        </p:txBody>
      </p:sp>
      <p:sp>
        <p:nvSpPr>
          <p:cNvPr id="21512" name="Text Box 16"/>
          <p:cNvSpPr txBox="1">
            <a:spLocks noChangeArrowheads="1"/>
          </p:cNvSpPr>
          <p:nvPr/>
        </p:nvSpPr>
        <p:spPr bwMode="auto">
          <a:xfrm>
            <a:off x="1127125" y="4911725"/>
            <a:ext cx="1412875" cy="519113"/>
          </a:xfrm>
          <a:prstGeom prst="rect">
            <a:avLst/>
          </a:prstGeom>
          <a:noFill/>
          <a:ln w="9525">
            <a:noFill/>
            <a:miter lim="800000"/>
            <a:headEnd/>
            <a:tailEnd/>
          </a:ln>
        </p:spPr>
        <p:txBody>
          <a:bodyPr wrap="none">
            <a:spAutoFit/>
          </a:bodyPr>
          <a:lstStyle/>
          <a:p>
            <a:r>
              <a:rPr lang="en-US" sz="2800"/>
              <a:t>limonite</a:t>
            </a:r>
            <a:endParaRPr lang="th-TH" sz="2800"/>
          </a:p>
        </p:txBody>
      </p:sp>
      <p:sp>
        <p:nvSpPr>
          <p:cNvPr id="21513" name="Text Box 20"/>
          <p:cNvSpPr txBox="1">
            <a:spLocks noChangeArrowheads="1"/>
          </p:cNvSpPr>
          <p:nvPr/>
        </p:nvSpPr>
        <p:spPr bwMode="auto">
          <a:xfrm>
            <a:off x="8594725" y="34925"/>
            <a:ext cx="184150" cy="519113"/>
          </a:xfrm>
          <a:prstGeom prst="rect">
            <a:avLst/>
          </a:prstGeom>
          <a:noFill/>
          <a:ln w="9525">
            <a:noFill/>
            <a:miter lim="800000"/>
            <a:headEnd/>
            <a:tailEnd/>
          </a:ln>
        </p:spPr>
        <p:txBody>
          <a:bodyPr wrap="none">
            <a:spAutoFit/>
          </a:bodyPr>
          <a:lstStyle/>
          <a:p>
            <a:endParaRPr lang="th-TH" sz="2800"/>
          </a:p>
        </p:txBody>
      </p:sp>
      <p:sp>
        <p:nvSpPr>
          <p:cNvPr id="21514" name="Text Box 21"/>
          <p:cNvSpPr txBox="1">
            <a:spLocks noChangeArrowheads="1"/>
          </p:cNvSpPr>
          <p:nvPr/>
        </p:nvSpPr>
        <p:spPr bwMode="auto">
          <a:xfrm>
            <a:off x="593725" y="3311525"/>
            <a:ext cx="500063" cy="519113"/>
          </a:xfrm>
          <a:prstGeom prst="rect">
            <a:avLst/>
          </a:prstGeom>
          <a:noFill/>
          <a:ln w="9525">
            <a:noFill/>
            <a:miter lim="800000"/>
            <a:headEnd/>
            <a:tailEnd/>
          </a:ln>
        </p:spPr>
        <p:txBody>
          <a:bodyPr wrap="none">
            <a:spAutoFit/>
          </a:bodyPr>
          <a:lstStyle/>
          <a:p>
            <a:r>
              <a:rPr lang="en-US" sz="2800"/>
              <a:t>Si</a:t>
            </a:r>
            <a:endParaRPr lang="th-TH" sz="2800"/>
          </a:p>
        </p:txBody>
      </p:sp>
      <p:sp>
        <p:nvSpPr>
          <p:cNvPr id="21515" name="Text Box 22"/>
          <p:cNvSpPr txBox="1">
            <a:spLocks noChangeArrowheads="1"/>
          </p:cNvSpPr>
          <p:nvPr/>
        </p:nvSpPr>
        <p:spPr bwMode="auto">
          <a:xfrm>
            <a:off x="1355725" y="3159125"/>
            <a:ext cx="420688" cy="519113"/>
          </a:xfrm>
          <a:prstGeom prst="rect">
            <a:avLst/>
          </a:prstGeom>
          <a:noFill/>
          <a:ln w="9525">
            <a:noFill/>
            <a:miter lim="800000"/>
            <a:headEnd/>
            <a:tailEnd/>
          </a:ln>
        </p:spPr>
        <p:txBody>
          <a:bodyPr wrap="none">
            <a:spAutoFit/>
          </a:bodyPr>
          <a:lstStyle/>
          <a:p>
            <a:r>
              <a:rPr lang="en-US" sz="2800"/>
              <a:t>P</a:t>
            </a:r>
            <a:endParaRPr lang="th-TH" sz="2800"/>
          </a:p>
        </p:txBody>
      </p:sp>
      <p:sp>
        <p:nvSpPr>
          <p:cNvPr id="21516" name="Text Box 24"/>
          <p:cNvSpPr txBox="1">
            <a:spLocks noChangeArrowheads="1"/>
          </p:cNvSpPr>
          <p:nvPr/>
        </p:nvSpPr>
        <p:spPr bwMode="auto">
          <a:xfrm>
            <a:off x="1508125" y="3082925"/>
            <a:ext cx="396875" cy="519113"/>
          </a:xfrm>
          <a:prstGeom prst="rect">
            <a:avLst/>
          </a:prstGeom>
          <a:noFill/>
          <a:ln w="9525">
            <a:noFill/>
            <a:miter lim="800000"/>
            <a:headEnd/>
            <a:tailEnd/>
          </a:ln>
        </p:spPr>
        <p:txBody>
          <a:bodyPr>
            <a:spAutoFit/>
          </a:bodyPr>
          <a:lstStyle/>
          <a:p>
            <a:endParaRPr lang="th-TH" sz="2800"/>
          </a:p>
        </p:txBody>
      </p:sp>
      <p:sp>
        <p:nvSpPr>
          <p:cNvPr id="21517" name="Text Box 25"/>
          <p:cNvSpPr txBox="1">
            <a:spLocks noChangeArrowheads="1"/>
          </p:cNvSpPr>
          <p:nvPr/>
        </p:nvSpPr>
        <p:spPr bwMode="auto">
          <a:xfrm>
            <a:off x="1965325" y="3082925"/>
            <a:ext cx="679450" cy="519113"/>
          </a:xfrm>
          <a:prstGeom prst="rect">
            <a:avLst/>
          </a:prstGeom>
          <a:noFill/>
          <a:ln w="9525">
            <a:noFill/>
            <a:miter lim="800000"/>
            <a:headEnd/>
            <a:tailEnd/>
          </a:ln>
        </p:spPr>
        <p:txBody>
          <a:bodyPr wrap="none">
            <a:spAutoFit/>
          </a:bodyPr>
          <a:lstStyle/>
          <a:p>
            <a:r>
              <a:rPr lang="en-US" sz="2800"/>
              <a:t>Mn</a:t>
            </a:r>
            <a:endParaRPr lang="th-TH" sz="2800"/>
          </a:p>
        </p:txBody>
      </p:sp>
      <p:sp>
        <p:nvSpPr>
          <p:cNvPr id="21518" name="Text Box 26"/>
          <p:cNvSpPr txBox="1">
            <a:spLocks noChangeArrowheads="1"/>
          </p:cNvSpPr>
          <p:nvPr/>
        </p:nvSpPr>
        <p:spPr bwMode="auto">
          <a:xfrm>
            <a:off x="1508125" y="3768725"/>
            <a:ext cx="420688" cy="519113"/>
          </a:xfrm>
          <a:prstGeom prst="rect">
            <a:avLst/>
          </a:prstGeom>
          <a:noFill/>
          <a:ln w="9525">
            <a:noFill/>
            <a:miter lim="800000"/>
            <a:headEnd/>
            <a:tailEnd/>
          </a:ln>
        </p:spPr>
        <p:txBody>
          <a:bodyPr wrap="none">
            <a:spAutoFit/>
          </a:bodyPr>
          <a:lstStyle/>
          <a:p>
            <a:r>
              <a:rPr lang="en-US" sz="2800"/>
              <a:t>S</a:t>
            </a:r>
            <a:endParaRPr lang="th-TH" sz="2800"/>
          </a:p>
        </p:txBody>
      </p:sp>
      <p:pic>
        <p:nvPicPr>
          <p:cNvPr id="21519" name="Picture 30" descr="j0289117"/>
          <p:cNvPicPr>
            <a:picLocks noGrp="1" noChangeAspect="1" noChangeArrowheads="1"/>
          </p:cNvPicPr>
          <p:nvPr>
            <p:ph sz="half" idx="2"/>
          </p:nvPr>
        </p:nvPicPr>
        <p:blipFill>
          <a:blip r:embed="rId3" cstate="print"/>
          <a:srcRect/>
          <a:stretch>
            <a:fillRect/>
          </a:stretch>
        </p:blipFill>
        <p:spPr>
          <a:xfrm>
            <a:off x="5257800" y="1219200"/>
            <a:ext cx="3657600" cy="2414588"/>
          </a:xfr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p:cNvSpPr>
            <a:spLocks noGrp="1" noChangeArrowheads="1"/>
          </p:cNvSpPr>
          <p:nvPr>
            <p:ph type="title"/>
          </p:nvPr>
        </p:nvSpPr>
        <p:spPr/>
        <p:txBody>
          <a:bodyPr/>
          <a:lstStyle/>
          <a:p>
            <a:pPr eaLnBrk="1" hangingPunct="1"/>
            <a:r>
              <a:rPr lang="en-US" smtClean="0"/>
              <a:t>Blast Furnace</a:t>
            </a:r>
            <a:endParaRPr lang="th-TH" smtClean="0"/>
          </a:p>
        </p:txBody>
      </p:sp>
      <p:graphicFrame>
        <p:nvGraphicFramePr>
          <p:cNvPr id="1026" name="Object 3"/>
          <p:cNvGraphicFramePr>
            <a:graphicFrameLocks noGrp="1" noChangeAspect="1"/>
          </p:cNvGraphicFramePr>
          <p:nvPr>
            <p:ph idx="1"/>
          </p:nvPr>
        </p:nvGraphicFramePr>
        <p:xfrm>
          <a:off x="381000" y="1143000"/>
          <a:ext cx="8382000" cy="5278438"/>
        </p:xfrm>
        <a:graphic>
          <a:graphicData uri="http://schemas.openxmlformats.org/presentationml/2006/ole">
            <mc:AlternateContent xmlns:mc="http://schemas.openxmlformats.org/markup-compatibility/2006">
              <mc:Choice xmlns:v="urn:schemas-microsoft-com:vml" Requires="v">
                <p:oleObj spid="_x0000_s1028" name="Bitmap Image" r:id="rId3" imgW="5249008" imgH="3304762" progId="PBrush">
                  <p:embed/>
                </p:oleObj>
              </mc:Choice>
              <mc:Fallback>
                <p:oleObj name="Bitmap Image" r:id="rId3" imgW="5249008" imgH="3304762" progId="PBrus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143000"/>
                        <a:ext cx="8382000" cy="5278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Oval 6"/>
          <p:cNvSpPr>
            <a:spLocks noChangeArrowheads="1"/>
          </p:cNvSpPr>
          <p:nvPr/>
        </p:nvSpPr>
        <p:spPr bwMode="auto">
          <a:xfrm>
            <a:off x="3606800" y="5422900"/>
            <a:ext cx="1447800" cy="914400"/>
          </a:xfrm>
          <a:prstGeom prst="ellipse">
            <a:avLst/>
          </a:prstGeom>
          <a:noFill/>
          <a:ln w="57150">
            <a:solidFill>
              <a:schemeClr val="tx1"/>
            </a:solidFill>
            <a:round/>
            <a:headEnd/>
            <a:tailEnd/>
          </a:ln>
        </p:spPr>
        <p:txBody>
          <a:bodyPr wrap="none" anchor="ctr"/>
          <a:lstStyle/>
          <a:p>
            <a:endParaRPr lang="th-TH"/>
          </a:p>
        </p:txBody>
      </p:sp>
      <p:sp>
        <p:nvSpPr>
          <p:cNvPr id="1029" name="Text Box 7"/>
          <p:cNvSpPr txBox="1">
            <a:spLocks noChangeArrowheads="1"/>
          </p:cNvSpPr>
          <p:nvPr/>
        </p:nvSpPr>
        <p:spPr bwMode="auto">
          <a:xfrm>
            <a:off x="8077200" y="4267200"/>
            <a:ext cx="685800" cy="519113"/>
          </a:xfrm>
          <a:prstGeom prst="rect">
            <a:avLst/>
          </a:prstGeom>
          <a:noFill/>
          <a:ln w="9525">
            <a:noFill/>
            <a:miter lim="800000"/>
            <a:headEnd/>
            <a:tailEnd/>
          </a:ln>
        </p:spPr>
        <p:txBody>
          <a:bodyPr>
            <a:spAutoFit/>
          </a:bodyPr>
          <a:lstStyle/>
          <a:p>
            <a:pPr>
              <a:spcBef>
                <a:spcPct val="50000"/>
              </a:spcBef>
            </a:pPr>
            <a:r>
              <a:rPr lang="en-US" sz="2800"/>
              <a:t>40</a:t>
            </a:r>
            <a:endParaRPr lang="th-TH" sz="2800"/>
          </a:p>
        </p:txBody>
      </p:sp>
      <p:sp>
        <p:nvSpPr>
          <p:cNvPr id="1030" name="Text Box 8"/>
          <p:cNvSpPr txBox="1">
            <a:spLocks noChangeArrowheads="1"/>
          </p:cNvSpPr>
          <p:nvPr/>
        </p:nvSpPr>
        <p:spPr bwMode="auto">
          <a:xfrm>
            <a:off x="5562600" y="4495800"/>
            <a:ext cx="685800" cy="519113"/>
          </a:xfrm>
          <a:prstGeom prst="rect">
            <a:avLst/>
          </a:prstGeom>
          <a:noFill/>
          <a:ln w="9525">
            <a:noFill/>
            <a:miter lim="800000"/>
            <a:headEnd/>
            <a:tailEnd/>
          </a:ln>
        </p:spPr>
        <p:txBody>
          <a:bodyPr>
            <a:spAutoFit/>
          </a:bodyPr>
          <a:lstStyle/>
          <a:p>
            <a:pPr>
              <a:spcBef>
                <a:spcPct val="50000"/>
              </a:spcBef>
            </a:pPr>
            <a:r>
              <a:rPr lang="en-US" sz="2800"/>
              <a:t>10</a:t>
            </a:r>
            <a:endParaRPr lang="th-TH"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smtClean="0"/>
              <a:t>Metallurgy</a:t>
            </a:r>
          </a:p>
        </p:txBody>
      </p:sp>
      <p:sp>
        <p:nvSpPr>
          <p:cNvPr id="22531" name="Rectangle 3"/>
          <p:cNvSpPr>
            <a:spLocks noGrp="1" noChangeArrowheads="1"/>
          </p:cNvSpPr>
          <p:nvPr>
            <p:ph type="body" idx="1"/>
          </p:nvPr>
        </p:nvSpPr>
        <p:spPr/>
        <p:txBody>
          <a:bodyPr/>
          <a:lstStyle/>
          <a:p>
            <a:pPr eaLnBrk="1" hangingPunct="1">
              <a:lnSpc>
                <a:spcPct val="90000"/>
              </a:lnSpc>
            </a:pPr>
            <a:r>
              <a:rPr lang="en-GB" smtClean="0">
                <a:cs typeface="Times New Roman" pitchFamily="18" charset="0"/>
              </a:rPr>
              <a:t>Mid-18</a:t>
            </a:r>
            <a:r>
              <a:rPr lang="en-GB" baseline="30000" smtClean="0">
                <a:cs typeface="Times New Roman" pitchFamily="18" charset="0"/>
              </a:rPr>
              <a:t>th</a:t>
            </a:r>
            <a:r>
              <a:rPr lang="en-GB" smtClean="0">
                <a:cs typeface="Times New Roman" pitchFamily="18" charset="0"/>
              </a:rPr>
              <a:t> century use of coke instead of charcoal for smelting iron, main advantage is that it required less labour than charcoal. </a:t>
            </a:r>
          </a:p>
          <a:p>
            <a:pPr eaLnBrk="1" hangingPunct="1">
              <a:lnSpc>
                <a:spcPct val="90000"/>
              </a:lnSpc>
              <a:buFontTx/>
              <a:buNone/>
            </a:pPr>
            <a:endParaRPr lang="en-GB" smtClean="0">
              <a:cs typeface="Times New Roman" pitchFamily="18" charset="0"/>
            </a:endParaRPr>
          </a:p>
          <a:p>
            <a:pPr eaLnBrk="1" hangingPunct="1">
              <a:lnSpc>
                <a:spcPct val="90000"/>
              </a:lnSpc>
            </a:pPr>
            <a:r>
              <a:rPr lang="th-TH" b="1" smtClean="0"/>
              <a:t>Slag</a:t>
            </a:r>
            <a:r>
              <a:rPr lang="th-TH" smtClean="0"/>
              <a:t> is the left-overs from the removal of non-metallic impurities during the </a:t>
            </a:r>
            <a:r>
              <a:rPr lang="th-TH" smtClean="0">
                <a:hlinkClick r:id="rId2"/>
                <a:hlinkMouseOver r:id="rId3" action="ppaction://hlinkfile"/>
              </a:rPr>
              <a:t>smelting</a:t>
            </a:r>
            <a:r>
              <a:rPr lang="th-TH" smtClean="0"/>
              <a:t> of </a:t>
            </a:r>
            <a:r>
              <a:rPr lang="th-TH" smtClean="0">
                <a:hlinkClick r:id="rId4"/>
                <a:hlinkMouseOver r:id="rId5" action="ppaction://hlinkfile"/>
              </a:rPr>
              <a:t>metal</a:t>
            </a:r>
            <a:r>
              <a:rPr lang="th-TH" smtClean="0"/>
              <a:t>s.</a:t>
            </a:r>
            <a:br>
              <a:rPr lang="th-TH" smtClean="0"/>
            </a:br>
            <a:endParaRPr lang="en-GB"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Production of Pig iron</a:t>
            </a:r>
            <a:endParaRPr lang="th-TH" smtClean="0"/>
          </a:p>
        </p:txBody>
      </p:sp>
      <p:sp>
        <p:nvSpPr>
          <p:cNvPr id="23555" name="Oval 4"/>
          <p:cNvSpPr>
            <a:spLocks noChangeArrowheads="1"/>
          </p:cNvSpPr>
          <p:nvPr/>
        </p:nvSpPr>
        <p:spPr bwMode="auto">
          <a:xfrm>
            <a:off x="685800" y="1828800"/>
            <a:ext cx="2743200" cy="1371600"/>
          </a:xfrm>
          <a:prstGeom prst="ellipse">
            <a:avLst/>
          </a:prstGeom>
          <a:solidFill>
            <a:srgbClr val="FFCC66"/>
          </a:solidFill>
          <a:ln w="9525">
            <a:solidFill>
              <a:schemeClr val="tx1"/>
            </a:solidFill>
            <a:round/>
            <a:headEnd/>
            <a:tailEnd/>
          </a:ln>
        </p:spPr>
        <p:txBody>
          <a:bodyPr wrap="none" anchor="ctr"/>
          <a:lstStyle/>
          <a:p>
            <a:pPr algn="ctr"/>
            <a:endParaRPr lang="th-TH" sz="2800"/>
          </a:p>
          <a:p>
            <a:pPr algn="ctr"/>
            <a:endParaRPr lang="th-TH" sz="2800"/>
          </a:p>
        </p:txBody>
      </p:sp>
      <p:sp>
        <p:nvSpPr>
          <p:cNvPr id="23556" name="Text Box 5"/>
          <p:cNvSpPr txBox="1">
            <a:spLocks noChangeArrowheads="1"/>
          </p:cNvSpPr>
          <p:nvPr/>
        </p:nvSpPr>
        <p:spPr bwMode="auto">
          <a:xfrm>
            <a:off x="1219200" y="1981200"/>
            <a:ext cx="1676400" cy="1160463"/>
          </a:xfrm>
          <a:prstGeom prst="rect">
            <a:avLst/>
          </a:prstGeom>
          <a:noFill/>
          <a:ln w="9525">
            <a:noFill/>
            <a:miter lim="800000"/>
            <a:headEnd/>
            <a:tailEnd/>
          </a:ln>
        </p:spPr>
        <p:txBody>
          <a:bodyPr>
            <a:spAutoFit/>
          </a:bodyPr>
          <a:lstStyle/>
          <a:p>
            <a:pPr>
              <a:spcBef>
                <a:spcPct val="50000"/>
              </a:spcBef>
            </a:pPr>
            <a:r>
              <a:rPr lang="en-US" sz="2800"/>
              <a:t>Hematite</a:t>
            </a:r>
          </a:p>
          <a:p>
            <a:pPr>
              <a:spcBef>
                <a:spcPct val="50000"/>
              </a:spcBef>
            </a:pPr>
            <a:r>
              <a:rPr lang="en-US" sz="2800"/>
              <a:t>(Fe</a:t>
            </a:r>
            <a:r>
              <a:rPr lang="en-US" sz="1600"/>
              <a:t>2</a:t>
            </a:r>
            <a:r>
              <a:rPr lang="en-US" sz="2800"/>
              <a:t>O</a:t>
            </a:r>
            <a:r>
              <a:rPr lang="en-US" sz="1600"/>
              <a:t>3</a:t>
            </a:r>
            <a:r>
              <a:rPr lang="en-US" sz="2800"/>
              <a:t>)</a:t>
            </a:r>
            <a:endParaRPr lang="th-TH" sz="2800"/>
          </a:p>
        </p:txBody>
      </p:sp>
      <p:grpSp>
        <p:nvGrpSpPr>
          <p:cNvPr id="23557" name="Group 11"/>
          <p:cNvGrpSpPr>
            <a:grpSpLocks/>
          </p:cNvGrpSpPr>
          <p:nvPr/>
        </p:nvGrpSpPr>
        <p:grpSpPr bwMode="auto">
          <a:xfrm>
            <a:off x="914400" y="3200400"/>
            <a:ext cx="1447800" cy="1524000"/>
            <a:chOff x="528" y="2976"/>
            <a:chExt cx="912" cy="960"/>
          </a:xfrm>
        </p:grpSpPr>
        <p:sp>
          <p:nvSpPr>
            <p:cNvPr id="23576" name="AutoShape 7"/>
            <p:cNvSpPr>
              <a:spLocks noChangeArrowheads="1"/>
            </p:cNvSpPr>
            <p:nvPr/>
          </p:nvSpPr>
          <p:spPr bwMode="auto">
            <a:xfrm flipV="1">
              <a:off x="528" y="2976"/>
              <a:ext cx="816" cy="960"/>
            </a:xfrm>
            <a:custGeom>
              <a:avLst/>
              <a:gdLst>
                <a:gd name="T0" fmla="*/ 1 w 21600"/>
                <a:gd name="T1" fmla="*/ 1 h 21600"/>
                <a:gd name="T2" fmla="*/ 1 w 21600"/>
                <a:gd name="T3" fmla="*/ 2 h 21600"/>
                <a:gd name="T4" fmla="*/ 0 w 21600"/>
                <a:gd name="T5" fmla="*/ 1 h 21600"/>
                <a:gd name="T6" fmla="*/ 1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23577" name="Text Box 8"/>
            <p:cNvSpPr txBox="1">
              <a:spLocks noChangeArrowheads="1"/>
            </p:cNvSpPr>
            <p:nvPr/>
          </p:nvSpPr>
          <p:spPr bwMode="auto">
            <a:xfrm>
              <a:off x="624" y="3264"/>
              <a:ext cx="816" cy="327"/>
            </a:xfrm>
            <a:prstGeom prst="rect">
              <a:avLst/>
            </a:prstGeom>
            <a:noFill/>
            <a:ln w="9525">
              <a:noFill/>
              <a:miter lim="800000"/>
              <a:headEnd/>
              <a:tailEnd/>
            </a:ln>
          </p:spPr>
          <p:txBody>
            <a:bodyPr>
              <a:spAutoFit/>
            </a:bodyPr>
            <a:lstStyle/>
            <a:p>
              <a:pPr>
                <a:spcBef>
                  <a:spcPct val="50000"/>
                </a:spcBef>
              </a:pPr>
              <a:r>
                <a:rPr lang="en-US" sz="2800"/>
                <a:t>Coke</a:t>
              </a:r>
              <a:endParaRPr lang="th-TH" sz="2800"/>
            </a:p>
          </p:txBody>
        </p:sp>
      </p:grpSp>
      <p:grpSp>
        <p:nvGrpSpPr>
          <p:cNvPr id="23558" name="Group 10"/>
          <p:cNvGrpSpPr>
            <a:grpSpLocks/>
          </p:cNvGrpSpPr>
          <p:nvPr/>
        </p:nvGrpSpPr>
        <p:grpSpPr bwMode="auto">
          <a:xfrm>
            <a:off x="2057400" y="4800600"/>
            <a:ext cx="2133600" cy="914400"/>
            <a:chOff x="1728" y="2928"/>
            <a:chExt cx="1344" cy="576"/>
          </a:xfrm>
        </p:grpSpPr>
        <p:sp>
          <p:nvSpPr>
            <p:cNvPr id="23574" name="Rectangle 6"/>
            <p:cNvSpPr>
              <a:spLocks noChangeArrowheads="1"/>
            </p:cNvSpPr>
            <p:nvPr/>
          </p:nvSpPr>
          <p:spPr bwMode="auto">
            <a:xfrm>
              <a:off x="1728" y="2928"/>
              <a:ext cx="1152" cy="576"/>
            </a:xfrm>
            <a:prstGeom prst="rect">
              <a:avLst/>
            </a:prstGeom>
            <a:solidFill>
              <a:srgbClr val="C6D5D8"/>
            </a:solidFill>
            <a:ln w="9525">
              <a:solidFill>
                <a:schemeClr val="tx1"/>
              </a:solidFill>
              <a:miter lim="800000"/>
              <a:headEnd/>
              <a:tailEnd/>
            </a:ln>
          </p:spPr>
          <p:txBody>
            <a:bodyPr wrap="none" anchor="ctr"/>
            <a:lstStyle/>
            <a:p>
              <a:endParaRPr lang="th-TH"/>
            </a:p>
          </p:txBody>
        </p:sp>
        <p:sp>
          <p:nvSpPr>
            <p:cNvPr id="23575" name="Text Box 9"/>
            <p:cNvSpPr txBox="1">
              <a:spLocks noChangeArrowheads="1"/>
            </p:cNvSpPr>
            <p:nvPr/>
          </p:nvSpPr>
          <p:spPr bwMode="auto">
            <a:xfrm>
              <a:off x="1728" y="3120"/>
              <a:ext cx="1344" cy="327"/>
            </a:xfrm>
            <a:prstGeom prst="rect">
              <a:avLst/>
            </a:prstGeom>
            <a:noFill/>
            <a:ln w="9525">
              <a:noFill/>
              <a:miter lim="800000"/>
              <a:headEnd/>
              <a:tailEnd/>
            </a:ln>
          </p:spPr>
          <p:txBody>
            <a:bodyPr>
              <a:spAutoFit/>
            </a:bodyPr>
            <a:lstStyle/>
            <a:p>
              <a:pPr>
                <a:spcBef>
                  <a:spcPct val="50000"/>
                </a:spcBef>
              </a:pPr>
              <a:r>
                <a:rPr lang="en-US" sz="2800"/>
                <a:t>limestone</a:t>
              </a:r>
              <a:endParaRPr lang="th-TH" sz="2800"/>
            </a:p>
          </p:txBody>
        </p:sp>
      </p:grpSp>
      <p:sp>
        <p:nvSpPr>
          <p:cNvPr id="23559" name="Line 12"/>
          <p:cNvSpPr>
            <a:spLocks noChangeShapeType="1"/>
          </p:cNvSpPr>
          <p:nvPr/>
        </p:nvSpPr>
        <p:spPr bwMode="auto">
          <a:xfrm>
            <a:off x="3276600" y="2514600"/>
            <a:ext cx="1219200" cy="609600"/>
          </a:xfrm>
          <a:prstGeom prst="line">
            <a:avLst/>
          </a:prstGeom>
          <a:noFill/>
          <a:ln w="9525">
            <a:solidFill>
              <a:schemeClr val="tx1"/>
            </a:solidFill>
            <a:round/>
            <a:headEnd/>
            <a:tailEnd type="triangle" w="med" len="med"/>
          </a:ln>
        </p:spPr>
        <p:txBody>
          <a:bodyPr/>
          <a:lstStyle/>
          <a:p>
            <a:endParaRPr lang="th-TH"/>
          </a:p>
        </p:txBody>
      </p:sp>
      <p:sp>
        <p:nvSpPr>
          <p:cNvPr id="23560" name="Line 13"/>
          <p:cNvSpPr>
            <a:spLocks noChangeShapeType="1"/>
          </p:cNvSpPr>
          <p:nvPr/>
        </p:nvSpPr>
        <p:spPr bwMode="auto">
          <a:xfrm flipV="1">
            <a:off x="1676400" y="3505200"/>
            <a:ext cx="2743200" cy="381000"/>
          </a:xfrm>
          <a:prstGeom prst="line">
            <a:avLst/>
          </a:prstGeom>
          <a:noFill/>
          <a:ln w="9525">
            <a:solidFill>
              <a:schemeClr val="tx1"/>
            </a:solidFill>
            <a:round/>
            <a:headEnd/>
            <a:tailEnd type="triangle" w="med" len="med"/>
          </a:ln>
        </p:spPr>
        <p:txBody>
          <a:bodyPr/>
          <a:lstStyle/>
          <a:p>
            <a:endParaRPr lang="th-TH"/>
          </a:p>
        </p:txBody>
      </p:sp>
      <p:sp>
        <p:nvSpPr>
          <p:cNvPr id="23561" name="Line 14"/>
          <p:cNvSpPr>
            <a:spLocks noChangeShapeType="1"/>
          </p:cNvSpPr>
          <p:nvPr/>
        </p:nvSpPr>
        <p:spPr bwMode="auto">
          <a:xfrm flipV="1">
            <a:off x="3581400" y="3962400"/>
            <a:ext cx="914400" cy="1143000"/>
          </a:xfrm>
          <a:prstGeom prst="line">
            <a:avLst/>
          </a:prstGeom>
          <a:noFill/>
          <a:ln w="9525">
            <a:solidFill>
              <a:schemeClr val="tx1"/>
            </a:solidFill>
            <a:round/>
            <a:headEnd/>
            <a:tailEnd type="triangle" w="med" len="med"/>
          </a:ln>
        </p:spPr>
        <p:txBody>
          <a:bodyPr/>
          <a:lstStyle/>
          <a:p>
            <a:endParaRPr lang="th-TH"/>
          </a:p>
        </p:txBody>
      </p:sp>
      <p:sp>
        <p:nvSpPr>
          <p:cNvPr id="23562" name="Oval 15"/>
          <p:cNvSpPr>
            <a:spLocks noChangeArrowheads="1"/>
          </p:cNvSpPr>
          <p:nvPr/>
        </p:nvSpPr>
        <p:spPr bwMode="auto">
          <a:xfrm>
            <a:off x="4800600" y="2514600"/>
            <a:ext cx="762000" cy="2667000"/>
          </a:xfrm>
          <a:prstGeom prst="ellipse">
            <a:avLst/>
          </a:prstGeom>
          <a:solidFill>
            <a:schemeClr val="accent1"/>
          </a:solidFill>
          <a:ln w="9525">
            <a:solidFill>
              <a:schemeClr val="tx1"/>
            </a:solidFill>
            <a:round/>
            <a:headEnd/>
            <a:tailEnd/>
          </a:ln>
        </p:spPr>
        <p:txBody>
          <a:bodyPr wrap="none" anchor="ctr"/>
          <a:lstStyle/>
          <a:p>
            <a:endParaRPr lang="th-TH"/>
          </a:p>
        </p:txBody>
      </p:sp>
      <p:sp>
        <p:nvSpPr>
          <p:cNvPr id="23563" name="Rectangle 16"/>
          <p:cNvSpPr>
            <a:spLocks noChangeArrowheads="1"/>
          </p:cNvSpPr>
          <p:nvPr/>
        </p:nvSpPr>
        <p:spPr bwMode="auto">
          <a:xfrm>
            <a:off x="1295400" y="4114800"/>
            <a:ext cx="533400" cy="381000"/>
          </a:xfrm>
          <a:prstGeom prst="rect">
            <a:avLst/>
          </a:prstGeom>
          <a:solidFill>
            <a:schemeClr val="accent1"/>
          </a:solidFill>
          <a:ln w="9525">
            <a:solidFill>
              <a:schemeClr val="tx1"/>
            </a:solidFill>
            <a:miter lim="800000"/>
            <a:headEnd/>
            <a:tailEnd/>
          </a:ln>
        </p:spPr>
        <p:txBody>
          <a:bodyPr wrap="none" anchor="ctr"/>
          <a:lstStyle/>
          <a:p>
            <a:pPr algn="ctr"/>
            <a:r>
              <a:rPr lang="en-US" sz="2800"/>
              <a:t>C</a:t>
            </a:r>
            <a:endParaRPr lang="th-TH" sz="2800"/>
          </a:p>
        </p:txBody>
      </p:sp>
      <p:sp>
        <p:nvSpPr>
          <p:cNvPr id="23564" name="Line 17"/>
          <p:cNvSpPr>
            <a:spLocks noChangeShapeType="1"/>
          </p:cNvSpPr>
          <p:nvPr/>
        </p:nvSpPr>
        <p:spPr bwMode="auto">
          <a:xfrm flipV="1">
            <a:off x="6019800" y="2514600"/>
            <a:ext cx="533400" cy="533400"/>
          </a:xfrm>
          <a:prstGeom prst="line">
            <a:avLst/>
          </a:prstGeom>
          <a:noFill/>
          <a:ln w="9525">
            <a:solidFill>
              <a:schemeClr val="tx1"/>
            </a:solidFill>
            <a:round/>
            <a:headEnd/>
            <a:tailEnd type="triangle" w="med" len="med"/>
          </a:ln>
        </p:spPr>
        <p:txBody>
          <a:bodyPr/>
          <a:lstStyle/>
          <a:p>
            <a:endParaRPr lang="th-TH"/>
          </a:p>
        </p:txBody>
      </p:sp>
      <p:sp>
        <p:nvSpPr>
          <p:cNvPr id="23565" name="Text Box 18"/>
          <p:cNvSpPr txBox="1">
            <a:spLocks noChangeArrowheads="1"/>
          </p:cNvSpPr>
          <p:nvPr/>
        </p:nvSpPr>
        <p:spPr bwMode="auto">
          <a:xfrm>
            <a:off x="6477000" y="1981200"/>
            <a:ext cx="1600200" cy="519113"/>
          </a:xfrm>
          <a:prstGeom prst="rect">
            <a:avLst/>
          </a:prstGeom>
          <a:noFill/>
          <a:ln w="9525">
            <a:noFill/>
            <a:miter lim="800000"/>
            <a:headEnd/>
            <a:tailEnd/>
          </a:ln>
        </p:spPr>
        <p:txBody>
          <a:bodyPr>
            <a:spAutoFit/>
          </a:bodyPr>
          <a:lstStyle/>
          <a:p>
            <a:pPr>
              <a:spcBef>
                <a:spcPct val="50000"/>
              </a:spcBef>
            </a:pPr>
            <a:r>
              <a:rPr lang="en-US" sz="2800"/>
              <a:t>CO</a:t>
            </a:r>
            <a:r>
              <a:rPr lang="en-US" sz="1800"/>
              <a:t>2</a:t>
            </a:r>
            <a:endParaRPr lang="th-TH" sz="1800"/>
          </a:p>
        </p:txBody>
      </p:sp>
      <p:sp>
        <p:nvSpPr>
          <p:cNvPr id="23566" name="Line 19"/>
          <p:cNvSpPr>
            <a:spLocks noChangeShapeType="1"/>
          </p:cNvSpPr>
          <p:nvPr/>
        </p:nvSpPr>
        <p:spPr bwMode="auto">
          <a:xfrm>
            <a:off x="5562600" y="4114800"/>
            <a:ext cx="0" cy="0"/>
          </a:xfrm>
          <a:prstGeom prst="line">
            <a:avLst/>
          </a:prstGeom>
          <a:noFill/>
          <a:ln w="9525">
            <a:solidFill>
              <a:schemeClr val="tx1"/>
            </a:solidFill>
            <a:round/>
            <a:headEnd/>
            <a:tailEnd type="triangle" w="med" len="med"/>
          </a:ln>
        </p:spPr>
        <p:txBody>
          <a:bodyPr/>
          <a:lstStyle/>
          <a:p>
            <a:endParaRPr lang="th-TH"/>
          </a:p>
        </p:txBody>
      </p:sp>
      <p:sp>
        <p:nvSpPr>
          <p:cNvPr id="23567" name="Line 20"/>
          <p:cNvSpPr>
            <a:spLocks noChangeShapeType="1"/>
          </p:cNvSpPr>
          <p:nvPr/>
        </p:nvSpPr>
        <p:spPr bwMode="auto">
          <a:xfrm flipV="1">
            <a:off x="5715000" y="3048000"/>
            <a:ext cx="838200" cy="381000"/>
          </a:xfrm>
          <a:prstGeom prst="line">
            <a:avLst/>
          </a:prstGeom>
          <a:noFill/>
          <a:ln w="9525">
            <a:solidFill>
              <a:schemeClr val="tx1"/>
            </a:solidFill>
            <a:round/>
            <a:headEnd/>
            <a:tailEnd type="triangle" w="med" len="med"/>
          </a:ln>
        </p:spPr>
        <p:txBody>
          <a:bodyPr/>
          <a:lstStyle/>
          <a:p>
            <a:endParaRPr lang="th-TH"/>
          </a:p>
        </p:txBody>
      </p:sp>
      <p:sp>
        <p:nvSpPr>
          <p:cNvPr id="23568" name="Rectangle 21"/>
          <p:cNvSpPr>
            <a:spLocks noChangeArrowheads="1"/>
          </p:cNvSpPr>
          <p:nvPr/>
        </p:nvSpPr>
        <p:spPr bwMode="auto">
          <a:xfrm>
            <a:off x="6705600" y="2819400"/>
            <a:ext cx="2133600" cy="990600"/>
          </a:xfrm>
          <a:prstGeom prst="rect">
            <a:avLst/>
          </a:prstGeom>
          <a:solidFill>
            <a:schemeClr val="accent1"/>
          </a:solidFill>
          <a:ln w="9525">
            <a:solidFill>
              <a:schemeClr val="tx1"/>
            </a:solidFill>
            <a:miter lim="800000"/>
            <a:headEnd/>
            <a:tailEnd/>
          </a:ln>
        </p:spPr>
        <p:txBody>
          <a:bodyPr wrap="none" anchor="ctr"/>
          <a:lstStyle/>
          <a:p>
            <a:pPr algn="ctr"/>
            <a:r>
              <a:rPr lang="en-US" sz="2800"/>
              <a:t>Slag</a:t>
            </a:r>
          </a:p>
          <a:p>
            <a:pPr algn="ctr"/>
            <a:r>
              <a:rPr lang="en-US" sz="2800"/>
              <a:t>(Mn,P,Si)</a:t>
            </a:r>
            <a:endParaRPr lang="th-TH" sz="2800"/>
          </a:p>
        </p:txBody>
      </p:sp>
      <p:sp>
        <p:nvSpPr>
          <p:cNvPr id="23569" name="Line 25"/>
          <p:cNvSpPr>
            <a:spLocks noChangeShapeType="1"/>
          </p:cNvSpPr>
          <p:nvPr/>
        </p:nvSpPr>
        <p:spPr bwMode="auto">
          <a:xfrm flipV="1">
            <a:off x="4572000" y="3505200"/>
            <a:ext cx="914400" cy="304800"/>
          </a:xfrm>
          <a:prstGeom prst="line">
            <a:avLst/>
          </a:prstGeom>
          <a:noFill/>
          <a:ln w="9525" cap="rnd">
            <a:solidFill>
              <a:schemeClr val="tx1"/>
            </a:solidFill>
            <a:prstDash val="sysDot"/>
            <a:round/>
            <a:headEnd/>
            <a:tailEnd type="triangle" w="med" len="med"/>
          </a:ln>
        </p:spPr>
        <p:txBody>
          <a:bodyPr/>
          <a:lstStyle/>
          <a:p>
            <a:endParaRPr lang="th-TH"/>
          </a:p>
        </p:txBody>
      </p:sp>
      <p:sp>
        <p:nvSpPr>
          <p:cNvPr id="23570" name="Line 26"/>
          <p:cNvSpPr>
            <a:spLocks noChangeShapeType="1"/>
          </p:cNvSpPr>
          <p:nvPr/>
        </p:nvSpPr>
        <p:spPr bwMode="auto">
          <a:xfrm>
            <a:off x="4572000" y="3200400"/>
            <a:ext cx="990600" cy="228600"/>
          </a:xfrm>
          <a:prstGeom prst="line">
            <a:avLst/>
          </a:prstGeom>
          <a:noFill/>
          <a:ln w="9525" cap="rnd">
            <a:solidFill>
              <a:schemeClr val="tx1"/>
            </a:solidFill>
            <a:prstDash val="sysDot"/>
            <a:round/>
            <a:headEnd/>
            <a:tailEnd type="triangle" w="med" len="med"/>
          </a:ln>
        </p:spPr>
        <p:txBody>
          <a:bodyPr/>
          <a:lstStyle/>
          <a:p>
            <a:endParaRPr lang="th-TH"/>
          </a:p>
        </p:txBody>
      </p:sp>
      <p:sp>
        <p:nvSpPr>
          <p:cNvPr id="23571" name="Rectangle 27"/>
          <p:cNvSpPr>
            <a:spLocks noChangeArrowheads="1"/>
          </p:cNvSpPr>
          <p:nvPr/>
        </p:nvSpPr>
        <p:spPr bwMode="auto">
          <a:xfrm>
            <a:off x="2590800" y="1676400"/>
            <a:ext cx="1666875" cy="519113"/>
          </a:xfrm>
          <a:prstGeom prst="rect">
            <a:avLst/>
          </a:prstGeom>
          <a:noFill/>
          <a:ln w="9525">
            <a:noFill/>
            <a:miter lim="800000"/>
            <a:headEnd/>
            <a:tailEnd/>
          </a:ln>
        </p:spPr>
        <p:txBody>
          <a:bodyPr wrap="none">
            <a:spAutoFit/>
          </a:bodyPr>
          <a:lstStyle/>
          <a:p>
            <a:r>
              <a:rPr lang="en-US" sz="2800"/>
              <a:t>(Mn,P,Si)</a:t>
            </a:r>
            <a:endParaRPr lang="th-TH" sz="2800"/>
          </a:p>
        </p:txBody>
      </p:sp>
      <p:pic>
        <p:nvPicPr>
          <p:cNvPr id="23572" name="Picture 28" descr="j0222033"/>
          <p:cNvPicPr>
            <a:picLocks noChangeAspect="1" noChangeArrowheads="1"/>
          </p:cNvPicPr>
          <p:nvPr/>
        </p:nvPicPr>
        <p:blipFill>
          <a:blip r:embed="rId2" cstate="print"/>
          <a:srcRect/>
          <a:stretch>
            <a:fillRect/>
          </a:stretch>
        </p:blipFill>
        <p:spPr bwMode="auto">
          <a:xfrm>
            <a:off x="6019800" y="4075113"/>
            <a:ext cx="1577975" cy="1792287"/>
          </a:xfrm>
          <a:prstGeom prst="rect">
            <a:avLst/>
          </a:prstGeom>
          <a:noFill/>
          <a:ln w="9525">
            <a:noFill/>
            <a:miter lim="800000"/>
            <a:headEnd/>
            <a:tailEnd/>
          </a:ln>
        </p:spPr>
      </p:pic>
      <p:sp>
        <p:nvSpPr>
          <p:cNvPr id="23573" name="Line 31"/>
          <p:cNvSpPr>
            <a:spLocks noChangeShapeType="1"/>
          </p:cNvSpPr>
          <p:nvPr/>
        </p:nvSpPr>
        <p:spPr bwMode="auto">
          <a:xfrm>
            <a:off x="5410200" y="4953000"/>
            <a:ext cx="609600" cy="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Reaction</a:t>
            </a:r>
            <a:endParaRPr lang="th-TH" smtClean="0"/>
          </a:p>
        </p:txBody>
      </p:sp>
      <p:sp>
        <p:nvSpPr>
          <p:cNvPr id="24579" name="Rectangle 3"/>
          <p:cNvSpPr>
            <a:spLocks noGrp="1" noChangeArrowheads="1"/>
          </p:cNvSpPr>
          <p:nvPr>
            <p:ph type="body" idx="1"/>
          </p:nvPr>
        </p:nvSpPr>
        <p:spPr>
          <a:xfrm>
            <a:off x="685800" y="1447800"/>
            <a:ext cx="8229600" cy="4525963"/>
          </a:xfrm>
        </p:spPr>
        <p:txBody>
          <a:bodyPr/>
          <a:lstStyle/>
          <a:p>
            <a:pPr eaLnBrk="1" hangingPunct="1">
              <a:lnSpc>
                <a:spcPct val="90000"/>
              </a:lnSpc>
            </a:pPr>
            <a:r>
              <a:rPr lang="en-US" smtClean="0"/>
              <a:t>Coke  CO, H</a:t>
            </a:r>
            <a:r>
              <a:rPr lang="en-US" sz="3600" baseline="-25000" smtClean="0"/>
              <a:t>2</a:t>
            </a:r>
            <a:r>
              <a:rPr lang="en-US" smtClean="0"/>
              <a:t>, CO</a:t>
            </a:r>
            <a:r>
              <a:rPr lang="en-US" baseline="-25000" smtClean="0"/>
              <a:t>2</a:t>
            </a:r>
            <a:r>
              <a:rPr lang="en-US" smtClean="0"/>
              <a:t>, H</a:t>
            </a:r>
            <a:r>
              <a:rPr lang="en-US" baseline="-25000" smtClean="0"/>
              <a:t>2</a:t>
            </a:r>
            <a:r>
              <a:rPr lang="en-US" smtClean="0"/>
              <a:t>O, N</a:t>
            </a:r>
            <a:r>
              <a:rPr lang="en-US" baseline="-25000" smtClean="0"/>
              <a:t>2</a:t>
            </a:r>
            <a:r>
              <a:rPr lang="en-US" smtClean="0"/>
              <a:t> , O</a:t>
            </a:r>
            <a:r>
              <a:rPr lang="en-US" baseline="-25000" smtClean="0"/>
              <a:t>2</a:t>
            </a:r>
            <a:r>
              <a:rPr lang="en-US" smtClean="0"/>
              <a:t> </a:t>
            </a:r>
          </a:p>
          <a:p>
            <a:pPr eaLnBrk="1" hangingPunct="1">
              <a:lnSpc>
                <a:spcPct val="90000"/>
              </a:lnSpc>
            </a:pPr>
            <a:endParaRPr lang="en-US" smtClean="0"/>
          </a:p>
          <a:p>
            <a:pPr eaLnBrk="1" hangingPunct="1">
              <a:lnSpc>
                <a:spcPct val="90000"/>
              </a:lnSpc>
            </a:pPr>
            <a:r>
              <a:rPr lang="en-US" smtClean="0"/>
              <a:t>Fe</a:t>
            </a:r>
            <a:r>
              <a:rPr lang="en-US" baseline="-25000" smtClean="0"/>
              <a:t>2</a:t>
            </a:r>
            <a:r>
              <a:rPr lang="en-US" smtClean="0"/>
              <a:t>O</a:t>
            </a:r>
            <a:r>
              <a:rPr lang="en-US" baseline="-25000" smtClean="0"/>
              <a:t>3 </a:t>
            </a:r>
            <a:r>
              <a:rPr lang="en-US" smtClean="0"/>
              <a:t>+ CO         2FeO+CO</a:t>
            </a:r>
            <a:r>
              <a:rPr lang="en-US" baseline="-25000" smtClean="0"/>
              <a:t>2</a:t>
            </a:r>
          </a:p>
          <a:p>
            <a:pPr eaLnBrk="1" hangingPunct="1">
              <a:lnSpc>
                <a:spcPct val="90000"/>
              </a:lnSpc>
            </a:pPr>
            <a:endParaRPr lang="en-US" smtClean="0"/>
          </a:p>
          <a:p>
            <a:pPr eaLnBrk="1" hangingPunct="1">
              <a:lnSpc>
                <a:spcPct val="90000"/>
              </a:lnSpc>
            </a:pPr>
            <a:r>
              <a:rPr lang="en-US" smtClean="0"/>
              <a:t>CO</a:t>
            </a:r>
            <a:r>
              <a:rPr lang="en-US" baseline="-25000" smtClean="0"/>
              <a:t>2</a:t>
            </a:r>
            <a:r>
              <a:rPr lang="th-TH" smtClean="0"/>
              <a:t> + </a:t>
            </a:r>
            <a:r>
              <a:rPr lang="en-US" smtClean="0"/>
              <a:t>C (coke)          2CO</a:t>
            </a:r>
          </a:p>
          <a:p>
            <a:pPr eaLnBrk="1" hangingPunct="1">
              <a:lnSpc>
                <a:spcPct val="90000"/>
              </a:lnSpc>
            </a:pPr>
            <a:r>
              <a:rPr lang="en-US" smtClean="0"/>
              <a:t>FeO + CO           Fe + CO2</a:t>
            </a:r>
          </a:p>
          <a:p>
            <a:pPr eaLnBrk="1" hangingPunct="1">
              <a:lnSpc>
                <a:spcPct val="90000"/>
              </a:lnSpc>
            </a:pPr>
            <a:endParaRPr lang="en-US" smtClean="0"/>
          </a:p>
          <a:p>
            <a:pPr eaLnBrk="1" hangingPunct="1">
              <a:lnSpc>
                <a:spcPct val="90000"/>
              </a:lnSpc>
            </a:pPr>
            <a:r>
              <a:rPr lang="en-US" smtClean="0"/>
              <a:t>CaCO3		      CaO + CO2</a:t>
            </a:r>
            <a:endParaRPr lang="th-TH" smtClean="0"/>
          </a:p>
        </p:txBody>
      </p:sp>
      <p:sp>
        <p:nvSpPr>
          <p:cNvPr id="24580" name="Line 6"/>
          <p:cNvSpPr>
            <a:spLocks noChangeShapeType="1"/>
          </p:cNvSpPr>
          <p:nvPr/>
        </p:nvSpPr>
        <p:spPr bwMode="auto">
          <a:xfrm>
            <a:off x="3581400" y="2743200"/>
            <a:ext cx="457200" cy="0"/>
          </a:xfrm>
          <a:prstGeom prst="line">
            <a:avLst/>
          </a:prstGeom>
          <a:noFill/>
          <a:ln w="9525">
            <a:solidFill>
              <a:schemeClr val="tx1"/>
            </a:solidFill>
            <a:round/>
            <a:headEnd/>
            <a:tailEnd type="triangle" w="med" len="med"/>
          </a:ln>
        </p:spPr>
        <p:txBody>
          <a:bodyPr/>
          <a:lstStyle/>
          <a:p>
            <a:endParaRPr lang="th-TH"/>
          </a:p>
        </p:txBody>
      </p:sp>
      <p:sp>
        <p:nvSpPr>
          <p:cNvPr id="24581" name="Line 7"/>
          <p:cNvSpPr>
            <a:spLocks noChangeShapeType="1"/>
          </p:cNvSpPr>
          <p:nvPr/>
        </p:nvSpPr>
        <p:spPr bwMode="auto">
          <a:xfrm>
            <a:off x="4038600" y="3810000"/>
            <a:ext cx="457200" cy="0"/>
          </a:xfrm>
          <a:prstGeom prst="line">
            <a:avLst/>
          </a:prstGeom>
          <a:noFill/>
          <a:ln w="9525">
            <a:solidFill>
              <a:schemeClr val="tx1"/>
            </a:solidFill>
            <a:round/>
            <a:headEnd/>
            <a:tailEnd type="triangle" w="med" len="med"/>
          </a:ln>
        </p:spPr>
        <p:txBody>
          <a:bodyPr/>
          <a:lstStyle/>
          <a:p>
            <a:endParaRPr lang="th-TH"/>
          </a:p>
        </p:txBody>
      </p:sp>
      <p:sp>
        <p:nvSpPr>
          <p:cNvPr id="24582" name="Line 8"/>
          <p:cNvSpPr>
            <a:spLocks noChangeShapeType="1"/>
          </p:cNvSpPr>
          <p:nvPr/>
        </p:nvSpPr>
        <p:spPr bwMode="auto">
          <a:xfrm>
            <a:off x="3200400" y="4343400"/>
            <a:ext cx="457200" cy="0"/>
          </a:xfrm>
          <a:prstGeom prst="line">
            <a:avLst/>
          </a:prstGeom>
          <a:noFill/>
          <a:ln w="9525">
            <a:solidFill>
              <a:schemeClr val="tx1"/>
            </a:solidFill>
            <a:round/>
            <a:headEnd/>
            <a:tailEnd type="triangle" w="med" len="med"/>
          </a:ln>
        </p:spPr>
        <p:txBody>
          <a:bodyPr/>
          <a:lstStyle/>
          <a:p>
            <a:endParaRPr lang="th-TH"/>
          </a:p>
        </p:txBody>
      </p:sp>
      <p:sp>
        <p:nvSpPr>
          <p:cNvPr id="24583" name="Line 9"/>
          <p:cNvSpPr>
            <a:spLocks noChangeShapeType="1"/>
          </p:cNvSpPr>
          <p:nvPr/>
        </p:nvSpPr>
        <p:spPr bwMode="auto">
          <a:xfrm>
            <a:off x="3048000" y="5410200"/>
            <a:ext cx="457200" cy="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181600" y="1066800"/>
            <a:ext cx="3962400" cy="608013"/>
          </a:xfrm>
        </p:spPr>
        <p:txBody>
          <a:bodyPr/>
          <a:lstStyle/>
          <a:p>
            <a:pPr eaLnBrk="1" hangingPunct="1"/>
            <a:r>
              <a:rPr lang="en-US" smtClean="0"/>
              <a:t>Pig Iron</a:t>
            </a:r>
          </a:p>
        </p:txBody>
      </p:sp>
      <p:sp>
        <p:nvSpPr>
          <p:cNvPr id="25603" name="Rectangle 3"/>
          <p:cNvSpPr>
            <a:spLocks noGrp="1" noChangeArrowheads="1"/>
          </p:cNvSpPr>
          <p:nvPr>
            <p:ph type="body" idx="1"/>
          </p:nvPr>
        </p:nvSpPr>
        <p:spPr>
          <a:xfrm>
            <a:off x="533400" y="2667000"/>
            <a:ext cx="8229600" cy="4525963"/>
          </a:xfrm>
        </p:spPr>
        <p:txBody>
          <a:bodyPr/>
          <a:lstStyle/>
          <a:p>
            <a:pPr eaLnBrk="1" hangingPunct="1"/>
            <a:r>
              <a:rPr lang="en-US" smtClean="0"/>
              <a:t>The principal raw material for all ferrous products is pig iron or direct iron.</a:t>
            </a:r>
            <a:endParaRPr lang="th-TH" smtClean="0"/>
          </a:p>
          <a:p>
            <a:pPr eaLnBrk="1" hangingPunct="1"/>
            <a:endParaRPr lang="th-TH" smtClean="0"/>
          </a:p>
          <a:p>
            <a:pPr eaLnBrk="1" hangingPunct="1"/>
            <a:r>
              <a:rPr lang="th-TH" smtClean="0">
                <a:solidFill>
                  <a:schemeClr val="accent2"/>
                </a:solidFill>
              </a:rPr>
              <a:t>Pig iron has a very high </a:t>
            </a:r>
            <a:r>
              <a:rPr lang="th-TH" smtClean="0">
                <a:solidFill>
                  <a:schemeClr val="accent2"/>
                </a:solidFill>
                <a:hlinkClick r:id="rId2"/>
                <a:hlinkMouseOver r:id="rId3" action="ppaction://hlinkfile"/>
              </a:rPr>
              <a:t>carbon</a:t>
            </a:r>
            <a:r>
              <a:rPr lang="th-TH" smtClean="0">
                <a:solidFill>
                  <a:schemeClr val="accent2"/>
                </a:solidFill>
              </a:rPr>
              <a:t> content, typically 4-5%, which makes it very brittle and not very useful directly as a material.</a:t>
            </a:r>
            <a:br>
              <a:rPr lang="th-TH" smtClean="0">
                <a:solidFill>
                  <a:schemeClr val="accent2"/>
                </a:solidFill>
              </a:rPr>
            </a:br>
            <a:r>
              <a:rPr lang="en-US" smtClean="0">
                <a:solidFill>
                  <a:schemeClr val="accent2"/>
                </a:solidFill>
              </a:rPr>
              <a:t>on and several % Carbon</a:t>
            </a:r>
          </a:p>
        </p:txBody>
      </p:sp>
      <p:pic>
        <p:nvPicPr>
          <p:cNvPr id="171012" name="Picture 4" descr="so01878_"/>
          <p:cNvPicPr>
            <a:picLocks noChangeAspect="1" noChangeArrowheads="1"/>
          </p:cNvPicPr>
          <p:nvPr/>
        </p:nvPicPr>
        <p:blipFill>
          <a:blip r:embed="rId4" cstate="print"/>
          <a:srcRect/>
          <a:stretch>
            <a:fillRect/>
          </a:stretch>
        </p:blipFill>
        <p:spPr bwMode="auto">
          <a:xfrm>
            <a:off x="2286000" y="609600"/>
            <a:ext cx="2971800" cy="14954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171012"/>
                                        </p:tgtEl>
                                        <p:attrNameLst>
                                          <p:attrName>style.visibility</p:attrName>
                                        </p:attrNameLst>
                                      </p:cBhvr>
                                      <p:to>
                                        <p:strVal val="visible"/>
                                      </p:to>
                                    </p:set>
                                    <p:anim calcmode="lin" valueType="num">
                                      <p:cBhvr additive="base">
                                        <p:cTn id="7" dur="5000" fill="hold"/>
                                        <p:tgtEl>
                                          <p:spTgt spid="171012"/>
                                        </p:tgtEl>
                                        <p:attrNameLst>
                                          <p:attrName>ppt_x</p:attrName>
                                        </p:attrNameLst>
                                      </p:cBhvr>
                                      <p:tavLst>
                                        <p:tav tm="0">
                                          <p:val>
                                            <p:strVal val="1+#ppt_w/2"/>
                                          </p:val>
                                        </p:tav>
                                        <p:tav tm="100000">
                                          <p:val>
                                            <p:strVal val="#ppt_x"/>
                                          </p:val>
                                        </p:tav>
                                      </p:tavLst>
                                    </p:anim>
                                    <p:anim calcmode="lin" valueType="num">
                                      <p:cBhvr additive="base">
                                        <p:cTn id="8" dur="5000" fill="hold"/>
                                        <p:tgtEl>
                                          <p:spTgt spid="1710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809625"/>
            <a:ext cx="8229600" cy="608013"/>
          </a:xfrm>
        </p:spPr>
        <p:txBody>
          <a:bodyPr/>
          <a:lstStyle/>
          <a:p>
            <a:pPr eaLnBrk="1" hangingPunct="1"/>
            <a:r>
              <a:rPr lang="en-US" smtClean="0"/>
              <a:t>Steel</a:t>
            </a:r>
          </a:p>
        </p:txBody>
      </p:sp>
      <p:sp>
        <p:nvSpPr>
          <p:cNvPr id="26627" name="Rectangle 3"/>
          <p:cNvSpPr>
            <a:spLocks noGrp="1" noChangeArrowheads="1"/>
          </p:cNvSpPr>
          <p:nvPr>
            <p:ph type="body" idx="1"/>
          </p:nvPr>
        </p:nvSpPr>
        <p:spPr/>
        <p:txBody>
          <a:bodyPr/>
          <a:lstStyle/>
          <a:p>
            <a:pPr eaLnBrk="1" hangingPunct="1"/>
            <a:r>
              <a:rPr lang="en-US" smtClean="0"/>
              <a:t>It wasn’t possible to make steel until about 1850</a:t>
            </a:r>
          </a:p>
          <a:p>
            <a:pPr eaLnBrk="1" hangingPunct="1"/>
            <a:r>
              <a:rPr lang="en-US" smtClean="0"/>
              <a:t>An open hearth furnace is used to burn off the excess carbon</a:t>
            </a:r>
          </a:p>
          <a:p>
            <a:pPr eaLnBrk="1" hangingPunct="1"/>
            <a:r>
              <a:rPr lang="en-US" smtClean="0"/>
              <a:t>Carbon can also be burned off with</a:t>
            </a:r>
          </a:p>
          <a:p>
            <a:pPr lvl="1" eaLnBrk="1" hangingPunct="1"/>
            <a:r>
              <a:rPr lang="en-US" b="1" smtClean="0"/>
              <a:t>Electric Furnace</a:t>
            </a:r>
          </a:p>
          <a:p>
            <a:pPr lvl="1" eaLnBrk="1" hangingPunct="1">
              <a:buFontTx/>
              <a:buNone/>
            </a:pPr>
            <a:endParaRPr lang="en-US" b="1"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3429000"/>
            <a:ext cx="8229600" cy="1143000"/>
          </a:xfrm>
          <a:solidFill>
            <a:srgbClr val="FFFF00"/>
          </a:solidFill>
        </p:spPr>
        <p:txBody>
          <a:bodyPr/>
          <a:lstStyle/>
          <a:p>
            <a:pPr algn="r" eaLnBrk="1" hangingPunct="1"/>
            <a:r>
              <a:rPr lang="en-US" smtClean="0"/>
              <a:t>Steel</a:t>
            </a:r>
          </a:p>
        </p:txBody>
      </p:sp>
      <p:sp>
        <p:nvSpPr>
          <p:cNvPr id="27651" name="Rectangle 3"/>
          <p:cNvSpPr>
            <a:spLocks noGrp="1" noChangeArrowheads="1"/>
          </p:cNvSpPr>
          <p:nvPr>
            <p:ph type="body" sz="half" idx="1"/>
          </p:nvPr>
        </p:nvSpPr>
        <p:spPr>
          <a:xfrm>
            <a:off x="763588" y="2365375"/>
            <a:ext cx="3833812" cy="3719513"/>
          </a:xfrm>
        </p:spPr>
        <p:txBody>
          <a:bodyPr/>
          <a:lstStyle/>
          <a:p>
            <a:pPr eaLnBrk="1" hangingPunct="1"/>
            <a:r>
              <a:rPr lang="en-US" b="1" smtClean="0"/>
              <a:t>Designation</a:t>
            </a:r>
            <a:endParaRPr lang="en-US" smtClean="0"/>
          </a:p>
          <a:p>
            <a:pPr lvl="1" eaLnBrk="1" hangingPunct="1"/>
            <a:r>
              <a:rPr lang="en-US" b="1" smtClean="0"/>
              <a:t>Wrought Iron</a:t>
            </a:r>
          </a:p>
          <a:p>
            <a:pPr lvl="1" eaLnBrk="1" hangingPunct="1"/>
            <a:r>
              <a:rPr lang="en-US" b="1" smtClean="0"/>
              <a:t>Low Carbon</a:t>
            </a:r>
          </a:p>
          <a:p>
            <a:pPr lvl="1" eaLnBrk="1" hangingPunct="1"/>
            <a:r>
              <a:rPr lang="en-US" b="1" smtClean="0"/>
              <a:t>Medium Carbon </a:t>
            </a:r>
          </a:p>
          <a:p>
            <a:pPr lvl="1" eaLnBrk="1" hangingPunct="1"/>
            <a:r>
              <a:rPr lang="en-US" b="1" smtClean="0"/>
              <a:t>High Carbon</a:t>
            </a:r>
          </a:p>
          <a:p>
            <a:pPr lvl="1" eaLnBrk="1" hangingPunct="1"/>
            <a:r>
              <a:rPr lang="en-US" b="1" smtClean="0"/>
              <a:t>Very High Carbon</a:t>
            </a:r>
          </a:p>
          <a:p>
            <a:pPr lvl="1" eaLnBrk="1" hangingPunct="1"/>
            <a:r>
              <a:rPr lang="en-US" b="1" smtClean="0"/>
              <a:t>Gray Cast Iron</a:t>
            </a:r>
          </a:p>
        </p:txBody>
      </p:sp>
      <p:sp>
        <p:nvSpPr>
          <p:cNvPr id="27652" name="Rectangle 4"/>
          <p:cNvSpPr>
            <a:spLocks noGrp="1" noChangeArrowheads="1"/>
          </p:cNvSpPr>
          <p:nvPr>
            <p:ph type="body" sz="half" idx="2"/>
          </p:nvPr>
        </p:nvSpPr>
        <p:spPr>
          <a:xfrm>
            <a:off x="4445000" y="2365375"/>
            <a:ext cx="2913063" cy="3719513"/>
          </a:xfrm>
        </p:spPr>
        <p:txBody>
          <a:bodyPr/>
          <a:lstStyle/>
          <a:p>
            <a:pPr eaLnBrk="1" hangingPunct="1"/>
            <a:r>
              <a:rPr lang="en-US" b="1" smtClean="0"/>
              <a:t>% Carbon</a:t>
            </a:r>
            <a:endParaRPr lang="en-US" smtClean="0"/>
          </a:p>
          <a:p>
            <a:pPr lvl="1" eaLnBrk="1" hangingPunct="1"/>
            <a:r>
              <a:rPr lang="en-US" b="1" smtClean="0"/>
              <a:t>.02 - .03</a:t>
            </a:r>
          </a:p>
          <a:p>
            <a:pPr lvl="1" eaLnBrk="1" hangingPunct="1"/>
            <a:r>
              <a:rPr lang="en-US" b="1" smtClean="0"/>
              <a:t>.05 - .30</a:t>
            </a:r>
          </a:p>
          <a:p>
            <a:pPr lvl="1" eaLnBrk="1" hangingPunct="1"/>
            <a:r>
              <a:rPr lang="en-US" b="1" smtClean="0"/>
              <a:t>.30 - .45</a:t>
            </a:r>
          </a:p>
          <a:p>
            <a:pPr lvl="1" eaLnBrk="1" hangingPunct="1"/>
            <a:r>
              <a:rPr lang="en-US" b="1" smtClean="0"/>
              <a:t>.45 - .75</a:t>
            </a:r>
          </a:p>
          <a:p>
            <a:pPr lvl="1" eaLnBrk="1" hangingPunct="1"/>
            <a:r>
              <a:rPr lang="en-US" b="1" smtClean="0"/>
              <a:t>.75 - 1.00</a:t>
            </a:r>
          </a:p>
          <a:p>
            <a:pPr lvl="1" eaLnBrk="1" hangingPunct="1"/>
            <a:r>
              <a:rPr lang="en-US" b="1" smtClean="0"/>
              <a:t>1.7 - 4.5</a:t>
            </a:r>
          </a:p>
        </p:txBody>
      </p:sp>
      <p:sp>
        <p:nvSpPr>
          <p:cNvPr id="27653" name="Text Box 5"/>
          <p:cNvSpPr txBox="1">
            <a:spLocks noChangeArrowheads="1"/>
          </p:cNvSpPr>
          <p:nvPr/>
        </p:nvSpPr>
        <p:spPr bwMode="auto">
          <a:xfrm>
            <a:off x="533400" y="1219200"/>
            <a:ext cx="7939088" cy="1066800"/>
          </a:xfrm>
          <a:prstGeom prst="rect">
            <a:avLst/>
          </a:prstGeom>
          <a:noFill/>
          <a:ln w="9525">
            <a:noFill/>
            <a:miter lim="800000"/>
            <a:headEnd/>
            <a:tailEnd/>
          </a:ln>
        </p:spPr>
        <p:txBody>
          <a:bodyPr wrap="none">
            <a:spAutoFit/>
          </a:bodyPr>
          <a:lstStyle/>
          <a:p>
            <a:pPr eaLnBrk="0" hangingPunct="0"/>
            <a:r>
              <a:rPr lang="en-US" sz="3200" i="0">
                <a:latin typeface="Times New Roman" pitchFamily="18" charset="0"/>
              </a:rPr>
              <a:t>Iron with controlled amounts of carbon.  Steels </a:t>
            </a:r>
          </a:p>
          <a:p>
            <a:pPr eaLnBrk="0" hangingPunct="0"/>
            <a:r>
              <a:rPr lang="en-US" sz="3200" i="0">
                <a:latin typeface="Times New Roman" pitchFamily="18" charset="0"/>
              </a:rPr>
              <a:t>are classified by their carbon content.</a:t>
            </a:r>
          </a:p>
        </p:txBody>
      </p:sp>
      <p:sp>
        <p:nvSpPr>
          <p:cNvPr id="6" name="Text Box 5"/>
          <p:cNvSpPr txBox="1">
            <a:spLocks noChangeArrowheads="1"/>
          </p:cNvSpPr>
          <p:nvPr/>
        </p:nvSpPr>
        <p:spPr bwMode="auto">
          <a:xfrm>
            <a:off x="533400" y="304800"/>
            <a:ext cx="4495800" cy="5842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spAutoFit/>
          </a:bodyPr>
          <a:lstStyle/>
          <a:p>
            <a:pPr eaLnBrk="0" hangingPunct="0">
              <a:defRPr/>
            </a:pPr>
            <a:r>
              <a:rPr lang="en-US" sz="3200" i="0" dirty="0">
                <a:solidFill>
                  <a:schemeClr val="tx1">
                    <a:lumMod val="75000"/>
                    <a:lumOff val="25000"/>
                  </a:schemeClr>
                </a:solidFill>
                <a:latin typeface="Times New Roman" pitchFamily="18" charset="0"/>
              </a:rPr>
              <a:t>Percent of carbon in Iron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p:txBody>
          <a:bodyPr/>
          <a:lstStyle/>
          <a:p>
            <a:pPr eaLnBrk="1" hangingPunct="1"/>
            <a:r>
              <a:rPr lang="en-US" sz="2800" smtClean="0"/>
              <a:t>History of Materials</a:t>
            </a:r>
          </a:p>
          <a:p>
            <a:pPr eaLnBrk="1" hangingPunct="1"/>
            <a:r>
              <a:rPr lang="en-US" sz="2800" smtClean="0"/>
              <a:t>Production of Iron</a:t>
            </a:r>
          </a:p>
          <a:p>
            <a:pPr eaLnBrk="1" hangingPunct="1"/>
            <a:r>
              <a:rPr lang="en-US" sz="2800" smtClean="0"/>
              <a:t>Classifications of Metal Alloys</a:t>
            </a:r>
          </a:p>
          <a:p>
            <a:pPr eaLnBrk="1" hangingPunct="1">
              <a:buFontTx/>
              <a:buNone/>
            </a:pPr>
            <a:endParaRPr lang="th-TH" smtClean="0"/>
          </a:p>
        </p:txBody>
      </p:sp>
      <p:sp>
        <p:nvSpPr>
          <p:cNvPr id="11267" name="WordArt 4"/>
          <p:cNvSpPr>
            <a:spLocks noChangeArrowheads="1" noChangeShapeType="1" noTextEdit="1"/>
          </p:cNvSpPr>
          <p:nvPr/>
        </p:nvSpPr>
        <p:spPr bwMode="auto">
          <a:xfrm>
            <a:off x="2286000" y="457200"/>
            <a:ext cx="3952875" cy="647700"/>
          </a:xfrm>
          <a:prstGeom prst="rect">
            <a:avLst/>
          </a:prstGeom>
        </p:spPr>
        <p:txBody>
          <a:bodyPr wrap="none" fromWordArt="1">
            <a:prstTxWarp prst="textPlain">
              <a:avLst>
                <a:gd name="adj" fmla="val 50000"/>
              </a:avLst>
            </a:prstTxWarp>
          </a:bodyPr>
          <a:lstStyle/>
          <a:p>
            <a:pPr algn="ctr"/>
            <a:r>
              <a:rPr lang="en-US"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Today’s Agenda</a:t>
            </a:r>
            <a:endParaRPr lang="th-TH"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
        <p:nvSpPr>
          <p:cNvPr id="4" name="Rectangle 3"/>
          <p:cNvSpPr txBox="1">
            <a:spLocks noChangeArrowheads="1"/>
          </p:cNvSpPr>
          <p:nvPr/>
        </p:nvSpPr>
        <p:spPr bwMode="auto">
          <a:xfrm>
            <a:off x="533400" y="3657600"/>
            <a:ext cx="8229600" cy="2590800"/>
          </a:xfrm>
          <a:prstGeom prst="rect">
            <a:avLst/>
          </a:prstGeom>
          <a:noFill/>
          <a:ln w="9525">
            <a:noFill/>
            <a:miter lim="800000"/>
            <a:headEnd/>
            <a:tailEnd/>
          </a:ln>
        </p:spPr>
        <p:txBody>
          <a:bodyPr/>
          <a:lstStyle/>
          <a:p>
            <a:pPr marL="342900" indent="-342900">
              <a:spcBef>
                <a:spcPct val="20000"/>
              </a:spcBef>
              <a:buFontTx/>
              <a:buChar char="•"/>
              <a:defRPr/>
            </a:pPr>
            <a:r>
              <a:rPr lang="en-US" sz="3200" i="0" kern="0" dirty="0">
                <a:latin typeface="+mn-lt"/>
                <a:cs typeface="+mn-cs"/>
              </a:rPr>
              <a:t>Iron</a:t>
            </a:r>
          </a:p>
          <a:p>
            <a:pPr marL="342900" indent="-342900">
              <a:spcBef>
                <a:spcPct val="20000"/>
              </a:spcBef>
              <a:buFontTx/>
              <a:buChar char="•"/>
              <a:defRPr/>
            </a:pPr>
            <a:r>
              <a:rPr lang="en-US" sz="3200" i="0" kern="0" dirty="0">
                <a:latin typeface="+mn-lt"/>
                <a:cs typeface="+mn-cs"/>
              </a:rPr>
              <a:t>Metal</a:t>
            </a:r>
          </a:p>
          <a:p>
            <a:pPr marL="342900" indent="-342900">
              <a:spcBef>
                <a:spcPct val="20000"/>
              </a:spcBef>
              <a:buFontTx/>
              <a:buChar char="•"/>
              <a:defRPr/>
            </a:pPr>
            <a:r>
              <a:rPr lang="en-US" sz="3200" i="0" kern="0" dirty="0">
                <a:latin typeface="+mn-lt"/>
                <a:cs typeface="+mn-cs"/>
              </a:rPr>
              <a:t>Steel</a:t>
            </a:r>
          </a:p>
          <a:p>
            <a:pPr marL="342900" indent="-342900">
              <a:spcBef>
                <a:spcPct val="20000"/>
              </a:spcBef>
              <a:buFontTx/>
              <a:buChar char="•"/>
              <a:defRPr/>
            </a:pPr>
            <a:r>
              <a:rPr lang="en-US" sz="3200" i="0" kern="0" dirty="0">
                <a:latin typeface="+mn-lt"/>
                <a:cs typeface="+mn-cs"/>
              </a:rPr>
              <a:t>Stainless steel</a:t>
            </a:r>
            <a:endParaRPr lang="th-TH" sz="3200" i="0" kern="0" dirty="0">
              <a:latin typeface="+mn-lt"/>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h-TH" b="1" smtClean="0"/>
              <a:t>Wrought iron</a:t>
            </a:r>
          </a:p>
        </p:txBody>
      </p:sp>
      <p:sp>
        <p:nvSpPr>
          <p:cNvPr id="28675" name="Rectangle 3"/>
          <p:cNvSpPr>
            <a:spLocks noGrp="1" noChangeArrowheads="1"/>
          </p:cNvSpPr>
          <p:nvPr>
            <p:ph type="body" idx="1"/>
          </p:nvPr>
        </p:nvSpPr>
        <p:spPr/>
        <p:txBody>
          <a:bodyPr/>
          <a:lstStyle/>
          <a:p>
            <a:pPr eaLnBrk="1" hangingPunct="1"/>
            <a:r>
              <a:rPr lang="th-TH" sz="2800" smtClean="0"/>
              <a:t>is a very pure form of commercial </a:t>
            </a:r>
            <a:r>
              <a:rPr lang="th-TH" sz="2800" smtClean="0">
                <a:hlinkClick r:id="rId2"/>
                <a:hlinkMouseOver r:id="rId3" action="ppaction://hlinkfile"/>
              </a:rPr>
              <a:t>iron</a:t>
            </a:r>
            <a:r>
              <a:rPr lang="th-TH" sz="2800" smtClean="0"/>
              <a:t>, having a very small </a:t>
            </a:r>
            <a:r>
              <a:rPr lang="th-TH" sz="2800" smtClean="0">
                <a:hlinkClick r:id="rId4"/>
                <a:hlinkMouseOver r:id="rId5" action="ppaction://hlinkfile"/>
              </a:rPr>
              <a:t>carbon</a:t>
            </a:r>
            <a:r>
              <a:rPr lang="th-TH" sz="2800" smtClean="0"/>
              <a:t> content. It is tough, malleable</a:t>
            </a:r>
            <a:r>
              <a:rPr lang="en-US" sz="2800" smtClean="0"/>
              <a:t>(easily forming)</a:t>
            </a:r>
            <a:r>
              <a:rPr lang="th-TH" sz="2800" smtClean="0"/>
              <a:t>, ductile and can be easily </a:t>
            </a:r>
            <a:r>
              <a:rPr lang="th-TH" sz="2800" smtClean="0">
                <a:hlinkClick r:id="rId6"/>
                <a:hlinkMouseOver r:id="rId7" action="ppaction://hlinkfile"/>
              </a:rPr>
              <a:t>welded</a:t>
            </a:r>
            <a:r>
              <a:rPr lang="th-TH" sz="2800" smtClean="0"/>
              <a:t>. However, it is too soft to make blades from; </a:t>
            </a:r>
            <a:r>
              <a:rPr lang="th-TH" sz="2800" smtClean="0">
                <a:hlinkClick r:id="rId8"/>
                <a:hlinkMouseOver r:id="rId9" action="ppaction://hlinkfile"/>
              </a:rPr>
              <a:t>steel</a:t>
            </a:r>
            <a:r>
              <a:rPr lang="th-TH" sz="2800" smtClean="0"/>
              <a:t>, with a carbon content between wrought and the high-carbon brittle </a:t>
            </a:r>
            <a:r>
              <a:rPr lang="th-TH" sz="2800" smtClean="0">
                <a:hlinkClick r:id="rId10"/>
                <a:hlinkMouseOver r:id="rId11" action="ppaction://hlinkfile"/>
              </a:rPr>
              <a:t>cast iron</a:t>
            </a:r>
            <a:r>
              <a:rPr lang="th-TH" sz="2800" smtClean="0"/>
              <a:t>, is used for that. Wrought iron has been used for thousands of years, and represents the "iron" that is referred to throughout history.</a:t>
            </a:r>
            <a:br>
              <a:rPr lang="th-TH" sz="2800" smtClean="0"/>
            </a:br>
            <a:endParaRPr lang="th-TH" sz="28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8600" y="6019800"/>
            <a:ext cx="8229600" cy="1143000"/>
          </a:xfrm>
        </p:spPr>
        <p:txBody>
          <a:bodyPr/>
          <a:lstStyle/>
          <a:p>
            <a:pPr eaLnBrk="1" hangingPunct="1"/>
            <a:r>
              <a:rPr lang="en-US" sz="1600" smtClean="0"/>
              <a:t>Steel generally has less than about 0.7% C, but can have up to 1.4 (2.11theory) % C</a:t>
            </a:r>
            <a:r>
              <a:rPr lang="en-US" smtClean="0"/>
              <a:t>.</a:t>
            </a:r>
            <a:br>
              <a:rPr lang="en-US" smtClean="0"/>
            </a:br>
            <a:endParaRPr lang="th-TH" smtClean="0"/>
          </a:p>
        </p:txBody>
      </p:sp>
      <p:grpSp>
        <p:nvGrpSpPr>
          <p:cNvPr id="29699" name="Group 3"/>
          <p:cNvGrpSpPr>
            <a:grpSpLocks/>
          </p:cNvGrpSpPr>
          <p:nvPr/>
        </p:nvGrpSpPr>
        <p:grpSpPr bwMode="auto">
          <a:xfrm>
            <a:off x="771525" y="533400"/>
            <a:ext cx="7458075" cy="5299075"/>
            <a:chOff x="138" y="1894"/>
            <a:chExt cx="2487" cy="2075"/>
          </a:xfrm>
        </p:grpSpPr>
        <p:sp>
          <p:nvSpPr>
            <p:cNvPr id="29701" name="Rectangle 4"/>
            <p:cNvSpPr>
              <a:spLocks noChangeArrowheads="1"/>
            </p:cNvSpPr>
            <p:nvPr/>
          </p:nvSpPr>
          <p:spPr bwMode="auto">
            <a:xfrm>
              <a:off x="2022" y="2974"/>
              <a:ext cx="205" cy="131"/>
            </a:xfrm>
            <a:prstGeom prst="rect">
              <a:avLst/>
            </a:prstGeom>
            <a:noFill/>
            <a:ln w="9525">
              <a:noFill/>
              <a:miter lim="800000"/>
              <a:headEnd/>
              <a:tailEnd/>
            </a:ln>
          </p:spPr>
          <p:txBody>
            <a:bodyPr lIns="0" tIns="0" rIns="0" bIns="0">
              <a:spAutoFit/>
            </a:bodyPr>
            <a:lstStyle/>
            <a:p>
              <a:pPr eaLnBrk="0" hangingPunct="0"/>
              <a:r>
                <a:rPr lang="en-US" sz="2200" i="0">
                  <a:solidFill>
                    <a:srgbClr val="CC0000"/>
                  </a:solidFill>
                  <a:latin typeface="Arial Rounded MT Bold" pitchFamily="34" charset="0"/>
                </a:rPr>
                <a:t>Fe</a:t>
              </a:r>
              <a:endParaRPr lang="en-US" sz="2200" i="0">
                <a:latin typeface="Times" charset="0"/>
              </a:endParaRPr>
            </a:p>
          </p:txBody>
        </p:sp>
        <p:sp>
          <p:nvSpPr>
            <p:cNvPr id="29702" name="Rectangle 5"/>
            <p:cNvSpPr>
              <a:spLocks noChangeArrowheads="1"/>
            </p:cNvSpPr>
            <p:nvPr/>
          </p:nvSpPr>
          <p:spPr bwMode="auto">
            <a:xfrm>
              <a:off x="2144" y="3001"/>
              <a:ext cx="47" cy="131"/>
            </a:xfrm>
            <a:prstGeom prst="rect">
              <a:avLst/>
            </a:prstGeom>
            <a:noFill/>
            <a:ln w="9525">
              <a:noFill/>
              <a:miter lim="800000"/>
              <a:headEnd/>
              <a:tailEnd/>
            </a:ln>
          </p:spPr>
          <p:txBody>
            <a:bodyPr lIns="0" tIns="0" rIns="0" bIns="0">
              <a:spAutoFit/>
            </a:bodyPr>
            <a:lstStyle/>
            <a:p>
              <a:pPr eaLnBrk="0" hangingPunct="0"/>
              <a:r>
                <a:rPr lang="en-US" sz="2200" i="0">
                  <a:solidFill>
                    <a:srgbClr val="CC0000"/>
                  </a:solidFill>
                  <a:latin typeface="Arial Rounded MT Bold" pitchFamily="34" charset="0"/>
                </a:rPr>
                <a:t>3</a:t>
              </a:r>
              <a:endParaRPr lang="en-US" sz="2200" i="0">
                <a:latin typeface="Times" charset="0"/>
              </a:endParaRPr>
            </a:p>
          </p:txBody>
        </p:sp>
        <p:sp>
          <p:nvSpPr>
            <p:cNvPr id="29703" name="Rectangle 6"/>
            <p:cNvSpPr>
              <a:spLocks noChangeArrowheads="1"/>
            </p:cNvSpPr>
            <p:nvPr/>
          </p:nvSpPr>
          <p:spPr bwMode="auto">
            <a:xfrm>
              <a:off x="2227" y="2974"/>
              <a:ext cx="83" cy="131"/>
            </a:xfrm>
            <a:prstGeom prst="rect">
              <a:avLst/>
            </a:prstGeom>
            <a:noFill/>
            <a:ln w="9525">
              <a:noFill/>
              <a:miter lim="800000"/>
              <a:headEnd/>
              <a:tailEnd/>
            </a:ln>
          </p:spPr>
          <p:txBody>
            <a:bodyPr lIns="0" tIns="0" rIns="0" bIns="0">
              <a:spAutoFit/>
            </a:bodyPr>
            <a:lstStyle/>
            <a:p>
              <a:pPr eaLnBrk="0" hangingPunct="0"/>
              <a:r>
                <a:rPr lang="en-US" sz="2200" i="0">
                  <a:solidFill>
                    <a:srgbClr val="CC0000"/>
                  </a:solidFill>
                  <a:latin typeface="Arial Rounded MT Bold" pitchFamily="34" charset="0"/>
                </a:rPr>
                <a:t>C </a:t>
              </a:r>
              <a:endParaRPr lang="en-US" sz="2200" i="0">
                <a:latin typeface="Times" charset="0"/>
              </a:endParaRPr>
            </a:p>
          </p:txBody>
        </p:sp>
        <p:sp>
          <p:nvSpPr>
            <p:cNvPr id="29704" name="Rectangle 7"/>
            <p:cNvSpPr>
              <a:spLocks noChangeArrowheads="1"/>
            </p:cNvSpPr>
            <p:nvPr/>
          </p:nvSpPr>
          <p:spPr bwMode="auto">
            <a:xfrm>
              <a:off x="1987" y="3118"/>
              <a:ext cx="405" cy="131"/>
            </a:xfrm>
            <a:prstGeom prst="rect">
              <a:avLst/>
            </a:prstGeom>
            <a:noFill/>
            <a:ln w="9525">
              <a:noFill/>
              <a:miter lim="800000"/>
              <a:headEnd/>
              <a:tailEnd/>
            </a:ln>
          </p:spPr>
          <p:txBody>
            <a:bodyPr wrap="none" lIns="0" tIns="0" rIns="0" bIns="0">
              <a:spAutoFit/>
            </a:bodyPr>
            <a:lstStyle/>
            <a:p>
              <a:pPr eaLnBrk="0" hangingPunct="0"/>
              <a:r>
                <a:rPr lang="en-US" sz="2200" i="0">
                  <a:solidFill>
                    <a:srgbClr val="CC0000"/>
                  </a:solidFill>
                  <a:latin typeface="Arial Rounded MT Bold" pitchFamily="34" charset="0"/>
                </a:rPr>
                <a:t>cementite</a:t>
              </a:r>
              <a:endParaRPr lang="en-US" sz="2200" i="0">
                <a:latin typeface="Times" charset="0"/>
              </a:endParaRPr>
            </a:p>
          </p:txBody>
        </p:sp>
        <p:sp>
          <p:nvSpPr>
            <p:cNvPr id="29705" name="Rectangle 8"/>
            <p:cNvSpPr>
              <a:spLocks noChangeArrowheads="1"/>
            </p:cNvSpPr>
            <p:nvPr/>
          </p:nvSpPr>
          <p:spPr bwMode="auto">
            <a:xfrm>
              <a:off x="382" y="2062"/>
              <a:ext cx="2179" cy="1641"/>
            </a:xfrm>
            <a:prstGeom prst="rect">
              <a:avLst/>
            </a:prstGeom>
            <a:noFill/>
            <a:ln w="11113">
              <a:solidFill>
                <a:srgbClr val="000000"/>
              </a:solidFill>
              <a:miter lim="800000"/>
              <a:headEnd/>
              <a:tailEnd/>
            </a:ln>
          </p:spPr>
          <p:txBody>
            <a:bodyPr/>
            <a:lstStyle/>
            <a:p>
              <a:endParaRPr lang="th-TH"/>
            </a:p>
          </p:txBody>
        </p:sp>
        <p:sp>
          <p:nvSpPr>
            <p:cNvPr id="29706" name="Freeform 9"/>
            <p:cNvSpPr>
              <a:spLocks/>
            </p:cNvSpPr>
            <p:nvPr/>
          </p:nvSpPr>
          <p:spPr bwMode="auto">
            <a:xfrm>
              <a:off x="379" y="2218"/>
              <a:ext cx="689" cy="1033"/>
            </a:xfrm>
            <a:custGeom>
              <a:avLst/>
              <a:gdLst>
                <a:gd name="T0" fmla="*/ 7 w 689"/>
                <a:gd name="T1" fmla="*/ 158 h 1033"/>
                <a:gd name="T2" fmla="*/ 76 w 689"/>
                <a:gd name="T3" fmla="*/ 0 h 1033"/>
                <a:gd name="T4" fmla="*/ 662 w 689"/>
                <a:gd name="T5" fmla="*/ 441 h 1033"/>
                <a:gd name="T6" fmla="*/ 689 w 689"/>
                <a:gd name="T7" fmla="*/ 468 h 1033"/>
                <a:gd name="T8" fmla="*/ 421 w 689"/>
                <a:gd name="T9" fmla="*/ 820 h 1033"/>
                <a:gd name="T10" fmla="*/ 324 w 689"/>
                <a:gd name="T11" fmla="*/ 937 h 1033"/>
                <a:gd name="T12" fmla="*/ 248 w 689"/>
                <a:gd name="T13" fmla="*/ 1033 h 1033"/>
                <a:gd name="T14" fmla="*/ 214 w 689"/>
                <a:gd name="T15" fmla="*/ 1026 h 1033"/>
                <a:gd name="T16" fmla="*/ 179 w 689"/>
                <a:gd name="T17" fmla="*/ 999 h 1033"/>
                <a:gd name="T18" fmla="*/ 145 w 689"/>
                <a:gd name="T19" fmla="*/ 958 h 1033"/>
                <a:gd name="T20" fmla="*/ 97 w 689"/>
                <a:gd name="T21" fmla="*/ 916 h 1033"/>
                <a:gd name="T22" fmla="*/ 69 w 689"/>
                <a:gd name="T23" fmla="*/ 868 h 1033"/>
                <a:gd name="T24" fmla="*/ 28 w 689"/>
                <a:gd name="T25" fmla="*/ 820 h 1033"/>
                <a:gd name="T26" fmla="*/ 0 w 689"/>
                <a:gd name="T27" fmla="*/ 765 h 1033"/>
                <a:gd name="T28" fmla="*/ 7 w 689"/>
                <a:gd name="T29" fmla="*/ 158 h 10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89"/>
                <a:gd name="T46" fmla="*/ 0 h 1033"/>
                <a:gd name="T47" fmla="*/ 689 w 689"/>
                <a:gd name="T48" fmla="*/ 1033 h 10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89" h="1033">
                  <a:moveTo>
                    <a:pt x="7" y="158"/>
                  </a:moveTo>
                  <a:lnTo>
                    <a:pt x="76" y="0"/>
                  </a:lnTo>
                  <a:lnTo>
                    <a:pt x="662" y="441"/>
                  </a:lnTo>
                  <a:lnTo>
                    <a:pt x="689" y="468"/>
                  </a:lnTo>
                  <a:lnTo>
                    <a:pt x="421" y="820"/>
                  </a:lnTo>
                  <a:lnTo>
                    <a:pt x="324" y="937"/>
                  </a:lnTo>
                  <a:lnTo>
                    <a:pt x="248" y="1033"/>
                  </a:lnTo>
                  <a:lnTo>
                    <a:pt x="214" y="1026"/>
                  </a:lnTo>
                  <a:lnTo>
                    <a:pt x="179" y="999"/>
                  </a:lnTo>
                  <a:lnTo>
                    <a:pt x="145" y="958"/>
                  </a:lnTo>
                  <a:lnTo>
                    <a:pt x="97" y="916"/>
                  </a:lnTo>
                  <a:lnTo>
                    <a:pt x="69" y="868"/>
                  </a:lnTo>
                  <a:lnTo>
                    <a:pt x="28" y="820"/>
                  </a:lnTo>
                  <a:lnTo>
                    <a:pt x="0" y="765"/>
                  </a:lnTo>
                  <a:lnTo>
                    <a:pt x="7" y="158"/>
                  </a:lnTo>
                  <a:close/>
                </a:path>
              </a:pathLst>
            </a:custGeom>
            <a:solidFill>
              <a:srgbClr val="CCCCFF"/>
            </a:solidFill>
            <a:ln w="11113">
              <a:solidFill>
                <a:srgbClr val="000000"/>
              </a:solidFill>
              <a:round/>
              <a:headEnd/>
              <a:tailEnd/>
            </a:ln>
          </p:spPr>
          <p:txBody>
            <a:bodyPr/>
            <a:lstStyle/>
            <a:p>
              <a:endParaRPr lang="th-TH"/>
            </a:p>
          </p:txBody>
        </p:sp>
        <p:sp>
          <p:nvSpPr>
            <p:cNvPr id="29707" name="Freeform 10"/>
            <p:cNvSpPr>
              <a:spLocks/>
            </p:cNvSpPr>
            <p:nvPr/>
          </p:nvSpPr>
          <p:spPr bwMode="auto">
            <a:xfrm>
              <a:off x="379" y="2218"/>
              <a:ext cx="696" cy="1033"/>
            </a:xfrm>
            <a:custGeom>
              <a:avLst/>
              <a:gdLst>
                <a:gd name="T0" fmla="*/ 7 w 696"/>
                <a:gd name="T1" fmla="*/ 158 h 1033"/>
                <a:gd name="T2" fmla="*/ 83 w 696"/>
                <a:gd name="T3" fmla="*/ 0 h 1033"/>
                <a:gd name="T4" fmla="*/ 669 w 696"/>
                <a:gd name="T5" fmla="*/ 448 h 1033"/>
                <a:gd name="T6" fmla="*/ 696 w 696"/>
                <a:gd name="T7" fmla="*/ 468 h 1033"/>
                <a:gd name="T8" fmla="*/ 428 w 696"/>
                <a:gd name="T9" fmla="*/ 820 h 1033"/>
                <a:gd name="T10" fmla="*/ 331 w 696"/>
                <a:gd name="T11" fmla="*/ 937 h 1033"/>
                <a:gd name="T12" fmla="*/ 248 w 696"/>
                <a:gd name="T13" fmla="*/ 1033 h 1033"/>
                <a:gd name="T14" fmla="*/ 214 w 696"/>
                <a:gd name="T15" fmla="*/ 1026 h 1033"/>
                <a:gd name="T16" fmla="*/ 186 w 696"/>
                <a:gd name="T17" fmla="*/ 999 h 1033"/>
                <a:gd name="T18" fmla="*/ 145 w 696"/>
                <a:gd name="T19" fmla="*/ 964 h 1033"/>
                <a:gd name="T20" fmla="*/ 104 w 696"/>
                <a:gd name="T21" fmla="*/ 916 h 1033"/>
                <a:gd name="T22" fmla="*/ 76 w 696"/>
                <a:gd name="T23" fmla="*/ 875 h 1033"/>
                <a:gd name="T24" fmla="*/ 35 w 696"/>
                <a:gd name="T25" fmla="*/ 820 h 1033"/>
                <a:gd name="T26" fmla="*/ 7 w 696"/>
                <a:gd name="T27" fmla="*/ 765 h 1033"/>
                <a:gd name="T28" fmla="*/ 0 w 696"/>
                <a:gd name="T29" fmla="*/ 151 h 10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96"/>
                <a:gd name="T46" fmla="*/ 0 h 1033"/>
                <a:gd name="T47" fmla="*/ 696 w 696"/>
                <a:gd name="T48" fmla="*/ 1033 h 10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96" h="1033">
                  <a:moveTo>
                    <a:pt x="7" y="158"/>
                  </a:moveTo>
                  <a:lnTo>
                    <a:pt x="83" y="0"/>
                  </a:lnTo>
                  <a:lnTo>
                    <a:pt x="669" y="448"/>
                  </a:lnTo>
                  <a:lnTo>
                    <a:pt x="696" y="468"/>
                  </a:lnTo>
                  <a:lnTo>
                    <a:pt x="428" y="820"/>
                  </a:lnTo>
                  <a:lnTo>
                    <a:pt x="331" y="937"/>
                  </a:lnTo>
                  <a:lnTo>
                    <a:pt x="248" y="1033"/>
                  </a:lnTo>
                  <a:lnTo>
                    <a:pt x="214" y="1026"/>
                  </a:lnTo>
                  <a:lnTo>
                    <a:pt x="186" y="999"/>
                  </a:lnTo>
                  <a:lnTo>
                    <a:pt x="145" y="964"/>
                  </a:lnTo>
                  <a:lnTo>
                    <a:pt x="104" y="916"/>
                  </a:lnTo>
                  <a:lnTo>
                    <a:pt x="76" y="875"/>
                  </a:lnTo>
                  <a:lnTo>
                    <a:pt x="35" y="820"/>
                  </a:lnTo>
                  <a:lnTo>
                    <a:pt x="7" y="765"/>
                  </a:lnTo>
                  <a:lnTo>
                    <a:pt x="0" y="151"/>
                  </a:lnTo>
                </a:path>
              </a:pathLst>
            </a:custGeom>
            <a:noFill/>
            <a:ln w="11113">
              <a:solidFill>
                <a:srgbClr val="000000"/>
              </a:solidFill>
              <a:round/>
              <a:headEnd/>
              <a:tailEnd/>
            </a:ln>
          </p:spPr>
          <p:txBody>
            <a:bodyPr/>
            <a:lstStyle/>
            <a:p>
              <a:endParaRPr lang="th-TH"/>
            </a:p>
          </p:txBody>
        </p:sp>
        <p:sp>
          <p:nvSpPr>
            <p:cNvPr id="29708" name="Freeform 11"/>
            <p:cNvSpPr>
              <a:spLocks/>
            </p:cNvSpPr>
            <p:nvPr/>
          </p:nvSpPr>
          <p:spPr bwMode="auto">
            <a:xfrm>
              <a:off x="379" y="2059"/>
              <a:ext cx="2178" cy="620"/>
            </a:xfrm>
            <a:custGeom>
              <a:avLst/>
              <a:gdLst>
                <a:gd name="T0" fmla="*/ 7 w 2178"/>
                <a:gd name="T1" fmla="*/ 0 h 620"/>
                <a:gd name="T2" fmla="*/ 0 w 2178"/>
                <a:gd name="T3" fmla="*/ 83 h 620"/>
                <a:gd name="T4" fmla="*/ 131 w 2178"/>
                <a:gd name="T5" fmla="*/ 117 h 620"/>
                <a:gd name="T6" fmla="*/ 207 w 2178"/>
                <a:gd name="T7" fmla="*/ 152 h 620"/>
                <a:gd name="T8" fmla="*/ 297 w 2178"/>
                <a:gd name="T9" fmla="*/ 179 h 620"/>
                <a:gd name="T10" fmla="*/ 572 w 2178"/>
                <a:gd name="T11" fmla="*/ 276 h 620"/>
                <a:gd name="T12" fmla="*/ 882 w 2178"/>
                <a:gd name="T13" fmla="*/ 393 h 620"/>
                <a:gd name="T14" fmla="*/ 1206 w 2178"/>
                <a:gd name="T15" fmla="*/ 524 h 620"/>
                <a:gd name="T16" fmla="*/ 1406 w 2178"/>
                <a:gd name="T17" fmla="*/ 620 h 620"/>
                <a:gd name="T18" fmla="*/ 1530 w 2178"/>
                <a:gd name="T19" fmla="*/ 579 h 620"/>
                <a:gd name="T20" fmla="*/ 1744 w 2178"/>
                <a:gd name="T21" fmla="*/ 531 h 620"/>
                <a:gd name="T22" fmla="*/ 1957 w 2178"/>
                <a:gd name="T23" fmla="*/ 496 h 620"/>
                <a:gd name="T24" fmla="*/ 2109 w 2178"/>
                <a:gd name="T25" fmla="*/ 483 h 620"/>
                <a:gd name="T26" fmla="*/ 2178 w 2178"/>
                <a:gd name="T27" fmla="*/ 476 h 620"/>
                <a:gd name="T28" fmla="*/ 2178 w 2178"/>
                <a:gd name="T29" fmla="*/ 0 h 620"/>
                <a:gd name="T30" fmla="*/ 7 w 2178"/>
                <a:gd name="T31" fmla="*/ 0 h 6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78"/>
                <a:gd name="T49" fmla="*/ 0 h 620"/>
                <a:gd name="T50" fmla="*/ 2178 w 2178"/>
                <a:gd name="T51" fmla="*/ 620 h 6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78" h="620">
                  <a:moveTo>
                    <a:pt x="7" y="0"/>
                  </a:moveTo>
                  <a:lnTo>
                    <a:pt x="0" y="83"/>
                  </a:lnTo>
                  <a:lnTo>
                    <a:pt x="131" y="117"/>
                  </a:lnTo>
                  <a:lnTo>
                    <a:pt x="207" y="152"/>
                  </a:lnTo>
                  <a:lnTo>
                    <a:pt x="297" y="179"/>
                  </a:lnTo>
                  <a:lnTo>
                    <a:pt x="572" y="276"/>
                  </a:lnTo>
                  <a:lnTo>
                    <a:pt x="882" y="393"/>
                  </a:lnTo>
                  <a:lnTo>
                    <a:pt x="1206" y="524"/>
                  </a:lnTo>
                  <a:lnTo>
                    <a:pt x="1406" y="620"/>
                  </a:lnTo>
                  <a:lnTo>
                    <a:pt x="1530" y="579"/>
                  </a:lnTo>
                  <a:lnTo>
                    <a:pt x="1744" y="531"/>
                  </a:lnTo>
                  <a:lnTo>
                    <a:pt x="1957" y="496"/>
                  </a:lnTo>
                  <a:lnTo>
                    <a:pt x="2109" y="483"/>
                  </a:lnTo>
                  <a:lnTo>
                    <a:pt x="2178" y="476"/>
                  </a:lnTo>
                  <a:lnTo>
                    <a:pt x="2178" y="0"/>
                  </a:lnTo>
                  <a:lnTo>
                    <a:pt x="7" y="0"/>
                  </a:lnTo>
                  <a:close/>
                </a:path>
              </a:pathLst>
            </a:custGeom>
            <a:solidFill>
              <a:srgbClr val="CCFFCC"/>
            </a:solidFill>
            <a:ln w="11113">
              <a:solidFill>
                <a:srgbClr val="000000"/>
              </a:solidFill>
              <a:round/>
              <a:headEnd/>
              <a:tailEnd/>
            </a:ln>
          </p:spPr>
          <p:txBody>
            <a:bodyPr/>
            <a:lstStyle/>
            <a:p>
              <a:endParaRPr lang="th-TH"/>
            </a:p>
          </p:txBody>
        </p:sp>
        <p:sp>
          <p:nvSpPr>
            <p:cNvPr id="29709" name="Freeform 12"/>
            <p:cNvSpPr>
              <a:spLocks/>
            </p:cNvSpPr>
            <p:nvPr/>
          </p:nvSpPr>
          <p:spPr bwMode="auto">
            <a:xfrm>
              <a:off x="379" y="2059"/>
              <a:ext cx="2178" cy="620"/>
            </a:xfrm>
            <a:custGeom>
              <a:avLst/>
              <a:gdLst>
                <a:gd name="T0" fmla="*/ 7 w 2178"/>
                <a:gd name="T1" fmla="*/ 7 h 620"/>
                <a:gd name="T2" fmla="*/ 0 w 2178"/>
                <a:gd name="T3" fmla="*/ 83 h 620"/>
                <a:gd name="T4" fmla="*/ 131 w 2178"/>
                <a:gd name="T5" fmla="*/ 124 h 620"/>
                <a:gd name="T6" fmla="*/ 207 w 2178"/>
                <a:gd name="T7" fmla="*/ 159 h 620"/>
                <a:gd name="T8" fmla="*/ 297 w 2178"/>
                <a:gd name="T9" fmla="*/ 186 h 620"/>
                <a:gd name="T10" fmla="*/ 572 w 2178"/>
                <a:gd name="T11" fmla="*/ 283 h 620"/>
                <a:gd name="T12" fmla="*/ 889 w 2178"/>
                <a:gd name="T13" fmla="*/ 400 h 620"/>
                <a:gd name="T14" fmla="*/ 1206 w 2178"/>
                <a:gd name="T15" fmla="*/ 531 h 620"/>
                <a:gd name="T16" fmla="*/ 1406 w 2178"/>
                <a:gd name="T17" fmla="*/ 620 h 620"/>
                <a:gd name="T18" fmla="*/ 1537 w 2178"/>
                <a:gd name="T19" fmla="*/ 586 h 620"/>
                <a:gd name="T20" fmla="*/ 1744 w 2178"/>
                <a:gd name="T21" fmla="*/ 538 h 620"/>
                <a:gd name="T22" fmla="*/ 1964 w 2178"/>
                <a:gd name="T23" fmla="*/ 503 h 620"/>
                <a:gd name="T24" fmla="*/ 2109 w 2178"/>
                <a:gd name="T25" fmla="*/ 483 h 620"/>
                <a:gd name="T26" fmla="*/ 2178 w 2178"/>
                <a:gd name="T27" fmla="*/ 483 h 620"/>
                <a:gd name="T28" fmla="*/ 2178 w 2178"/>
                <a:gd name="T29" fmla="*/ 7 h 620"/>
                <a:gd name="T30" fmla="*/ 7 w 2178"/>
                <a:gd name="T31" fmla="*/ 0 h 6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78"/>
                <a:gd name="T49" fmla="*/ 0 h 620"/>
                <a:gd name="T50" fmla="*/ 2178 w 2178"/>
                <a:gd name="T51" fmla="*/ 620 h 6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78" h="620">
                  <a:moveTo>
                    <a:pt x="7" y="7"/>
                  </a:moveTo>
                  <a:lnTo>
                    <a:pt x="0" y="83"/>
                  </a:lnTo>
                  <a:lnTo>
                    <a:pt x="131" y="124"/>
                  </a:lnTo>
                  <a:lnTo>
                    <a:pt x="207" y="159"/>
                  </a:lnTo>
                  <a:lnTo>
                    <a:pt x="297" y="186"/>
                  </a:lnTo>
                  <a:lnTo>
                    <a:pt x="572" y="283"/>
                  </a:lnTo>
                  <a:lnTo>
                    <a:pt x="889" y="400"/>
                  </a:lnTo>
                  <a:lnTo>
                    <a:pt x="1206" y="531"/>
                  </a:lnTo>
                  <a:lnTo>
                    <a:pt x="1406" y="620"/>
                  </a:lnTo>
                  <a:lnTo>
                    <a:pt x="1537" y="586"/>
                  </a:lnTo>
                  <a:lnTo>
                    <a:pt x="1744" y="538"/>
                  </a:lnTo>
                  <a:lnTo>
                    <a:pt x="1964" y="503"/>
                  </a:lnTo>
                  <a:lnTo>
                    <a:pt x="2109" y="483"/>
                  </a:lnTo>
                  <a:lnTo>
                    <a:pt x="2178" y="483"/>
                  </a:lnTo>
                  <a:lnTo>
                    <a:pt x="2178" y="7"/>
                  </a:lnTo>
                  <a:lnTo>
                    <a:pt x="7" y="0"/>
                  </a:lnTo>
                </a:path>
              </a:pathLst>
            </a:custGeom>
            <a:noFill/>
            <a:ln w="11113">
              <a:solidFill>
                <a:srgbClr val="000000"/>
              </a:solidFill>
              <a:round/>
              <a:headEnd/>
              <a:tailEnd/>
            </a:ln>
          </p:spPr>
          <p:txBody>
            <a:bodyPr/>
            <a:lstStyle/>
            <a:p>
              <a:endParaRPr lang="th-TH"/>
            </a:p>
          </p:txBody>
        </p:sp>
        <p:sp>
          <p:nvSpPr>
            <p:cNvPr id="29710" name="Freeform 13"/>
            <p:cNvSpPr>
              <a:spLocks/>
            </p:cNvSpPr>
            <p:nvPr/>
          </p:nvSpPr>
          <p:spPr bwMode="auto">
            <a:xfrm>
              <a:off x="372" y="2996"/>
              <a:ext cx="35" cy="710"/>
            </a:xfrm>
            <a:custGeom>
              <a:avLst/>
              <a:gdLst>
                <a:gd name="T0" fmla="*/ 0 w 35"/>
                <a:gd name="T1" fmla="*/ 0 h 710"/>
                <a:gd name="T2" fmla="*/ 35 w 35"/>
                <a:gd name="T3" fmla="*/ 262 h 710"/>
                <a:gd name="T4" fmla="*/ 0 w 35"/>
                <a:gd name="T5" fmla="*/ 710 h 710"/>
                <a:gd name="T6" fmla="*/ 0 w 35"/>
                <a:gd name="T7" fmla="*/ 0 h 710"/>
                <a:gd name="T8" fmla="*/ 0 60000 65536"/>
                <a:gd name="T9" fmla="*/ 0 60000 65536"/>
                <a:gd name="T10" fmla="*/ 0 60000 65536"/>
                <a:gd name="T11" fmla="*/ 0 60000 65536"/>
                <a:gd name="T12" fmla="*/ 0 w 35"/>
                <a:gd name="T13" fmla="*/ 0 h 710"/>
                <a:gd name="T14" fmla="*/ 35 w 35"/>
                <a:gd name="T15" fmla="*/ 710 h 710"/>
              </a:gdLst>
              <a:ahLst/>
              <a:cxnLst>
                <a:cxn ang="T8">
                  <a:pos x="T0" y="T1"/>
                </a:cxn>
                <a:cxn ang="T9">
                  <a:pos x="T2" y="T3"/>
                </a:cxn>
                <a:cxn ang="T10">
                  <a:pos x="T4" y="T5"/>
                </a:cxn>
                <a:cxn ang="T11">
                  <a:pos x="T6" y="T7"/>
                </a:cxn>
              </a:cxnLst>
              <a:rect l="T12" t="T13" r="T14" b="T15"/>
              <a:pathLst>
                <a:path w="35" h="710">
                  <a:moveTo>
                    <a:pt x="0" y="0"/>
                  </a:moveTo>
                  <a:lnTo>
                    <a:pt x="35" y="262"/>
                  </a:lnTo>
                  <a:lnTo>
                    <a:pt x="0" y="710"/>
                  </a:lnTo>
                  <a:lnTo>
                    <a:pt x="0" y="0"/>
                  </a:lnTo>
                  <a:close/>
                </a:path>
              </a:pathLst>
            </a:custGeom>
            <a:solidFill>
              <a:srgbClr val="00FFFF"/>
            </a:solidFill>
            <a:ln w="11113">
              <a:solidFill>
                <a:srgbClr val="000000"/>
              </a:solidFill>
              <a:round/>
              <a:headEnd/>
              <a:tailEnd/>
            </a:ln>
          </p:spPr>
          <p:txBody>
            <a:bodyPr/>
            <a:lstStyle/>
            <a:p>
              <a:endParaRPr lang="th-TH"/>
            </a:p>
          </p:txBody>
        </p:sp>
        <p:sp>
          <p:nvSpPr>
            <p:cNvPr id="29711" name="Freeform 14"/>
            <p:cNvSpPr>
              <a:spLocks/>
            </p:cNvSpPr>
            <p:nvPr/>
          </p:nvSpPr>
          <p:spPr bwMode="auto">
            <a:xfrm>
              <a:off x="372" y="2996"/>
              <a:ext cx="35" cy="717"/>
            </a:xfrm>
            <a:custGeom>
              <a:avLst/>
              <a:gdLst>
                <a:gd name="T0" fmla="*/ 0 w 35"/>
                <a:gd name="T1" fmla="*/ 0 h 717"/>
                <a:gd name="T2" fmla="*/ 35 w 35"/>
                <a:gd name="T3" fmla="*/ 269 h 717"/>
                <a:gd name="T4" fmla="*/ 0 w 35"/>
                <a:gd name="T5" fmla="*/ 717 h 717"/>
                <a:gd name="T6" fmla="*/ 0 w 35"/>
                <a:gd name="T7" fmla="*/ 0 h 717"/>
                <a:gd name="T8" fmla="*/ 0 60000 65536"/>
                <a:gd name="T9" fmla="*/ 0 60000 65536"/>
                <a:gd name="T10" fmla="*/ 0 60000 65536"/>
                <a:gd name="T11" fmla="*/ 0 60000 65536"/>
                <a:gd name="T12" fmla="*/ 0 w 35"/>
                <a:gd name="T13" fmla="*/ 0 h 717"/>
                <a:gd name="T14" fmla="*/ 35 w 35"/>
                <a:gd name="T15" fmla="*/ 717 h 717"/>
              </a:gdLst>
              <a:ahLst/>
              <a:cxnLst>
                <a:cxn ang="T8">
                  <a:pos x="T0" y="T1"/>
                </a:cxn>
                <a:cxn ang="T9">
                  <a:pos x="T2" y="T3"/>
                </a:cxn>
                <a:cxn ang="T10">
                  <a:pos x="T4" y="T5"/>
                </a:cxn>
                <a:cxn ang="T11">
                  <a:pos x="T6" y="T7"/>
                </a:cxn>
              </a:cxnLst>
              <a:rect l="T12" t="T13" r="T14" b="T15"/>
              <a:pathLst>
                <a:path w="35" h="717">
                  <a:moveTo>
                    <a:pt x="0" y="0"/>
                  </a:moveTo>
                  <a:lnTo>
                    <a:pt x="35" y="269"/>
                  </a:lnTo>
                  <a:lnTo>
                    <a:pt x="0" y="717"/>
                  </a:lnTo>
                  <a:lnTo>
                    <a:pt x="0" y="0"/>
                  </a:lnTo>
                  <a:close/>
                </a:path>
              </a:pathLst>
            </a:custGeom>
            <a:noFill/>
            <a:ln w="11113">
              <a:solidFill>
                <a:srgbClr val="000000"/>
              </a:solidFill>
              <a:round/>
              <a:headEnd/>
              <a:tailEnd/>
            </a:ln>
          </p:spPr>
          <p:txBody>
            <a:bodyPr/>
            <a:lstStyle/>
            <a:p>
              <a:endParaRPr lang="th-TH"/>
            </a:p>
          </p:txBody>
        </p:sp>
        <p:sp>
          <p:nvSpPr>
            <p:cNvPr id="29712" name="Line 15"/>
            <p:cNvSpPr>
              <a:spLocks noChangeShapeType="1"/>
            </p:cNvSpPr>
            <p:nvPr/>
          </p:nvSpPr>
          <p:spPr bwMode="auto">
            <a:xfrm flipV="1">
              <a:off x="2550" y="2542"/>
              <a:ext cx="1" cy="1150"/>
            </a:xfrm>
            <a:prstGeom prst="line">
              <a:avLst/>
            </a:prstGeom>
            <a:noFill/>
            <a:ln w="33338">
              <a:solidFill>
                <a:srgbClr val="CC0000"/>
              </a:solidFill>
              <a:round/>
              <a:headEnd/>
              <a:tailEnd/>
            </a:ln>
          </p:spPr>
          <p:txBody>
            <a:bodyPr/>
            <a:lstStyle/>
            <a:p>
              <a:endParaRPr lang="th-TH"/>
            </a:p>
          </p:txBody>
        </p:sp>
        <p:sp>
          <p:nvSpPr>
            <p:cNvPr id="29713" name="Line 16"/>
            <p:cNvSpPr>
              <a:spLocks noChangeShapeType="1"/>
            </p:cNvSpPr>
            <p:nvPr/>
          </p:nvSpPr>
          <p:spPr bwMode="auto">
            <a:xfrm>
              <a:off x="407" y="3251"/>
              <a:ext cx="2143" cy="1"/>
            </a:xfrm>
            <a:prstGeom prst="line">
              <a:avLst/>
            </a:prstGeom>
            <a:noFill/>
            <a:ln w="11113">
              <a:solidFill>
                <a:srgbClr val="CC6600"/>
              </a:solidFill>
              <a:round/>
              <a:headEnd/>
              <a:tailEnd/>
            </a:ln>
          </p:spPr>
          <p:txBody>
            <a:bodyPr/>
            <a:lstStyle/>
            <a:p>
              <a:endParaRPr lang="th-TH"/>
            </a:p>
          </p:txBody>
        </p:sp>
        <p:sp>
          <p:nvSpPr>
            <p:cNvPr id="29714" name="Line 17"/>
            <p:cNvSpPr>
              <a:spLocks noChangeShapeType="1"/>
            </p:cNvSpPr>
            <p:nvPr/>
          </p:nvSpPr>
          <p:spPr bwMode="auto">
            <a:xfrm>
              <a:off x="1075" y="2686"/>
              <a:ext cx="1475" cy="1"/>
            </a:xfrm>
            <a:prstGeom prst="line">
              <a:avLst/>
            </a:prstGeom>
            <a:noFill/>
            <a:ln w="11113">
              <a:solidFill>
                <a:srgbClr val="990099"/>
              </a:solidFill>
              <a:round/>
              <a:headEnd/>
              <a:tailEnd/>
            </a:ln>
          </p:spPr>
          <p:txBody>
            <a:bodyPr/>
            <a:lstStyle/>
            <a:p>
              <a:endParaRPr lang="th-TH"/>
            </a:p>
          </p:txBody>
        </p:sp>
        <p:sp>
          <p:nvSpPr>
            <p:cNvPr id="29715" name="Line 18"/>
            <p:cNvSpPr>
              <a:spLocks noChangeShapeType="1"/>
            </p:cNvSpPr>
            <p:nvPr/>
          </p:nvSpPr>
          <p:spPr bwMode="auto">
            <a:xfrm>
              <a:off x="421" y="2218"/>
              <a:ext cx="158" cy="1"/>
            </a:xfrm>
            <a:prstGeom prst="line">
              <a:avLst/>
            </a:prstGeom>
            <a:noFill/>
            <a:ln w="11113">
              <a:solidFill>
                <a:srgbClr val="000000"/>
              </a:solidFill>
              <a:round/>
              <a:headEnd/>
              <a:tailEnd/>
            </a:ln>
          </p:spPr>
          <p:txBody>
            <a:bodyPr/>
            <a:lstStyle/>
            <a:p>
              <a:endParaRPr lang="th-TH"/>
            </a:p>
          </p:txBody>
        </p:sp>
        <p:sp>
          <p:nvSpPr>
            <p:cNvPr id="29716" name="Freeform 19"/>
            <p:cNvSpPr>
              <a:spLocks/>
            </p:cNvSpPr>
            <p:nvPr/>
          </p:nvSpPr>
          <p:spPr bwMode="auto">
            <a:xfrm>
              <a:off x="372" y="2149"/>
              <a:ext cx="49" cy="193"/>
            </a:xfrm>
            <a:custGeom>
              <a:avLst/>
              <a:gdLst>
                <a:gd name="T0" fmla="*/ 0 w 49"/>
                <a:gd name="T1" fmla="*/ 0 h 193"/>
                <a:gd name="T2" fmla="*/ 49 w 49"/>
                <a:gd name="T3" fmla="*/ 69 h 193"/>
                <a:gd name="T4" fmla="*/ 7 w 49"/>
                <a:gd name="T5" fmla="*/ 193 h 193"/>
                <a:gd name="T6" fmla="*/ 0 w 49"/>
                <a:gd name="T7" fmla="*/ 0 h 193"/>
                <a:gd name="T8" fmla="*/ 0 60000 65536"/>
                <a:gd name="T9" fmla="*/ 0 60000 65536"/>
                <a:gd name="T10" fmla="*/ 0 60000 65536"/>
                <a:gd name="T11" fmla="*/ 0 60000 65536"/>
                <a:gd name="T12" fmla="*/ 0 w 49"/>
                <a:gd name="T13" fmla="*/ 0 h 193"/>
                <a:gd name="T14" fmla="*/ 49 w 49"/>
                <a:gd name="T15" fmla="*/ 193 h 193"/>
              </a:gdLst>
              <a:ahLst/>
              <a:cxnLst>
                <a:cxn ang="T8">
                  <a:pos x="T0" y="T1"/>
                </a:cxn>
                <a:cxn ang="T9">
                  <a:pos x="T2" y="T3"/>
                </a:cxn>
                <a:cxn ang="T10">
                  <a:pos x="T4" y="T5"/>
                </a:cxn>
                <a:cxn ang="T11">
                  <a:pos x="T6" y="T7"/>
                </a:cxn>
              </a:cxnLst>
              <a:rect l="T12" t="T13" r="T14" b="T15"/>
              <a:pathLst>
                <a:path w="49" h="193">
                  <a:moveTo>
                    <a:pt x="0" y="0"/>
                  </a:moveTo>
                  <a:lnTo>
                    <a:pt x="49" y="69"/>
                  </a:lnTo>
                  <a:lnTo>
                    <a:pt x="7" y="193"/>
                  </a:lnTo>
                  <a:lnTo>
                    <a:pt x="0" y="0"/>
                  </a:lnTo>
                  <a:close/>
                </a:path>
              </a:pathLst>
            </a:custGeom>
            <a:solidFill>
              <a:srgbClr val="99FF00"/>
            </a:solidFill>
            <a:ln w="11113">
              <a:solidFill>
                <a:srgbClr val="000000"/>
              </a:solidFill>
              <a:round/>
              <a:headEnd/>
              <a:tailEnd/>
            </a:ln>
          </p:spPr>
          <p:txBody>
            <a:bodyPr/>
            <a:lstStyle/>
            <a:p>
              <a:endParaRPr lang="th-TH"/>
            </a:p>
          </p:txBody>
        </p:sp>
        <p:sp>
          <p:nvSpPr>
            <p:cNvPr id="29717" name="Freeform 20"/>
            <p:cNvSpPr>
              <a:spLocks/>
            </p:cNvSpPr>
            <p:nvPr/>
          </p:nvSpPr>
          <p:spPr bwMode="auto">
            <a:xfrm>
              <a:off x="372" y="2149"/>
              <a:ext cx="49" cy="200"/>
            </a:xfrm>
            <a:custGeom>
              <a:avLst/>
              <a:gdLst>
                <a:gd name="T0" fmla="*/ 0 w 49"/>
                <a:gd name="T1" fmla="*/ 0 h 200"/>
                <a:gd name="T2" fmla="*/ 49 w 49"/>
                <a:gd name="T3" fmla="*/ 76 h 200"/>
                <a:gd name="T4" fmla="*/ 7 w 49"/>
                <a:gd name="T5" fmla="*/ 200 h 200"/>
                <a:gd name="T6" fmla="*/ 7 w 49"/>
                <a:gd name="T7" fmla="*/ 7 h 200"/>
                <a:gd name="T8" fmla="*/ 0 60000 65536"/>
                <a:gd name="T9" fmla="*/ 0 60000 65536"/>
                <a:gd name="T10" fmla="*/ 0 60000 65536"/>
                <a:gd name="T11" fmla="*/ 0 60000 65536"/>
                <a:gd name="T12" fmla="*/ 0 w 49"/>
                <a:gd name="T13" fmla="*/ 0 h 200"/>
                <a:gd name="T14" fmla="*/ 49 w 49"/>
                <a:gd name="T15" fmla="*/ 200 h 200"/>
              </a:gdLst>
              <a:ahLst/>
              <a:cxnLst>
                <a:cxn ang="T8">
                  <a:pos x="T0" y="T1"/>
                </a:cxn>
                <a:cxn ang="T9">
                  <a:pos x="T2" y="T3"/>
                </a:cxn>
                <a:cxn ang="T10">
                  <a:pos x="T4" y="T5"/>
                </a:cxn>
                <a:cxn ang="T11">
                  <a:pos x="T6" y="T7"/>
                </a:cxn>
              </a:cxnLst>
              <a:rect l="T12" t="T13" r="T14" b="T15"/>
              <a:pathLst>
                <a:path w="49" h="200">
                  <a:moveTo>
                    <a:pt x="0" y="0"/>
                  </a:moveTo>
                  <a:lnTo>
                    <a:pt x="49" y="76"/>
                  </a:lnTo>
                  <a:lnTo>
                    <a:pt x="7" y="200"/>
                  </a:lnTo>
                  <a:lnTo>
                    <a:pt x="7" y="7"/>
                  </a:lnTo>
                </a:path>
              </a:pathLst>
            </a:custGeom>
            <a:noFill/>
            <a:ln w="11113">
              <a:solidFill>
                <a:srgbClr val="000000"/>
              </a:solidFill>
              <a:round/>
              <a:headEnd/>
              <a:tailEnd/>
            </a:ln>
          </p:spPr>
          <p:txBody>
            <a:bodyPr/>
            <a:lstStyle/>
            <a:p>
              <a:endParaRPr lang="th-TH"/>
            </a:p>
          </p:txBody>
        </p:sp>
        <p:sp>
          <p:nvSpPr>
            <p:cNvPr id="29718" name="Rectangle 21"/>
            <p:cNvSpPr>
              <a:spLocks noChangeArrowheads="1"/>
            </p:cNvSpPr>
            <p:nvPr/>
          </p:nvSpPr>
          <p:spPr bwMode="auto">
            <a:xfrm>
              <a:off x="159" y="2018"/>
              <a:ext cx="20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1600</a:t>
              </a:r>
              <a:endParaRPr lang="en-US" sz="2200" i="0">
                <a:latin typeface="Times" charset="0"/>
              </a:endParaRPr>
            </a:p>
          </p:txBody>
        </p:sp>
        <p:sp>
          <p:nvSpPr>
            <p:cNvPr id="29719" name="Rectangle 22"/>
            <p:cNvSpPr>
              <a:spLocks noChangeArrowheads="1"/>
            </p:cNvSpPr>
            <p:nvPr/>
          </p:nvSpPr>
          <p:spPr bwMode="auto">
            <a:xfrm>
              <a:off x="166" y="2286"/>
              <a:ext cx="20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1400</a:t>
              </a:r>
              <a:endParaRPr lang="en-US" sz="2200" i="0">
                <a:latin typeface="Times" charset="0"/>
              </a:endParaRPr>
            </a:p>
          </p:txBody>
        </p:sp>
        <p:sp>
          <p:nvSpPr>
            <p:cNvPr id="29720" name="Line 23"/>
            <p:cNvSpPr>
              <a:spLocks noChangeShapeType="1"/>
            </p:cNvSpPr>
            <p:nvPr/>
          </p:nvSpPr>
          <p:spPr bwMode="auto">
            <a:xfrm>
              <a:off x="372" y="2335"/>
              <a:ext cx="56" cy="1"/>
            </a:xfrm>
            <a:prstGeom prst="line">
              <a:avLst/>
            </a:prstGeom>
            <a:noFill/>
            <a:ln w="11113">
              <a:solidFill>
                <a:srgbClr val="000000"/>
              </a:solidFill>
              <a:round/>
              <a:headEnd/>
              <a:tailEnd/>
            </a:ln>
          </p:spPr>
          <p:txBody>
            <a:bodyPr/>
            <a:lstStyle/>
            <a:p>
              <a:endParaRPr lang="th-TH"/>
            </a:p>
          </p:txBody>
        </p:sp>
        <p:sp>
          <p:nvSpPr>
            <p:cNvPr id="29721" name="Line 24"/>
            <p:cNvSpPr>
              <a:spLocks noChangeShapeType="1"/>
            </p:cNvSpPr>
            <p:nvPr/>
          </p:nvSpPr>
          <p:spPr bwMode="auto">
            <a:xfrm>
              <a:off x="372" y="2611"/>
              <a:ext cx="56" cy="1"/>
            </a:xfrm>
            <a:prstGeom prst="line">
              <a:avLst/>
            </a:prstGeom>
            <a:noFill/>
            <a:ln w="11113">
              <a:solidFill>
                <a:srgbClr val="000000"/>
              </a:solidFill>
              <a:round/>
              <a:headEnd/>
              <a:tailEnd/>
            </a:ln>
          </p:spPr>
          <p:txBody>
            <a:bodyPr/>
            <a:lstStyle/>
            <a:p>
              <a:endParaRPr lang="th-TH"/>
            </a:p>
          </p:txBody>
        </p:sp>
        <p:sp>
          <p:nvSpPr>
            <p:cNvPr id="29722" name="Line 25"/>
            <p:cNvSpPr>
              <a:spLocks noChangeShapeType="1"/>
            </p:cNvSpPr>
            <p:nvPr/>
          </p:nvSpPr>
          <p:spPr bwMode="auto">
            <a:xfrm>
              <a:off x="372" y="2886"/>
              <a:ext cx="56" cy="1"/>
            </a:xfrm>
            <a:prstGeom prst="line">
              <a:avLst/>
            </a:prstGeom>
            <a:noFill/>
            <a:ln w="11113">
              <a:solidFill>
                <a:srgbClr val="000000"/>
              </a:solidFill>
              <a:round/>
              <a:headEnd/>
              <a:tailEnd/>
            </a:ln>
          </p:spPr>
          <p:txBody>
            <a:bodyPr/>
            <a:lstStyle/>
            <a:p>
              <a:endParaRPr lang="th-TH"/>
            </a:p>
          </p:txBody>
        </p:sp>
        <p:sp>
          <p:nvSpPr>
            <p:cNvPr id="29723" name="Line 26"/>
            <p:cNvSpPr>
              <a:spLocks noChangeShapeType="1"/>
            </p:cNvSpPr>
            <p:nvPr/>
          </p:nvSpPr>
          <p:spPr bwMode="auto">
            <a:xfrm>
              <a:off x="372" y="3155"/>
              <a:ext cx="56" cy="1"/>
            </a:xfrm>
            <a:prstGeom prst="line">
              <a:avLst/>
            </a:prstGeom>
            <a:noFill/>
            <a:ln w="11113">
              <a:solidFill>
                <a:srgbClr val="000000"/>
              </a:solidFill>
              <a:round/>
              <a:headEnd/>
              <a:tailEnd/>
            </a:ln>
          </p:spPr>
          <p:txBody>
            <a:bodyPr/>
            <a:lstStyle/>
            <a:p>
              <a:endParaRPr lang="th-TH"/>
            </a:p>
          </p:txBody>
        </p:sp>
        <p:sp>
          <p:nvSpPr>
            <p:cNvPr id="29724" name="Line 27"/>
            <p:cNvSpPr>
              <a:spLocks noChangeShapeType="1"/>
            </p:cNvSpPr>
            <p:nvPr/>
          </p:nvSpPr>
          <p:spPr bwMode="auto">
            <a:xfrm>
              <a:off x="372" y="3431"/>
              <a:ext cx="56" cy="1"/>
            </a:xfrm>
            <a:prstGeom prst="line">
              <a:avLst/>
            </a:prstGeom>
            <a:noFill/>
            <a:ln w="11113">
              <a:solidFill>
                <a:srgbClr val="000000"/>
              </a:solidFill>
              <a:round/>
              <a:headEnd/>
              <a:tailEnd/>
            </a:ln>
          </p:spPr>
          <p:txBody>
            <a:bodyPr/>
            <a:lstStyle/>
            <a:p>
              <a:endParaRPr lang="th-TH"/>
            </a:p>
          </p:txBody>
        </p:sp>
        <p:sp>
          <p:nvSpPr>
            <p:cNvPr id="29725" name="Rectangle 28"/>
            <p:cNvSpPr>
              <a:spLocks noChangeArrowheads="1"/>
            </p:cNvSpPr>
            <p:nvPr/>
          </p:nvSpPr>
          <p:spPr bwMode="auto">
            <a:xfrm>
              <a:off x="166" y="2555"/>
              <a:ext cx="20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1200</a:t>
              </a:r>
              <a:endParaRPr lang="en-US" sz="2200" i="0">
                <a:latin typeface="Times" charset="0"/>
              </a:endParaRPr>
            </a:p>
          </p:txBody>
        </p:sp>
        <p:sp>
          <p:nvSpPr>
            <p:cNvPr id="29726" name="Rectangle 29"/>
            <p:cNvSpPr>
              <a:spLocks noChangeArrowheads="1"/>
            </p:cNvSpPr>
            <p:nvPr/>
          </p:nvSpPr>
          <p:spPr bwMode="auto">
            <a:xfrm>
              <a:off x="166" y="2831"/>
              <a:ext cx="20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1000</a:t>
              </a:r>
              <a:endParaRPr lang="en-US" sz="2200" i="0">
                <a:latin typeface="Times" charset="0"/>
              </a:endParaRPr>
            </a:p>
          </p:txBody>
        </p:sp>
        <p:sp>
          <p:nvSpPr>
            <p:cNvPr id="29727" name="Rectangle 30"/>
            <p:cNvSpPr>
              <a:spLocks noChangeArrowheads="1"/>
            </p:cNvSpPr>
            <p:nvPr/>
          </p:nvSpPr>
          <p:spPr bwMode="auto">
            <a:xfrm>
              <a:off x="207" y="3113"/>
              <a:ext cx="155"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800</a:t>
              </a:r>
              <a:endParaRPr lang="en-US" sz="2200" i="0">
                <a:latin typeface="Times" charset="0"/>
              </a:endParaRPr>
            </a:p>
          </p:txBody>
        </p:sp>
        <p:sp>
          <p:nvSpPr>
            <p:cNvPr id="29728" name="Rectangle 31"/>
            <p:cNvSpPr>
              <a:spLocks noChangeArrowheads="1"/>
            </p:cNvSpPr>
            <p:nvPr/>
          </p:nvSpPr>
          <p:spPr bwMode="auto">
            <a:xfrm>
              <a:off x="214" y="3389"/>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6</a:t>
              </a:r>
              <a:endParaRPr lang="en-US" sz="2200" i="0">
                <a:latin typeface="Times" charset="0"/>
              </a:endParaRPr>
            </a:p>
          </p:txBody>
        </p:sp>
        <p:sp>
          <p:nvSpPr>
            <p:cNvPr id="29729" name="Rectangle 32"/>
            <p:cNvSpPr>
              <a:spLocks noChangeArrowheads="1"/>
            </p:cNvSpPr>
            <p:nvPr/>
          </p:nvSpPr>
          <p:spPr bwMode="auto">
            <a:xfrm>
              <a:off x="262" y="3389"/>
              <a:ext cx="104"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00</a:t>
              </a:r>
              <a:endParaRPr lang="en-US" sz="2200" i="0">
                <a:latin typeface="Times" charset="0"/>
              </a:endParaRPr>
            </a:p>
          </p:txBody>
        </p:sp>
        <p:sp>
          <p:nvSpPr>
            <p:cNvPr id="29730" name="Rectangle 33"/>
            <p:cNvSpPr>
              <a:spLocks noChangeArrowheads="1"/>
            </p:cNvSpPr>
            <p:nvPr/>
          </p:nvSpPr>
          <p:spPr bwMode="auto">
            <a:xfrm>
              <a:off x="214" y="3644"/>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4</a:t>
              </a:r>
              <a:endParaRPr lang="en-US" sz="2200" i="0">
                <a:latin typeface="Times" charset="0"/>
              </a:endParaRPr>
            </a:p>
          </p:txBody>
        </p:sp>
        <p:sp>
          <p:nvSpPr>
            <p:cNvPr id="29731" name="Rectangle 34"/>
            <p:cNvSpPr>
              <a:spLocks noChangeArrowheads="1"/>
            </p:cNvSpPr>
            <p:nvPr/>
          </p:nvSpPr>
          <p:spPr bwMode="auto">
            <a:xfrm>
              <a:off x="262" y="3644"/>
              <a:ext cx="104"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00</a:t>
              </a:r>
              <a:endParaRPr lang="en-US" sz="2200" i="0">
                <a:latin typeface="Times" charset="0"/>
              </a:endParaRPr>
            </a:p>
          </p:txBody>
        </p:sp>
        <p:sp>
          <p:nvSpPr>
            <p:cNvPr id="29732" name="Rectangle 35"/>
            <p:cNvSpPr>
              <a:spLocks noChangeArrowheads="1"/>
            </p:cNvSpPr>
            <p:nvPr/>
          </p:nvSpPr>
          <p:spPr bwMode="auto">
            <a:xfrm>
              <a:off x="352" y="3699"/>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0</a:t>
              </a:r>
              <a:endParaRPr lang="en-US" sz="2200" i="0">
                <a:latin typeface="Times" charset="0"/>
              </a:endParaRPr>
            </a:p>
          </p:txBody>
        </p:sp>
        <p:sp>
          <p:nvSpPr>
            <p:cNvPr id="29733" name="Rectangle 36"/>
            <p:cNvSpPr>
              <a:spLocks noChangeArrowheads="1"/>
            </p:cNvSpPr>
            <p:nvPr/>
          </p:nvSpPr>
          <p:spPr bwMode="auto">
            <a:xfrm>
              <a:off x="682" y="3706"/>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1</a:t>
              </a:r>
              <a:endParaRPr lang="en-US" sz="2200" i="0">
                <a:latin typeface="Times" charset="0"/>
              </a:endParaRPr>
            </a:p>
          </p:txBody>
        </p:sp>
        <p:sp>
          <p:nvSpPr>
            <p:cNvPr id="29734" name="Rectangle 37"/>
            <p:cNvSpPr>
              <a:spLocks noChangeArrowheads="1"/>
            </p:cNvSpPr>
            <p:nvPr/>
          </p:nvSpPr>
          <p:spPr bwMode="auto">
            <a:xfrm>
              <a:off x="1013" y="3706"/>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2</a:t>
              </a:r>
              <a:endParaRPr lang="en-US" sz="2200" i="0">
                <a:latin typeface="Times" charset="0"/>
              </a:endParaRPr>
            </a:p>
          </p:txBody>
        </p:sp>
        <p:sp>
          <p:nvSpPr>
            <p:cNvPr id="29735" name="Rectangle 38"/>
            <p:cNvSpPr>
              <a:spLocks noChangeArrowheads="1"/>
            </p:cNvSpPr>
            <p:nvPr/>
          </p:nvSpPr>
          <p:spPr bwMode="auto">
            <a:xfrm>
              <a:off x="1337" y="3706"/>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3</a:t>
              </a:r>
              <a:endParaRPr lang="en-US" sz="2200" i="0">
                <a:latin typeface="Times" charset="0"/>
              </a:endParaRPr>
            </a:p>
          </p:txBody>
        </p:sp>
        <p:sp>
          <p:nvSpPr>
            <p:cNvPr id="29736" name="Rectangle 39"/>
            <p:cNvSpPr>
              <a:spLocks noChangeArrowheads="1"/>
            </p:cNvSpPr>
            <p:nvPr/>
          </p:nvSpPr>
          <p:spPr bwMode="auto">
            <a:xfrm>
              <a:off x="1661" y="3706"/>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4</a:t>
              </a:r>
              <a:endParaRPr lang="en-US" sz="2200" i="0">
                <a:latin typeface="Times" charset="0"/>
              </a:endParaRPr>
            </a:p>
          </p:txBody>
        </p:sp>
        <p:sp>
          <p:nvSpPr>
            <p:cNvPr id="29737" name="Rectangle 40"/>
            <p:cNvSpPr>
              <a:spLocks noChangeArrowheads="1"/>
            </p:cNvSpPr>
            <p:nvPr/>
          </p:nvSpPr>
          <p:spPr bwMode="auto">
            <a:xfrm>
              <a:off x="1985" y="3706"/>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5</a:t>
              </a:r>
              <a:endParaRPr lang="en-US" sz="2200" i="0">
                <a:latin typeface="Times" charset="0"/>
              </a:endParaRPr>
            </a:p>
          </p:txBody>
        </p:sp>
        <p:sp>
          <p:nvSpPr>
            <p:cNvPr id="29738" name="Rectangle 41"/>
            <p:cNvSpPr>
              <a:spLocks noChangeArrowheads="1"/>
            </p:cNvSpPr>
            <p:nvPr/>
          </p:nvSpPr>
          <p:spPr bwMode="auto">
            <a:xfrm>
              <a:off x="2309" y="3706"/>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6</a:t>
              </a:r>
              <a:endParaRPr lang="en-US" sz="2200" i="0">
                <a:latin typeface="Times" charset="0"/>
              </a:endParaRPr>
            </a:p>
          </p:txBody>
        </p:sp>
        <p:sp>
          <p:nvSpPr>
            <p:cNvPr id="29739" name="Rectangle 42"/>
            <p:cNvSpPr>
              <a:spLocks noChangeArrowheads="1"/>
            </p:cNvSpPr>
            <p:nvPr/>
          </p:nvSpPr>
          <p:spPr bwMode="auto">
            <a:xfrm>
              <a:off x="2495" y="3706"/>
              <a:ext cx="130"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6.7</a:t>
              </a:r>
              <a:endParaRPr lang="en-US" sz="2200" i="0">
                <a:latin typeface="Times" charset="0"/>
              </a:endParaRPr>
            </a:p>
          </p:txBody>
        </p:sp>
        <p:sp>
          <p:nvSpPr>
            <p:cNvPr id="29740" name="Rectangle 43"/>
            <p:cNvSpPr>
              <a:spLocks noChangeArrowheads="1"/>
            </p:cNvSpPr>
            <p:nvPr/>
          </p:nvSpPr>
          <p:spPr bwMode="auto">
            <a:xfrm>
              <a:off x="1695" y="2259"/>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L</a:t>
              </a:r>
              <a:endParaRPr lang="en-US" sz="2200" i="0">
                <a:latin typeface="Times" charset="0"/>
              </a:endParaRPr>
            </a:p>
          </p:txBody>
        </p:sp>
        <p:sp>
          <p:nvSpPr>
            <p:cNvPr id="29741" name="Rectangle 44"/>
            <p:cNvSpPr>
              <a:spLocks noChangeArrowheads="1"/>
            </p:cNvSpPr>
            <p:nvPr/>
          </p:nvSpPr>
          <p:spPr bwMode="auto">
            <a:xfrm>
              <a:off x="682" y="2542"/>
              <a:ext cx="3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Symbol" pitchFamily="18" charset="2"/>
                </a:rPr>
                <a:t>g</a:t>
              </a:r>
              <a:endParaRPr lang="en-US" sz="2200" i="0">
                <a:latin typeface="Times" charset="0"/>
              </a:endParaRPr>
            </a:p>
          </p:txBody>
        </p:sp>
        <p:sp>
          <p:nvSpPr>
            <p:cNvPr id="29742" name="Rectangle 45"/>
            <p:cNvSpPr>
              <a:spLocks noChangeArrowheads="1"/>
            </p:cNvSpPr>
            <p:nvPr/>
          </p:nvSpPr>
          <p:spPr bwMode="auto">
            <a:xfrm>
              <a:off x="441" y="2700"/>
              <a:ext cx="37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austenite</a:t>
              </a:r>
              <a:endParaRPr lang="en-US" sz="2200" i="0">
                <a:latin typeface="Times" charset="0"/>
              </a:endParaRPr>
            </a:p>
          </p:txBody>
        </p:sp>
        <p:sp>
          <p:nvSpPr>
            <p:cNvPr id="29743" name="Line 46"/>
            <p:cNvSpPr>
              <a:spLocks noChangeShapeType="1"/>
            </p:cNvSpPr>
            <p:nvPr/>
          </p:nvSpPr>
          <p:spPr bwMode="auto">
            <a:xfrm flipV="1">
              <a:off x="710" y="3658"/>
              <a:ext cx="1" cy="55"/>
            </a:xfrm>
            <a:prstGeom prst="line">
              <a:avLst/>
            </a:prstGeom>
            <a:noFill/>
            <a:ln w="11113">
              <a:solidFill>
                <a:srgbClr val="000000"/>
              </a:solidFill>
              <a:round/>
              <a:headEnd/>
              <a:tailEnd/>
            </a:ln>
          </p:spPr>
          <p:txBody>
            <a:bodyPr/>
            <a:lstStyle/>
            <a:p>
              <a:endParaRPr lang="th-TH"/>
            </a:p>
          </p:txBody>
        </p:sp>
        <p:sp>
          <p:nvSpPr>
            <p:cNvPr id="29744" name="Line 47"/>
            <p:cNvSpPr>
              <a:spLocks noChangeShapeType="1"/>
            </p:cNvSpPr>
            <p:nvPr/>
          </p:nvSpPr>
          <p:spPr bwMode="auto">
            <a:xfrm flipV="1">
              <a:off x="1027" y="3658"/>
              <a:ext cx="1" cy="55"/>
            </a:xfrm>
            <a:prstGeom prst="line">
              <a:avLst/>
            </a:prstGeom>
            <a:noFill/>
            <a:ln w="11113">
              <a:solidFill>
                <a:srgbClr val="000000"/>
              </a:solidFill>
              <a:round/>
              <a:headEnd/>
              <a:tailEnd/>
            </a:ln>
          </p:spPr>
          <p:txBody>
            <a:bodyPr/>
            <a:lstStyle/>
            <a:p>
              <a:endParaRPr lang="th-TH"/>
            </a:p>
          </p:txBody>
        </p:sp>
        <p:sp>
          <p:nvSpPr>
            <p:cNvPr id="29745" name="Line 48"/>
            <p:cNvSpPr>
              <a:spLocks noChangeShapeType="1"/>
            </p:cNvSpPr>
            <p:nvPr/>
          </p:nvSpPr>
          <p:spPr bwMode="auto">
            <a:xfrm flipV="1">
              <a:off x="1351" y="3658"/>
              <a:ext cx="1" cy="55"/>
            </a:xfrm>
            <a:prstGeom prst="line">
              <a:avLst/>
            </a:prstGeom>
            <a:noFill/>
            <a:ln w="11113">
              <a:solidFill>
                <a:srgbClr val="000000"/>
              </a:solidFill>
              <a:round/>
              <a:headEnd/>
              <a:tailEnd/>
            </a:ln>
          </p:spPr>
          <p:txBody>
            <a:bodyPr/>
            <a:lstStyle/>
            <a:p>
              <a:endParaRPr lang="th-TH"/>
            </a:p>
          </p:txBody>
        </p:sp>
        <p:sp>
          <p:nvSpPr>
            <p:cNvPr id="29746" name="Line 49"/>
            <p:cNvSpPr>
              <a:spLocks noChangeShapeType="1"/>
            </p:cNvSpPr>
            <p:nvPr/>
          </p:nvSpPr>
          <p:spPr bwMode="auto">
            <a:xfrm flipV="1">
              <a:off x="1668" y="3658"/>
              <a:ext cx="1" cy="55"/>
            </a:xfrm>
            <a:prstGeom prst="line">
              <a:avLst/>
            </a:prstGeom>
            <a:noFill/>
            <a:ln w="11113">
              <a:solidFill>
                <a:srgbClr val="000000"/>
              </a:solidFill>
              <a:round/>
              <a:headEnd/>
              <a:tailEnd/>
            </a:ln>
          </p:spPr>
          <p:txBody>
            <a:bodyPr/>
            <a:lstStyle/>
            <a:p>
              <a:endParaRPr lang="th-TH"/>
            </a:p>
          </p:txBody>
        </p:sp>
        <p:sp>
          <p:nvSpPr>
            <p:cNvPr id="29747" name="Line 50"/>
            <p:cNvSpPr>
              <a:spLocks noChangeShapeType="1"/>
            </p:cNvSpPr>
            <p:nvPr/>
          </p:nvSpPr>
          <p:spPr bwMode="auto">
            <a:xfrm flipV="1">
              <a:off x="1999" y="3658"/>
              <a:ext cx="1" cy="55"/>
            </a:xfrm>
            <a:prstGeom prst="line">
              <a:avLst/>
            </a:prstGeom>
            <a:noFill/>
            <a:ln w="11113">
              <a:solidFill>
                <a:srgbClr val="000000"/>
              </a:solidFill>
              <a:round/>
              <a:headEnd/>
              <a:tailEnd/>
            </a:ln>
          </p:spPr>
          <p:txBody>
            <a:bodyPr/>
            <a:lstStyle/>
            <a:p>
              <a:endParaRPr lang="th-TH"/>
            </a:p>
          </p:txBody>
        </p:sp>
        <p:sp>
          <p:nvSpPr>
            <p:cNvPr id="29748" name="Line 51"/>
            <p:cNvSpPr>
              <a:spLocks noChangeShapeType="1"/>
            </p:cNvSpPr>
            <p:nvPr/>
          </p:nvSpPr>
          <p:spPr bwMode="auto">
            <a:xfrm flipV="1">
              <a:off x="2336" y="3658"/>
              <a:ext cx="1" cy="55"/>
            </a:xfrm>
            <a:prstGeom prst="line">
              <a:avLst/>
            </a:prstGeom>
            <a:noFill/>
            <a:ln w="11113">
              <a:solidFill>
                <a:srgbClr val="000000"/>
              </a:solidFill>
              <a:round/>
              <a:headEnd/>
              <a:tailEnd/>
            </a:ln>
          </p:spPr>
          <p:txBody>
            <a:bodyPr/>
            <a:lstStyle/>
            <a:p>
              <a:endParaRPr lang="th-TH"/>
            </a:p>
          </p:txBody>
        </p:sp>
        <p:sp>
          <p:nvSpPr>
            <p:cNvPr id="29749" name="Rectangle 52"/>
            <p:cNvSpPr>
              <a:spLocks noChangeArrowheads="1"/>
            </p:cNvSpPr>
            <p:nvPr/>
          </p:nvSpPr>
          <p:spPr bwMode="auto">
            <a:xfrm>
              <a:off x="965" y="2445"/>
              <a:ext cx="3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Symbol" pitchFamily="18" charset="2"/>
                </a:rPr>
                <a:t>g</a:t>
              </a:r>
              <a:endParaRPr lang="en-US" sz="2200" i="0">
                <a:latin typeface="Times" charset="0"/>
              </a:endParaRPr>
            </a:p>
          </p:txBody>
        </p:sp>
        <p:sp>
          <p:nvSpPr>
            <p:cNvPr id="29750" name="Rectangle 53"/>
            <p:cNvSpPr>
              <a:spLocks noChangeArrowheads="1"/>
            </p:cNvSpPr>
            <p:nvPr/>
          </p:nvSpPr>
          <p:spPr bwMode="auto">
            <a:xfrm>
              <a:off x="1013" y="2459"/>
              <a:ext cx="106"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+L</a:t>
              </a:r>
              <a:endParaRPr lang="en-US" sz="2200" i="0">
                <a:latin typeface="Times" charset="0"/>
              </a:endParaRPr>
            </a:p>
          </p:txBody>
        </p:sp>
        <p:sp>
          <p:nvSpPr>
            <p:cNvPr id="29751" name="Rectangle 54"/>
            <p:cNvSpPr>
              <a:spLocks noChangeArrowheads="1"/>
            </p:cNvSpPr>
            <p:nvPr/>
          </p:nvSpPr>
          <p:spPr bwMode="auto">
            <a:xfrm>
              <a:off x="1358" y="3010"/>
              <a:ext cx="38"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Symbol" pitchFamily="18" charset="2"/>
                </a:rPr>
                <a:t>g</a:t>
              </a:r>
              <a:endParaRPr lang="en-US" sz="2200" i="0">
                <a:latin typeface="Times" charset="0"/>
              </a:endParaRPr>
            </a:p>
          </p:txBody>
        </p:sp>
        <p:sp>
          <p:nvSpPr>
            <p:cNvPr id="29752" name="Rectangle 55"/>
            <p:cNvSpPr>
              <a:spLocks noChangeArrowheads="1"/>
            </p:cNvSpPr>
            <p:nvPr/>
          </p:nvSpPr>
          <p:spPr bwMode="auto">
            <a:xfrm>
              <a:off x="1406" y="3024"/>
              <a:ext cx="163"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+Fe</a:t>
              </a:r>
              <a:endParaRPr lang="en-US" sz="2200" i="0">
                <a:latin typeface="Times" charset="0"/>
              </a:endParaRPr>
            </a:p>
          </p:txBody>
        </p:sp>
        <p:sp>
          <p:nvSpPr>
            <p:cNvPr id="29753" name="Rectangle 56"/>
            <p:cNvSpPr>
              <a:spLocks noChangeArrowheads="1"/>
            </p:cNvSpPr>
            <p:nvPr/>
          </p:nvSpPr>
          <p:spPr bwMode="auto">
            <a:xfrm>
              <a:off x="1613" y="3052"/>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3</a:t>
              </a:r>
              <a:endParaRPr lang="en-US" sz="2200" i="0">
                <a:latin typeface="Times" charset="0"/>
              </a:endParaRPr>
            </a:p>
          </p:txBody>
        </p:sp>
        <p:sp>
          <p:nvSpPr>
            <p:cNvPr id="29754" name="Rectangle 57"/>
            <p:cNvSpPr>
              <a:spLocks noChangeArrowheads="1"/>
            </p:cNvSpPr>
            <p:nvPr/>
          </p:nvSpPr>
          <p:spPr bwMode="auto">
            <a:xfrm>
              <a:off x="1682" y="3024"/>
              <a:ext cx="67"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C</a:t>
              </a:r>
              <a:endParaRPr lang="en-US" sz="2200" i="0">
                <a:latin typeface="Times" charset="0"/>
              </a:endParaRPr>
            </a:p>
          </p:txBody>
        </p:sp>
        <p:sp>
          <p:nvSpPr>
            <p:cNvPr id="29755" name="Rectangle 58"/>
            <p:cNvSpPr>
              <a:spLocks noChangeArrowheads="1"/>
            </p:cNvSpPr>
            <p:nvPr/>
          </p:nvSpPr>
          <p:spPr bwMode="auto">
            <a:xfrm>
              <a:off x="138" y="3121"/>
              <a:ext cx="59"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CCCC"/>
                  </a:solidFill>
                  <a:latin typeface="Symbol" pitchFamily="18" charset="2"/>
                </a:rPr>
                <a:t>a</a:t>
              </a:r>
              <a:endParaRPr lang="en-US" sz="2200" i="0">
                <a:latin typeface="Times" charset="0"/>
              </a:endParaRPr>
            </a:p>
          </p:txBody>
        </p:sp>
        <p:sp>
          <p:nvSpPr>
            <p:cNvPr id="29756" name="Rectangle 59"/>
            <p:cNvSpPr>
              <a:spLocks noChangeArrowheads="1"/>
            </p:cNvSpPr>
            <p:nvPr/>
          </p:nvSpPr>
          <p:spPr bwMode="auto">
            <a:xfrm>
              <a:off x="1241" y="3382"/>
              <a:ext cx="59"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Symbol" pitchFamily="18" charset="2"/>
                </a:rPr>
                <a:t>a</a:t>
              </a:r>
              <a:endParaRPr lang="en-US" sz="2200" i="0">
                <a:latin typeface="Times" charset="0"/>
              </a:endParaRPr>
            </a:p>
          </p:txBody>
        </p:sp>
        <p:sp>
          <p:nvSpPr>
            <p:cNvPr id="29757" name="Rectangle 60"/>
            <p:cNvSpPr>
              <a:spLocks noChangeArrowheads="1"/>
            </p:cNvSpPr>
            <p:nvPr/>
          </p:nvSpPr>
          <p:spPr bwMode="auto">
            <a:xfrm>
              <a:off x="1316" y="3396"/>
              <a:ext cx="163"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+Fe</a:t>
              </a:r>
              <a:endParaRPr lang="en-US" sz="2200" i="0">
                <a:latin typeface="Times" charset="0"/>
              </a:endParaRPr>
            </a:p>
          </p:txBody>
        </p:sp>
        <p:sp>
          <p:nvSpPr>
            <p:cNvPr id="29758" name="Rectangle 61"/>
            <p:cNvSpPr>
              <a:spLocks noChangeArrowheads="1"/>
            </p:cNvSpPr>
            <p:nvPr/>
          </p:nvSpPr>
          <p:spPr bwMode="auto">
            <a:xfrm>
              <a:off x="1523" y="3424"/>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3</a:t>
              </a:r>
              <a:endParaRPr lang="en-US" sz="2200" i="0">
                <a:latin typeface="Times" charset="0"/>
              </a:endParaRPr>
            </a:p>
          </p:txBody>
        </p:sp>
        <p:sp>
          <p:nvSpPr>
            <p:cNvPr id="29759" name="Rectangle 62"/>
            <p:cNvSpPr>
              <a:spLocks noChangeArrowheads="1"/>
            </p:cNvSpPr>
            <p:nvPr/>
          </p:nvSpPr>
          <p:spPr bwMode="auto">
            <a:xfrm>
              <a:off x="1592" y="3396"/>
              <a:ext cx="67"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C</a:t>
              </a:r>
              <a:endParaRPr lang="en-US" sz="2200" i="0">
                <a:latin typeface="Times" charset="0"/>
              </a:endParaRPr>
            </a:p>
          </p:txBody>
        </p:sp>
        <p:sp>
          <p:nvSpPr>
            <p:cNvPr id="29760" name="Rectangle 63"/>
            <p:cNvSpPr>
              <a:spLocks noChangeArrowheads="1"/>
            </p:cNvSpPr>
            <p:nvPr/>
          </p:nvSpPr>
          <p:spPr bwMode="auto">
            <a:xfrm rot="3360000">
              <a:off x="407" y="3024"/>
              <a:ext cx="69" cy="112"/>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Symbol" pitchFamily="18" charset="2"/>
                </a:rPr>
                <a:t>a</a:t>
              </a:r>
              <a:endParaRPr lang="en-US" sz="2200" i="0">
                <a:latin typeface="Times" charset="0"/>
              </a:endParaRPr>
            </a:p>
          </p:txBody>
        </p:sp>
        <p:sp>
          <p:nvSpPr>
            <p:cNvPr id="29761" name="Rectangle 64"/>
            <p:cNvSpPr>
              <a:spLocks noChangeArrowheads="1"/>
            </p:cNvSpPr>
            <p:nvPr/>
          </p:nvSpPr>
          <p:spPr bwMode="auto">
            <a:xfrm rot="3360000">
              <a:off x="440" y="3100"/>
              <a:ext cx="64" cy="112"/>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a:t>
              </a:r>
              <a:endParaRPr lang="en-US" sz="2200" i="0">
                <a:latin typeface="Times" charset="0"/>
              </a:endParaRPr>
            </a:p>
          </p:txBody>
        </p:sp>
        <p:sp>
          <p:nvSpPr>
            <p:cNvPr id="29762" name="Rectangle 65"/>
            <p:cNvSpPr>
              <a:spLocks noChangeArrowheads="1"/>
            </p:cNvSpPr>
            <p:nvPr/>
          </p:nvSpPr>
          <p:spPr bwMode="auto">
            <a:xfrm rot="3360000">
              <a:off x="494" y="3137"/>
              <a:ext cx="45" cy="112"/>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Symbol" pitchFamily="18" charset="2"/>
                </a:rPr>
                <a:t>g</a:t>
              </a:r>
              <a:endParaRPr lang="en-US" sz="2200" i="0">
                <a:latin typeface="Times" charset="0"/>
              </a:endParaRPr>
            </a:p>
          </p:txBody>
        </p:sp>
        <p:sp>
          <p:nvSpPr>
            <p:cNvPr id="29763" name="Rectangle 66"/>
            <p:cNvSpPr>
              <a:spLocks noChangeArrowheads="1"/>
            </p:cNvSpPr>
            <p:nvPr/>
          </p:nvSpPr>
          <p:spPr bwMode="auto">
            <a:xfrm>
              <a:off x="2116" y="2556"/>
              <a:ext cx="215"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L+Fe</a:t>
              </a:r>
              <a:endParaRPr lang="en-US" sz="2200" i="0">
                <a:latin typeface="Times" charset="0"/>
              </a:endParaRPr>
            </a:p>
          </p:txBody>
        </p:sp>
        <p:sp>
          <p:nvSpPr>
            <p:cNvPr id="29764" name="Rectangle 67"/>
            <p:cNvSpPr>
              <a:spLocks noChangeArrowheads="1"/>
            </p:cNvSpPr>
            <p:nvPr/>
          </p:nvSpPr>
          <p:spPr bwMode="auto">
            <a:xfrm>
              <a:off x="2398" y="2583"/>
              <a:ext cx="5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3</a:t>
              </a:r>
              <a:endParaRPr lang="en-US" sz="2200" i="0">
                <a:latin typeface="Times" charset="0"/>
              </a:endParaRPr>
            </a:p>
          </p:txBody>
        </p:sp>
        <p:sp>
          <p:nvSpPr>
            <p:cNvPr id="29765" name="Rectangle 68"/>
            <p:cNvSpPr>
              <a:spLocks noChangeArrowheads="1"/>
            </p:cNvSpPr>
            <p:nvPr/>
          </p:nvSpPr>
          <p:spPr bwMode="auto">
            <a:xfrm>
              <a:off x="2467" y="2556"/>
              <a:ext cx="67"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C</a:t>
              </a:r>
              <a:endParaRPr lang="en-US" sz="2200" i="0">
                <a:latin typeface="Times" charset="0"/>
              </a:endParaRPr>
            </a:p>
          </p:txBody>
        </p:sp>
        <p:sp>
          <p:nvSpPr>
            <p:cNvPr id="29766" name="Rectangle 69"/>
            <p:cNvSpPr>
              <a:spLocks noChangeArrowheads="1"/>
            </p:cNvSpPr>
            <p:nvPr/>
          </p:nvSpPr>
          <p:spPr bwMode="auto">
            <a:xfrm>
              <a:off x="228" y="2101"/>
              <a:ext cx="46" cy="131"/>
            </a:xfrm>
            <a:prstGeom prst="rect">
              <a:avLst/>
            </a:prstGeom>
            <a:noFill/>
            <a:ln w="9525">
              <a:noFill/>
              <a:miter lim="800000"/>
              <a:headEnd/>
              <a:tailEnd/>
            </a:ln>
          </p:spPr>
          <p:txBody>
            <a:bodyPr wrap="none" lIns="0" tIns="0" rIns="0" bIns="0">
              <a:spAutoFit/>
            </a:bodyPr>
            <a:lstStyle/>
            <a:p>
              <a:pPr eaLnBrk="0" hangingPunct="0"/>
              <a:r>
                <a:rPr lang="en-US" sz="2200" i="0">
                  <a:solidFill>
                    <a:srgbClr val="66CC00"/>
                  </a:solidFill>
                  <a:latin typeface="Symbol" pitchFamily="18" charset="2"/>
                </a:rPr>
                <a:t>d</a:t>
              </a:r>
              <a:endParaRPr lang="en-US" sz="2200" i="0">
                <a:latin typeface="Times" charset="0"/>
              </a:endParaRPr>
            </a:p>
          </p:txBody>
        </p:sp>
        <p:sp>
          <p:nvSpPr>
            <p:cNvPr id="29767" name="Rectangle 70"/>
            <p:cNvSpPr>
              <a:spLocks noChangeArrowheads="1"/>
            </p:cNvSpPr>
            <p:nvPr/>
          </p:nvSpPr>
          <p:spPr bwMode="auto">
            <a:xfrm>
              <a:off x="297" y="3795"/>
              <a:ext cx="171"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(Fe)</a:t>
              </a:r>
              <a:endParaRPr lang="en-US" sz="2200" i="0">
                <a:latin typeface="Times" charset="0"/>
              </a:endParaRPr>
            </a:p>
          </p:txBody>
        </p:sp>
        <p:sp>
          <p:nvSpPr>
            <p:cNvPr id="29768" name="Rectangle 71"/>
            <p:cNvSpPr>
              <a:spLocks noChangeArrowheads="1"/>
            </p:cNvSpPr>
            <p:nvPr/>
          </p:nvSpPr>
          <p:spPr bwMode="auto">
            <a:xfrm>
              <a:off x="787" y="3837"/>
              <a:ext cx="1213" cy="132"/>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Carbon concentration, wt% C</a:t>
              </a:r>
              <a:endParaRPr lang="en-US" sz="2200" i="0">
                <a:latin typeface="Times" charset="0"/>
              </a:endParaRPr>
            </a:p>
          </p:txBody>
        </p:sp>
        <p:sp>
          <p:nvSpPr>
            <p:cNvPr id="29769" name="Line 72"/>
            <p:cNvSpPr>
              <a:spLocks noChangeShapeType="1"/>
            </p:cNvSpPr>
            <p:nvPr/>
          </p:nvSpPr>
          <p:spPr bwMode="auto">
            <a:xfrm>
              <a:off x="1792" y="2555"/>
              <a:ext cx="1" cy="28"/>
            </a:xfrm>
            <a:prstGeom prst="line">
              <a:avLst/>
            </a:prstGeom>
            <a:noFill/>
            <a:ln w="22225">
              <a:solidFill>
                <a:srgbClr val="990099"/>
              </a:solidFill>
              <a:round/>
              <a:headEnd/>
              <a:tailEnd/>
            </a:ln>
          </p:spPr>
          <p:txBody>
            <a:bodyPr/>
            <a:lstStyle/>
            <a:p>
              <a:endParaRPr lang="th-TH"/>
            </a:p>
          </p:txBody>
        </p:sp>
        <p:sp>
          <p:nvSpPr>
            <p:cNvPr id="29770" name="Line 73"/>
            <p:cNvSpPr>
              <a:spLocks noChangeShapeType="1"/>
            </p:cNvSpPr>
            <p:nvPr/>
          </p:nvSpPr>
          <p:spPr bwMode="auto">
            <a:xfrm>
              <a:off x="1792" y="2604"/>
              <a:ext cx="1" cy="27"/>
            </a:xfrm>
            <a:prstGeom prst="line">
              <a:avLst/>
            </a:prstGeom>
            <a:noFill/>
            <a:ln w="22225">
              <a:solidFill>
                <a:srgbClr val="990099"/>
              </a:solidFill>
              <a:round/>
              <a:headEnd/>
              <a:tailEnd/>
            </a:ln>
          </p:spPr>
          <p:txBody>
            <a:bodyPr/>
            <a:lstStyle/>
            <a:p>
              <a:endParaRPr lang="th-TH"/>
            </a:p>
          </p:txBody>
        </p:sp>
        <p:sp>
          <p:nvSpPr>
            <p:cNvPr id="29771" name="Line 74"/>
            <p:cNvSpPr>
              <a:spLocks noChangeShapeType="1"/>
            </p:cNvSpPr>
            <p:nvPr/>
          </p:nvSpPr>
          <p:spPr bwMode="auto">
            <a:xfrm>
              <a:off x="1792" y="2652"/>
              <a:ext cx="1" cy="27"/>
            </a:xfrm>
            <a:prstGeom prst="line">
              <a:avLst/>
            </a:prstGeom>
            <a:noFill/>
            <a:ln w="22225">
              <a:solidFill>
                <a:srgbClr val="990099"/>
              </a:solidFill>
              <a:round/>
              <a:headEnd/>
              <a:tailEnd/>
            </a:ln>
          </p:spPr>
          <p:txBody>
            <a:bodyPr/>
            <a:lstStyle/>
            <a:p>
              <a:endParaRPr lang="th-TH"/>
            </a:p>
          </p:txBody>
        </p:sp>
        <p:sp>
          <p:nvSpPr>
            <p:cNvPr id="29772" name="Line 75"/>
            <p:cNvSpPr>
              <a:spLocks noChangeShapeType="1"/>
            </p:cNvSpPr>
            <p:nvPr/>
          </p:nvSpPr>
          <p:spPr bwMode="auto">
            <a:xfrm>
              <a:off x="1792" y="2700"/>
              <a:ext cx="1" cy="28"/>
            </a:xfrm>
            <a:prstGeom prst="line">
              <a:avLst/>
            </a:prstGeom>
            <a:noFill/>
            <a:ln w="22225">
              <a:solidFill>
                <a:srgbClr val="990099"/>
              </a:solidFill>
              <a:round/>
              <a:headEnd/>
              <a:tailEnd/>
            </a:ln>
          </p:spPr>
          <p:txBody>
            <a:bodyPr/>
            <a:lstStyle/>
            <a:p>
              <a:endParaRPr lang="th-TH"/>
            </a:p>
          </p:txBody>
        </p:sp>
        <p:sp>
          <p:nvSpPr>
            <p:cNvPr id="29773" name="Line 76"/>
            <p:cNvSpPr>
              <a:spLocks noChangeShapeType="1"/>
            </p:cNvSpPr>
            <p:nvPr/>
          </p:nvSpPr>
          <p:spPr bwMode="auto">
            <a:xfrm>
              <a:off x="1792" y="2748"/>
              <a:ext cx="1" cy="28"/>
            </a:xfrm>
            <a:prstGeom prst="line">
              <a:avLst/>
            </a:prstGeom>
            <a:noFill/>
            <a:ln w="22225">
              <a:solidFill>
                <a:srgbClr val="990099"/>
              </a:solidFill>
              <a:round/>
              <a:headEnd/>
              <a:tailEnd/>
            </a:ln>
          </p:spPr>
          <p:txBody>
            <a:bodyPr/>
            <a:lstStyle/>
            <a:p>
              <a:endParaRPr lang="th-TH"/>
            </a:p>
          </p:txBody>
        </p:sp>
        <p:sp>
          <p:nvSpPr>
            <p:cNvPr id="29774" name="Line 77"/>
            <p:cNvSpPr>
              <a:spLocks noChangeShapeType="1"/>
            </p:cNvSpPr>
            <p:nvPr/>
          </p:nvSpPr>
          <p:spPr bwMode="auto">
            <a:xfrm>
              <a:off x="1792" y="2797"/>
              <a:ext cx="1" cy="27"/>
            </a:xfrm>
            <a:prstGeom prst="line">
              <a:avLst/>
            </a:prstGeom>
            <a:noFill/>
            <a:ln w="22225">
              <a:solidFill>
                <a:srgbClr val="990099"/>
              </a:solidFill>
              <a:round/>
              <a:headEnd/>
              <a:tailEnd/>
            </a:ln>
          </p:spPr>
          <p:txBody>
            <a:bodyPr/>
            <a:lstStyle/>
            <a:p>
              <a:endParaRPr lang="th-TH"/>
            </a:p>
          </p:txBody>
        </p:sp>
        <p:sp>
          <p:nvSpPr>
            <p:cNvPr id="29775" name="Line 78"/>
            <p:cNvSpPr>
              <a:spLocks noChangeShapeType="1"/>
            </p:cNvSpPr>
            <p:nvPr/>
          </p:nvSpPr>
          <p:spPr bwMode="auto">
            <a:xfrm>
              <a:off x="1792" y="2845"/>
              <a:ext cx="1" cy="1"/>
            </a:xfrm>
            <a:prstGeom prst="line">
              <a:avLst/>
            </a:prstGeom>
            <a:noFill/>
            <a:ln w="22225">
              <a:solidFill>
                <a:srgbClr val="990099"/>
              </a:solidFill>
              <a:round/>
              <a:headEnd/>
              <a:tailEnd/>
            </a:ln>
          </p:spPr>
          <p:txBody>
            <a:bodyPr/>
            <a:lstStyle/>
            <a:p>
              <a:endParaRPr lang="th-TH"/>
            </a:p>
          </p:txBody>
        </p:sp>
        <p:sp>
          <p:nvSpPr>
            <p:cNvPr id="29776" name="Rectangle 79"/>
            <p:cNvSpPr>
              <a:spLocks noChangeArrowheads="1"/>
            </p:cNvSpPr>
            <p:nvPr/>
          </p:nvSpPr>
          <p:spPr bwMode="auto">
            <a:xfrm>
              <a:off x="1854" y="2728"/>
              <a:ext cx="331" cy="131"/>
            </a:xfrm>
            <a:prstGeom prst="rect">
              <a:avLst/>
            </a:prstGeom>
            <a:noFill/>
            <a:ln w="9525">
              <a:noFill/>
              <a:miter lim="800000"/>
              <a:headEnd/>
              <a:tailEnd/>
            </a:ln>
          </p:spPr>
          <p:txBody>
            <a:bodyPr wrap="none" lIns="0" tIns="0" rIns="0" bIns="0">
              <a:spAutoFit/>
            </a:bodyPr>
            <a:lstStyle/>
            <a:p>
              <a:pPr eaLnBrk="0" hangingPunct="0"/>
              <a:r>
                <a:rPr lang="en-US" sz="2200" i="0">
                  <a:solidFill>
                    <a:srgbClr val="990099"/>
                  </a:solidFill>
                  <a:latin typeface="Arial Rounded MT Bold" pitchFamily="34" charset="0"/>
                </a:rPr>
                <a:t>Eutectic</a:t>
              </a:r>
              <a:endParaRPr lang="en-US" sz="2200" i="0">
                <a:latin typeface="Times" charset="0"/>
              </a:endParaRPr>
            </a:p>
          </p:txBody>
        </p:sp>
        <p:sp>
          <p:nvSpPr>
            <p:cNvPr id="29777" name="Oval 80"/>
            <p:cNvSpPr>
              <a:spLocks noChangeArrowheads="1"/>
            </p:cNvSpPr>
            <p:nvPr/>
          </p:nvSpPr>
          <p:spPr bwMode="auto">
            <a:xfrm>
              <a:off x="1771" y="2659"/>
              <a:ext cx="42" cy="41"/>
            </a:xfrm>
            <a:prstGeom prst="ellipse">
              <a:avLst/>
            </a:prstGeom>
            <a:solidFill>
              <a:srgbClr val="990099"/>
            </a:solidFill>
            <a:ln w="9525">
              <a:noFill/>
              <a:round/>
              <a:headEnd/>
              <a:tailEnd/>
            </a:ln>
          </p:spPr>
          <p:txBody>
            <a:bodyPr/>
            <a:lstStyle/>
            <a:p>
              <a:endParaRPr lang="th-TH"/>
            </a:p>
          </p:txBody>
        </p:sp>
        <p:sp>
          <p:nvSpPr>
            <p:cNvPr id="29778" name="Rectangle 81"/>
            <p:cNvSpPr>
              <a:spLocks noChangeArrowheads="1"/>
            </p:cNvSpPr>
            <p:nvPr/>
          </p:nvSpPr>
          <p:spPr bwMode="auto">
            <a:xfrm>
              <a:off x="655" y="3286"/>
              <a:ext cx="389" cy="131"/>
            </a:xfrm>
            <a:prstGeom prst="rect">
              <a:avLst/>
            </a:prstGeom>
            <a:noFill/>
            <a:ln w="9525">
              <a:noFill/>
              <a:miter lim="800000"/>
              <a:headEnd/>
              <a:tailEnd/>
            </a:ln>
          </p:spPr>
          <p:txBody>
            <a:bodyPr wrap="none" lIns="0" tIns="0" rIns="0" bIns="0">
              <a:spAutoFit/>
            </a:bodyPr>
            <a:lstStyle/>
            <a:p>
              <a:pPr eaLnBrk="0" hangingPunct="0"/>
              <a:r>
                <a:rPr lang="en-US" sz="2200" i="0">
                  <a:solidFill>
                    <a:srgbClr val="CC6600"/>
                  </a:solidFill>
                  <a:latin typeface="Arial Rounded MT Bold" pitchFamily="34" charset="0"/>
                </a:rPr>
                <a:t>Eutectoid</a:t>
              </a:r>
              <a:endParaRPr lang="en-US" sz="2200" i="0">
                <a:latin typeface="Times" charset="0"/>
              </a:endParaRPr>
            </a:p>
          </p:txBody>
        </p:sp>
        <p:sp>
          <p:nvSpPr>
            <p:cNvPr id="29779" name="Line 82"/>
            <p:cNvSpPr>
              <a:spLocks noChangeShapeType="1"/>
            </p:cNvSpPr>
            <p:nvPr/>
          </p:nvSpPr>
          <p:spPr bwMode="auto">
            <a:xfrm>
              <a:off x="614" y="3107"/>
              <a:ext cx="1" cy="27"/>
            </a:xfrm>
            <a:prstGeom prst="line">
              <a:avLst/>
            </a:prstGeom>
            <a:noFill/>
            <a:ln w="22225">
              <a:solidFill>
                <a:srgbClr val="CC6600"/>
              </a:solidFill>
              <a:round/>
              <a:headEnd/>
              <a:tailEnd/>
            </a:ln>
          </p:spPr>
          <p:txBody>
            <a:bodyPr/>
            <a:lstStyle/>
            <a:p>
              <a:endParaRPr lang="th-TH"/>
            </a:p>
          </p:txBody>
        </p:sp>
        <p:sp>
          <p:nvSpPr>
            <p:cNvPr id="29780" name="Line 83"/>
            <p:cNvSpPr>
              <a:spLocks noChangeShapeType="1"/>
            </p:cNvSpPr>
            <p:nvPr/>
          </p:nvSpPr>
          <p:spPr bwMode="auto">
            <a:xfrm>
              <a:off x="614" y="3155"/>
              <a:ext cx="1" cy="27"/>
            </a:xfrm>
            <a:prstGeom prst="line">
              <a:avLst/>
            </a:prstGeom>
            <a:noFill/>
            <a:ln w="22225">
              <a:solidFill>
                <a:srgbClr val="CC6600"/>
              </a:solidFill>
              <a:round/>
              <a:headEnd/>
              <a:tailEnd/>
            </a:ln>
          </p:spPr>
          <p:txBody>
            <a:bodyPr/>
            <a:lstStyle/>
            <a:p>
              <a:endParaRPr lang="th-TH"/>
            </a:p>
          </p:txBody>
        </p:sp>
        <p:sp>
          <p:nvSpPr>
            <p:cNvPr id="29781" name="Line 84"/>
            <p:cNvSpPr>
              <a:spLocks noChangeShapeType="1"/>
            </p:cNvSpPr>
            <p:nvPr/>
          </p:nvSpPr>
          <p:spPr bwMode="auto">
            <a:xfrm>
              <a:off x="614" y="3203"/>
              <a:ext cx="1" cy="28"/>
            </a:xfrm>
            <a:prstGeom prst="line">
              <a:avLst/>
            </a:prstGeom>
            <a:noFill/>
            <a:ln w="22225">
              <a:solidFill>
                <a:srgbClr val="CC6600"/>
              </a:solidFill>
              <a:round/>
              <a:headEnd/>
              <a:tailEnd/>
            </a:ln>
          </p:spPr>
          <p:txBody>
            <a:bodyPr/>
            <a:lstStyle/>
            <a:p>
              <a:endParaRPr lang="th-TH"/>
            </a:p>
          </p:txBody>
        </p:sp>
        <p:sp>
          <p:nvSpPr>
            <p:cNvPr id="29782" name="Line 85"/>
            <p:cNvSpPr>
              <a:spLocks noChangeShapeType="1"/>
            </p:cNvSpPr>
            <p:nvPr/>
          </p:nvSpPr>
          <p:spPr bwMode="auto">
            <a:xfrm>
              <a:off x="614" y="3251"/>
              <a:ext cx="1" cy="28"/>
            </a:xfrm>
            <a:prstGeom prst="line">
              <a:avLst/>
            </a:prstGeom>
            <a:noFill/>
            <a:ln w="22225">
              <a:solidFill>
                <a:srgbClr val="CC6600"/>
              </a:solidFill>
              <a:round/>
              <a:headEnd/>
              <a:tailEnd/>
            </a:ln>
          </p:spPr>
          <p:txBody>
            <a:bodyPr/>
            <a:lstStyle/>
            <a:p>
              <a:endParaRPr lang="th-TH"/>
            </a:p>
          </p:txBody>
        </p:sp>
        <p:sp>
          <p:nvSpPr>
            <p:cNvPr id="29783" name="Line 86"/>
            <p:cNvSpPr>
              <a:spLocks noChangeShapeType="1"/>
            </p:cNvSpPr>
            <p:nvPr/>
          </p:nvSpPr>
          <p:spPr bwMode="auto">
            <a:xfrm>
              <a:off x="614" y="3300"/>
              <a:ext cx="1" cy="27"/>
            </a:xfrm>
            <a:prstGeom prst="line">
              <a:avLst/>
            </a:prstGeom>
            <a:noFill/>
            <a:ln w="22225">
              <a:solidFill>
                <a:srgbClr val="CC6600"/>
              </a:solidFill>
              <a:round/>
              <a:headEnd/>
              <a:tailEnd/>
            </a:ln>
          </p:spPr>
          <p:txBody>
            <a:bodyPr/>
            <a:lstStyle/>
            <a:p>
              <a:endParaRPr lang="th-TH"/>
            </a:p>
          </p:txBody>
        </p:sp>
        <p:sp>
          <p:nvSpPr>
            <p:cNvPr id="29784" name="Line 87"/>
            <p:cNvSpPr>
              <a:spLocks noChangeShapeType="1"/>
            </p:cNvSpPr>
            <p:nvPr/>
          </p:nvSpPr>
          <p:spPr bwMode="auto">
            <a:xfrm>
              <a:off x="614" y="3348"/>
              <a:ext cx="1" cy="27"/>
            </a:xfrm>
            <a:prstGeom prst="line">
              <a:avLst/>
            </a:prstGeom>
            <a:noFill/>
            <a:ln w="22225">
              <a:solidFill>
                <a:srgbClr val="CC6600"/>
              </a:solidFill>
              <a:round/>
              <a:headEnd/>
              <a:tailEnd/>
            </a:ln>
          </p:spPr>
          <p:txBody>
            <a:bodyPr/>
            <a:lstStyle/>
            <a:p>
              <a:endParaRPr lang="th-TH"/>
            </a:p>
          </p:txBody>
        </p:sp>
        <p:sp>
          <p:nvSpPr>
            <p:cNvPr id="29785" name="Line 88"/>
            <p:cNvSpPr>
              <a:spLocks noChangeShapeType="1"/>
            </p:cNvSpPr>
            <p:nvPr/>
          </p:nvSpPr>
          <p:spPr bwMode="auto">
            <a:xfrm>
              <a:off x="614" y="3389"/>
              <a:ext cx="1" cy="7"/>
            </a:xfrm>
            <a:prstGeom prst="line">
              <a:avLst/>
            </a:prstGeom>
            <a:noFill/>
            <a:ln w="22225">
              <a:solidFill>
                <a:srgbClr val="CC6600"/>
              </a:solidFill>
              <a:round/>
              <a:headEnd/>
              <a:tailEnd/>
            </a:ln>
          </p:spPr>
          <p:txBody>
            <a:bodyPr/>
            <a:lstStyle/>
            <a:p>
              <a:endParaRPr lang="th-TH"/>
            </a:p>
          </p:txBody>
        </p:sp>
        <p:sp>
          <p:nvSpPr>
            <p:cNvPr id="29786" name="Oval 89"/>
            <p:cNvSpPr>
              <a:spLocks noChangeArrowheads="1"/>
            </p:cNvSpPr>
            <p:nvPr/>
          </p:nvSpPr>
          <p:spPr bwMode="auto">
            <a:xfrm>
              <a:off x="593" y="3231"/>
              <a:ext cx="34" cy="41"/>
            </a:xfrm>
            <a:prstGeom prst="ellipse">
              <a:avLst/>
            </a:prstGeom>
            <a:solidFill>
              <a:srgbClr val="CC6600"/>
            </a:solidFill>
            <a:ln w="9525">
              <a:noFill/>
              <a:round/>
              <a:headEnd/>
              <a:tailEnd/>
            </a:ln>
          </p:spPr>
          <p:txBody>
            <a:bodyPr/>
            <a:lstStyle/>
            <a:p>
              <a:endParaRPr lang="th-TH"/>
            </a:p>
          </p:txBody>
        </p:sp>
        <p:grpSp>
          <p:nvGrpSpPr>
            <p:cNvPr id="29787" name="Group 90"/>
            <p:cNvGrpSpPr>
              <a:grpSpLocks/>
            </p:cNvGrpSpPr>
            <p:nvPr/>
          </p:nvGrpSpPr>
          <p:grpSpPr bwMode="auto">
            <a:xfrm>
              <a:off x="283" y="2170"/>
              <a:ext cx="117" cy="62"/>
              <a:chOff x="1052" y="2350"/>
              <a:chExt cx="117" cy="62"/>
            </a:xfrm>
          </p:grpSpPr>
          <p:sp>
            <p:nvSpPr>
              <p:cNvPr id="29797" name="Freeform 91"/>
              <p:cNvSpPr>
                <a:spLocks/>
              </p:cNvSpPr>
              <p:nvPr/>
            </p:nvSpPr>
            <p:spPr bwMode="auto">
              <a:xfrm>
                <a:off x="1086" y="2350"/>
                <a:ext cx="83" cy="62"/>
              </a:xfrm>
              <a:custGeom>
                <a:avLst/>
                <a:gdLst>
                  <a:gd name="T0" fmla="*/ 83 w 83"/>
                  <a:gd name="T1" fmla="*/ 55 h 62"/>
                  <a:gd name="T2" fmla="*/ 0 w 83"/>
                  <a:gd name="T3" fmla="*/ 62 h 62"/>
                  <a:gd name="T4" fmla="*/ 35 w 83"/>
                  <a:gd name="T5" fmla="*/ 41 h 62"/>
                  <a:gd name="T6" fmla="*/ 21 w 83"/>
                  <a:gd name="T7" fmla="*/ 0 h 62"/>
                  <a:gd name="T8" fmla="*/ 83 w 83"/>
                  <a:gd name="T9" fmla="*/ 55 h 62"/>
                  <a:gd name="T10" fmla="*/ 0 60000 65536"/>
                  <a:gd name="T11" fmla="*/ 0 60000 65536"/>
                  <a:gd name="T12" fmla="*/ 0 60000 65536"/>
                  <a:gd name="T13" fmla="*/ 0 60000 65536"/>
                  <a:gd name="T14" fmla="*/ 0 60000 65536"/>
                  <a:gd name="T15" fmla="*/ 0 w 83"/>
                  <a:gd name="T16" fmla="*/ 0 h 62"/>
                  <a:gd name="T17" fmla="*/ 83 w 83"/>
                  <a:gd name="T18" fmla="*/ 62 h 62"/>
                </a:gdLst>
                <a:ahLst/>
                <a:cxnLst>
                  <a:cxn ang="T10">
                    <a:pos x="T0" y="T1"/>
                  </a:cxn>
                  <a:cxn ang="T11">
                    <a:pos x="T2" y="T3"/>
                  </a:cxn>
                  <a:cxn ang="T12">
                    <a:pos x="T4" y="T5"/>
                  </a:cxn>
                  <a:cxn ang="T13">
                    <a:pos x="T6" y="T7"/>
                  </a:cxn>
                  <a:cxn ang="T14">
                    <a:pos x="T8" y="T9"/>
                  </a:cxn>
                </a:cxnLst>
                <a:rect l="T15" t="T16" r="T17" b="T18"/>
                <a:pathLst>
                  <a:path w="83" h="62">
                    <a:moveTo>
                      <a:pt x="83" y="55"/>
                    </a:moveTo>
                    <a:lnTo>
                      <a:pt x="0" y="62"/>
                    </a:lnTo>
                    <a:lnTo>
                      <a:pt x="35" y="41"/>
                    </a:lnTo>
                    <a:lnTo>
                      <a:pt x="21" y="0"/>
                    </a:lnTo>
                    <a:lnTo>
                      <a:pt x="83" y="55"/>
                    </a:lnTo>
                    <a:close/>
                  </a:path>
                </a:pathLst>
              </a:custGeom>
              <a:solidFill>
                <a:srgbClr val="66CC00"/>
              </a:solidFill>
              <a:ln w="11113">
                <a:solidFill>
                  <a:srgbClr val="66CC00"/>
                </a:solidFill>
                <a:round/>
                <a:headEnd/>
                <a:tailEnd/>
              </a:ln>
            </p:spPr>
            <p:txBody>
              <a:bodyPr/>
              <a:lstStyle/>
              <a:p>
                <a:endParaRPr lang="th-TH"/>
              </a:p>
            </p:txBody>
          </p:sp>
          <p:sp>
            <p:nvSpPr>
              <p:cNvPr id="29798" name="Line 92"/>
              <p:cNvSpPr>
                <a:spLocks noChangeShapeType="1"/>
              </p:cNvSpPr>
              <p:nvPr/>
            </p:nvSpPr>
            <p:spPr bwMode="auto">
              <a:xfrm>
                <a:off x="1052" y="2363"/>
                <a:ext cx="69" cy="28"/>
              </a:xfrm>
              <a:prstGeom prst="line">
                <a:avLst/>
              </a:prstGeom>
              <a:noFill/>
              <a:ln w="11113">
                <a:solidFill>
                  <a:srgbClr val="66CC00"/>
                </a:solidFill>
                <a:round/>
                <a:headEnd/>
                <a:tailEnd/>
              </a:ln>
            </p:spPr>
            <p:txBody>
              <a:bodyPr/>
              <a:lstStyle/>
              <a:p>
                <a:endParaRPr lang="th-TH"/>
              </a:p>
            </p:txBody>
          </p:sp>
        </p:grpSp>
        <p:grpSp>
          <p:nvGrpSpPr>
            <p:cNvPr id="29788" name="Group 93"/>
            <p:cNvGrpSpPr>
              <a:grpSpLocks/>
            </p:cNvGrpSpPr>
            <p:nvPr/>
          </p:nvGrpSpPr>
          <p:grpSpPr bwMode="auto">
            <a:xfrm>
              <a:off x="262" y="3210"/>
              <a:ext cx="117" cy="62"/>
              <a:chOff x="1031" y="3390"/>
              <a:chExt cx="117" cy="62"/>
            </a:xfrm>
          </p:grpSpPr>
          <p:sp>
            <p:nvSpPr>
              <p:cNvPr id="29795" name="Freeform 94"/>
              <p:cNvSpPr>
                <a:spLocks/>
              </p:cNvSpPr>
              <p:nvPr/>
            </p:nvSpPr>
            <p:spPr bwMode="auto">
              <a:xfrm>
                <a:off x="1066" y="3390"/>
                <a:ext cx="82" cy="62"/>
              </a:xfrm>
              <a:custGeom>
                <a:avLst/>
                <a:gdLst>
                  <a:gd name="T0" fmla="*/ 82 w 82"/>
                  <a:gd name="T1" fmla="*/ 55 h 62"/>
                  <a:gd name="T2" fmla="*/ 0 w 82"/>
                  <a:gd name="T3" fmla="*/ 62 h 62"/>
                  <a:gd name="T4" fmla="*/ 34 w 82"/>
                  <a:gd name="T5" fmla="*/ 41 h 62"/>
                  <a:gd name="T6" fmla="*/ 20 w 82"/>
                  <a:gd name="T7" fmla="*/ 0 h 62"/>
                  <a:gd name="T8" fmla="*/ 82 w 82"/>
                  <a:gd name="T9" fmla="*/ 55 h 62"/>
                  <a:gd name="T10" fmla="*/ 0 60000 65536"/>
                  <a:gd name="T11" fmla="*/ 0 60000 65536"/>
                  <a:gd name="T12" fmla="*/ 0 60000 65536"/>
                  <a:gd name="T13" fmla="*/ 0 60000 65536"/>
                  <a:gd name="T14" fmla="*/ 0 60000 65536"/>
                  <a:gd name="T15" fmla="*/ 0 w 82"/>
                  <a:gd name="T16" fmla="*/ 0 h 62"/>
                  <a:gd name="T17" fmla="*/ 82 w 82"/>
                  <a:gd name="T18" fmla="*/ 62 h 62"/>
                </a:gdLst>
                <a:ahLst/>
                <a:cxnLst>
                  <a:cxn ang="T10">
                    <a:pos x="T0" y="T1"/>
                  </a:cxn>
                  <a:cxn ang="T11">
                    <a:pos x="T2" y="T3"/>
                  </a:cxn>
                  <a:cxn ang="T12">
                    <a:pos x="T4" y="T5"/>
                  </a:cxn>
                  <a:cxn ang="T13">
                    <a:pos x="T6" y="T7"/>
                  </a:cxn>
                  <a:cxn ang="T14">
                    <a:pos x="T8" y="T9"/>
                  </a:cxn>
                </a:cxnLst>
                <a:rect l="T15" t="T16" r="T17" b="T18"/>
                <a:pathLst>
                  <a:path w="82" h="62">
                    <a:moveTo>
                      <a:pt x="82" y="55"/>
                    </a:moveTo>
                    <a:lnTo>
                      <a:pt x="0" y="62"/>
                    </a:lnTo>
                    <a:lnTo>
                      <a:pt x="34" y="41"/>
                    </a:lnTo>
                    <a:lnTo>
                      <a:pt x="20" y="0"/>
                    </a:lnTo>
                    <a:lnTo>
                      <a:pt x="82" y="55"/>
                    </a:lnTo>
                    <a:close/>
                  </a:path>
                </a:pathLst>
              </a:custGeom>
              <a:solidFill>
                <a:srgbClr val="00CCCC"/>
              </a:solidFill>
              <a:ln w="11113">
                <a:solidFill>
                  <a:srgbClr val="00CCCC"/>
                </a:solidFill>
                <a:round/>
                <a:headEnd/>
                <a:tailEnd/>
              </a:ln>
            </p:spPr>
            <p:txBody>
              <a:bodyPr/>
              <a:lstStyle/>
              <a:p>
                <a:endParaRPr lang="th-TH"/>
              </a:p>
            </p:txBody>
          </p:sp>
          <p:sp>
            <p:nvSpPr>
              <p:cNvPr id="29796" name="Line 95"/>
              <p:cNvSpPr>
                <a:spLocks noChangeShapeType="1"/>
              </p:cNvSpPr>
              <p:nvPr/>
            </p:nvSpPr>
            <p:spPr bwMode="auto">
              <a:xfrm>
                <a:off x="1031" y="3404"/>
                <a:ext cx="69" cy="27"/>
              </a:xfrm>
              <a:prstGeom prst="line">
                <a:avLst/>
              </a:prstGeom>
              <a:noFill/>
              <a:ln w="11113">
                <a:solidFill>
                  <a:srgbClr val="00CCCC"/>
                </a:solidFill>
                <a:round/>
                <a:headEnd/>
                <a:tailEnd/>
              </a:ln>
            </p:spPr>
            <p:txBody>
              <a:bodyPr/>
              <a:lstStyle/>
              <a:p>
                <a:endParaRPr lang="th-TH"/>
              </a:p>
            </p:txBody>
          </p:sp>
        </p:grpSp>
        <p:sp>
          <p:nvSpPr>
            <p:cNvPr id="29789" name="Rectangle 96"/>
            <p:cNvSpPr>
              <a:spLocks noChangeArrowheads="1"/>
            </p:cNvSpPr>
            <p:nvPr/>
          </p:nvSpPr>
          <p:spPr bwMode="auto">
            <a:xfrm>
              <a:off x="524" y="3396"/>
              <a:ext cx="181" cy="131"/>
            </a:xfrm>
            <a:prstGeom prst="rect">
              <a:avLst/>
            </a:prstGeom>
            <a:noFill/>
            <a:ln w="9525">
              <a:noFill/>
              <a:miter lim="800000"/>
              <a:headEnd/>
              <a:tailEnd/>
            </a:ln>
          </p:spPr>
          <p:txBody>
            <a:bodyPr wrap="none" lIns="0" tIns="0" rIns="0" bIns="0">
              <a:spAutoFit/>
            </a:bodyPr>
            <a:lstStyle/>
            <a:p>
              <a:pPr eaLnBrk="0" hangingPunct="0"/>
              <a:r>
                <a:rPr lang="en-US" sz="2200" i="0">
                  <a:solidFill>
                    <a:srgbClr val="CC6600"/>
                  </a:solidFill>
                  <a:latin typeface="Arial Rounded MT Bold" pitchFamily="34" charset="0"/>
                </a:rPr>
                <a:t>0.77</a:t>
              </a:r>
              <a:endParaRPr lang="en-US" sz="2200" i="0">
                <a:latin typeface="Times" charset="0"/>
              </a:endParaRPr>
            </a:p>
          </p:txBody>
        </p:sp>
        <p:sp>
          <p:nvSpPr>
            <p:cNvPr id="29790" name="Rectangle 97"/>
            <p:cNvSpPr>
              <a:spLocks noChangeArrowheads="1"/>
            </p:cNvSpPr>
            <p:nvPr/>
          </p:nvSpPr>
          <p:spPr bwMode="auto">
            <a:xfrm>
              <a:off x="1689" y="2824"/>
              <a:ext cx="182" cy="131"/>
            </a:xfrm>
            <a:prstGeom prst="rect">
              <a:avLst/>
            </a:prstGeom>
            <a:noFill/>
            <a:ln w="9525">
              <a:noFill/>
              <a:miter lim="800000"/>
              <a:headEnd/>
              <a:tailEnd/>
            </a:ln>
          </p:spPr>
          <p:txBody>
            <a:bodyPr wrap="none" lIns="0" tIns="0" rIns="0" bIns="0">
              <a:spAutoFit/>
            </a:bodyPr>
            <a:lstStyle/>
            <a:p>
              <a:pPr eaLnBrk="0" hangingPunct="0"/>
              <a:r>
                <a:rPr lang="en-US" sz="2200" i="0">
                  <a:solidFill>
                    <a:srgbClr val="990099"/>
                  </a:solidFill>
                  <a:latin typeface="Arial Rounded MT Bold" pitchFamily="34" charset="0"/>
                </a:rPr>
                <a:t>4.30</a:t>
              </a:r>
              <a:endParaRPr lang="en-US" sz="2200" i="0">
                <a:latin typeface="Times" charset="0"/>
              </a:endParaRPr>
            </a:p>
          </p:txBody>
        </p:sp>
        <p:sp>
          <p:nvSpPr>
            <p:cNvPr id="29791" name="Rectangle 98"/>
            <p:cNvSpPr>
              <a:spLocks noChangeArrowheads="1"/>
            </p:cNvSpPr>
            <p:nvPr/>
          </p:nvSpPr>
          <p:spPr bwMode="auto">
            <a:xfrm>
              <a:off x="903" y="3161"/>
              <a:ext cx="247" cy="131"/>
            </a:xfrm>
            <a:prstGeom prst="rect">
              <a:avLst/>
            </a:prstGeom>
            <a:noFill/>
            <a:ln w="9525">
              <a:noFill/>
              <a:miter lim="800000"/>
              <a:headEnd/>
              <a:tailEnd/>
            </a:ln>
          </p:spPr>
          <p:txBody>
            <a:bodyPr wrap="none" lIns="0" tIns="0" rIns="0" bIns="0">
              <a:spAutoFit/>
            </a:bodyPr>
            <a:lstStyle/>
            <a:p>
              <a:pPr eaLnBrk="0" hangingPunct="0"/>
              <a:r>
                <a:rPr lang="en-US" sz="2200" i="0">
                  <a:solidFill>
                    <a:srgbClr val="CC6600"/>
                  </a:solidFill>
                  <a:latin typeface="Arial Rounded MT Bold" pitchFamily="34" charset="0"/>
                </a:rPr>
                <a:t>727°C</a:t>
              </a:r>
              <a:endParaRPr lang="en-US" sz="2200" i="0">
                <a:latin typeface="Times" charset="0"/>
              </a:endParaRPr>
            </a:p>
          </p:txBody>
        </p:sp>
        <p:sp>
          <p:nvSpPr>
            <p:cNvPr id="29792" name="Rectangle 99"/>
            <p:cNvSpPr>
              <a:spLocks noChangeArrowheads="1"/>
            </p:cNvSpPr>
            <p:nvPr/>
          </p:nvSpPr>
          <p:spPr bwMode="auto">
            <a:xfrm>
              <a:off x="1323" y="2596"/>
              <a:ext cx="299" cy="131"/>
            </a:xfrm>
            <a:prstGeom prst="rect">
              <a:avLst/>
            </a:prstGeom>
            <a:noFill/>
            <a:ln w="9525">
              <a:noFill/>
              <a:miter lim="800000"/>
              <a:headEnd/>
              <a:tailEnd/>
            </a:ln>
          </p:spPr>
          <p:txBody>
            <a:bodyPr wrap="none" lIns="0" tIns="0" rIns="0" bIns="0">
              <a:spAutoFit/>
            </a:bodyPr>
            <a:lstStyle/>
            <a:p>
              <a:pPr eaLnBrk="0" hangingPunct="0"/>
              <a:r>
                <a:rPr lang="en-US" sz="2200" i="0">
                  <a:solidFill>
                    <a:srgbClr val="990099"/>
                  </a:solidFill>
                  <a:latin typeface="Arial Rounded MT Bold" pitchFamily="34" charset="0"/>
                </a:rPr>
                <a:t>1148°C</a:t>
              </a:r>
              <a:endParaRPr lang="en-US" sz="2200" i="0">
                <a:latin typeface="Times" charset="0"/>
              </a:endParaRPr>
            </a:p>
          </p:txBody>
        </p:sp>
        <p:sp>
          <p:nvSpPr>
            <p:cNvPr id="29793" name="Rectangle 100"/>
            <p:cNvSpPr>
              <a:spLocks noChangeArrowheads="1"/>
            </p:cNvSpPr>
            <p:nvPr/>
          </p:nvSpPr>
          <p:spPr bwMode="auto">
            <a:xfrm>
              <a:off x="290" y="1894"/>
              <a:ext cx="211" cy="131"/>
            </a:xfrm>
            <a:prstGeom prst="rect">
              <a:avLst/>
            </a:prstGeom>
            <a:noFill/>
            <a:ln w="9525">
              <a:noFill/>
              <a:miter lim="800000"/>
              <a:headEnd/>
              <a:tailEnd/>
            </a:ln>
          </p:spPr>
          <p:txBody>
            <a:bodyPr wrap="none" lIns="0" tIns="0" rIns="0" bIns="0">
              <a:spAutoFit/>
            </a:bodyPr>
            <a:lstStyle/>
            <a:p>
              <a:pPr eaLnBrk="0" hangingPunct="0"/>
              <a:r>
                <a:rPr lang="en-US" sz="2200" i="0">
                  <a:solidFill>
                    <a:srgbClr val="000000"/>
                  </a:solidFill>
                  <a:latin typeface="Arial Rounded MT Bold" pitchFamily="34" charset="0"/>
                </a:rPr>
                <a:t>T(°C)</a:t>
              </a:r>
              <a:endParaRPr lang="en-US" sz="2200" i="0">
                <a:latin typeface="Times" charset="0"/>
              </a:endParaRPr>
            </a:p>
          </p:txBody>
        </p:sp>
        <p:sp>
          <p:nvSpPr>
            <p:cNvPr id="29794" name="Line 101"/>
            <p:cNvSpPr>
              <a:spLocks noChangeShapeType="1"/>
            </p:cNvSpPr>
            <p:nvPr/>
          </p:nvSpPr>
          <p:spPr bwMode="auto">
            <a:xfrm>
              <a:off x="2323" y="3070"/>
              <a:ext cx="192" cy="48"/>
            </a:xfrm>
            <a:prstGeom prst="line">
              <a:avLst/>
            </a:prstGeom>
            <a:noFill/>
            <a:ln w="9525">
              <a:solidFill>
                <a:srgbClr val="FF6600"/>
              </a:solidFill>
              <a:round/>
              <a:headEnd/>
              <a:tailEnd type="triangle" w="med" len="med"/>
            </a:ln>
          </p:spPr>
          <p:txBody>
            <a:bodyPr/>
            <a:lstStyle/>
            <a:p>
              <a:endParaRPr lang="th-TH"/>
            </a:p>
          </p:txBody>
        </p:sp>
      </p:grpSp>
      <p:sp>
        <p:nvSpPr>
          <p:cNvPr id="308326" name="Line 102"/>
          <p:cNvSpPr>
            <a:spLocks noChangeShapeType="1"/>
          </p:cNvSpPr>
          <p:nvPr/>
        </p:nvSpPr>
        <p:spPr bwMode="auto">
          <a:xfrm flipV="1">
            <a:off x="3200400" y="879475"/>
            <a:ext cx="0" cy="4267200"/>
          </a:xfrm>
          <a:prstGeom prst="line">
            <a:avLst/>
          </a:prstGeom>
          <a:noFill/>
          <a:ln w="57150">
            <a:solidFill>
              <a:schemeClr val="tx1"/>
            </a:solidFill>
            <a:round/>
            <a:headEnd/>
            <a:tailEnd/>
          </a:ln>
        </p:spPr>
        <p:txBody>
          <a:bodyPr/>
          <a:lstStyle/>
          <a:p>
            <a:endParaRPr lang="th-TH"/>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8326"/>
                                        </p:tgtEl>
                                        <p:attrNameLst>
                                          <p:attrName>style.visibility</p:attrName>
                                        </p:attrNameLst>
                                      </p:cBhvr>
                                      <p:to>
                                        <p:strVal val="visible"/>
                                      </p:to>
                                    </p:set>
                                    <p:anim calcmode="lin" valueType="num">
                                      <p:cBhvr additive="base">
                                        <p:cTn id="7" dur="500" fill="hold"/>
                                        <p:tgtEl>
                                          <p:spTgt spid="308326"/>
                                        </p:tgtEl>
                                        <p:attrNameLst>
                                          <p:attrName>ppt_x</p:attrName>
                                        </p:attrNameLst>
                                      </p:cBhvr>
                                      <p:tavLst>
                                        <p:tav tm="0">
                                          <p:val>
                                            <p:strVal val="#ppt_x"/>
                                          </p:val>
                                        </p:tav>
                                        <p:tav tm="100000">
                                          <p:val>
                                            <p:strVal val="#ppt_x"/>
                                          </p:val>
                                        </p:tav>
                                      </p:tavLst>
                                    </p:anim>
                                    <p:anim calcmode="lin" valueType="num">
                                      <p:cBhvr additive="base">
                                        <p:cTn id="8" dur="500" fill="hold"/>
                                        <p:tgtEl>
                                          <p:spTgt spid="3083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3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Furnaces for Converting Steel</a:t>
            </a:r>
            <a:endParaRPr lang="th-TH" smtClean="0"/>
          </a:p>
        </p:txBody>
      </p:sp>
      <p:sp>
        <p:nvSpPr>
          <p:cNvPr id="30723" name="Rectangle 3"/>
          <p:cNvSpPr>
            <a:spLocks noGrp="1" noChangeArrowheads="1"/>
          </p:cNvSpPr>
          <p:nvPr>
            <p:ph type="body" idx="1"/>
          </p:nvPr>
        </p:nvSpPr>
        <p:spPr/>
        <p:txBody>
          <a:bodyPr/>
          <a:lstStyle/>
          <a:p>
            <a:pPr eaLnBrk="1" hangingPunct="1"/>
            <a:r>
              <a:rPr lang="en-US" smtClean="0"/>
              <a:t>Open hearth furnace</a:t>
            </a:r>
          </a:p>
          <a:p>
            <a:pPr eaLnBrk="1" hangingPunct="1"/>
            <a:r>
              <a:rPr lang="en-US" smtClean="0"/>
              <a:t>Bessemer furnace</a:t>
            </a:r>
          </a:p>
          <a:p>
            <a:pPr eaLnBrk="1" hangingPunct="1"/>
            <a:r>
              <a:rPr lang="en-US" smtClean="0"/>
              <a:t>Basic Oxygen furnace </a:t>
            </a:r>
          </a:p>
          <a:p>
            <a:pPr eaLnBrk="1" hangingPunct="1"/>
            <a:r>
              <a:rPr lang="en-US" smtClean="0"/>
              <a:t>Induction furnace</a:t>
            </a:r>
            <a:endParaRPr lang="th-TH"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O</a:t>
            </a:r>
            <a:r>
              <a:rPr lang="th-TH" smtClean="0"/>
              <a:t>pen-hearth furnace</a:t>
            </a:r>
            <a:br>
              <a:rPr lang="th-TH" smtClean="0"/>
            </a:br>
            <a:r>
              <a:rPr lang="en-US" sz="1200" smtClean="0"/>
              <a:t>THE FLOOR OF FIRE PLACE</a:t>
            </a:r>
            <a:endParaRPr lang="th-TH" sz="1200" smtClean="0"/>
          </a:p>
        </p:txBody>
      </p:sp>
      <p:sp>
        <p:nvSpPr>
          <p:cNvPr id="31747" name="Rectangle 3"/>
          <p:cNvSpPr>
            <a:spLocks noGrp="1" noChangeArrowheads="1"/>
          </p:cNvSpPr>
          <p:nvPr>
            <p:ph type="body" idx="1"/>
          </p:nvPr>
        </p:nvSpPr>
        <p:spPr/>
        <p:txBody>
          <a:bodyPr/>
          <a:lstStyle/>
          <a:p>
            <a:pPr eaLnBrk="1" hangingPunct="1"/>
            <a:r>
              <a:rPr lang="th-TH" smtClean="0"/>
              <a:t>In the furnace, which has a wide, saucer-shaped hearth and a low roof, molten pig iron and scrap are packed into the shallow hearth and heated by overhead gas burners using preheated air.</a:t>
            </a:r>
            <a:br>
              <a:rPr lang="th-TH" smtClean="0"/>
            </a:br>
            <a:endParaRPr lang="th-TH" smtClean="0"/>
          </a:p>
          <a:p>
            <a:pPr eaLnBrk="1" hangingPunct="1"/>
            <a:endParaRPr lang="th-TH"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open"/>
          <p:cNvPicPr>
            <a:picLocks noGrp="1" noChangeAspect="1" noChangeArrowheads="1"/>
          </p:cNvPicPr>
          <p:nvPr>
            <p:ph idx="1"/>
          </p:nvPr>
        </p:nvPicPr>
        <p:blipFill>
          <a:blip r:embed="rId3" cstate="print"/>
          <a:srcRect/>
          <a:stretch>
            <a:fillRect/>
          </a:stretch>
        </p:blipFill>
        <p:spPr>
          <a:xfrm>
            <a:off x="1447800" y="1295400"/>
            <a:ext cx="5580063" cy="4525963"/>
          </a:xfrm>
          <a:noFill/>
        </p:spPr>
      </p:pic>
      <p:sp>
        <p:nvSpPr>
          <p:cNvPr id="32771" name="Rectangle 3"/>
          <p:cNvSpPr>
            <a:spLocks noGrp="1" noChangeArrowheads="1"/>
          </p:cNvSpPr>
          <p:nvPr>
            <p:ph type="title"/>
          </p:nvPr>
        </p:nvSpPr>
        <p:spPr>
          <a:noFill/>
        </p:spPr>
        <p:txBody>
          <a:bodyPr/>
          <a:lstStyle/>
          <a:p>
            <a:pPr eaLnBrk="1" hangingPunct="1"/>
            <a:r>
              <a:rPr lang="en-US" smtClean="0"/>
              <a:t>Open hearth furnance</a:t>
            </a:r>
            <a:endParaRPr lang="th-TH" smtClean="0"/>
          </a:p>
        </p:txBody>
      </p:sp>
      <p:sp>
        <p:nvSpPr>
          <p:cNvPr id="32772" name="Rectangle 4"/>
          <p:cNvSpPr>
            <a:spLocks noChangeArrowheads="1"/>
          </p:cNvSpPr>
          <p:nvPr/>
        </p:nvSpPr>
        <p:spPr bwMode="auto">
          <a:xfrm>
            <a:off x="1600200" y="5486400"/>
            <a:ext cx="2859088" cy="946150"/>
          </a:xfrm>
          <a:prstGeom prst="rect">
            <a:avLst/>
          </a:prstGeom>
          <a:solidFill>
            <a:schemeClr val="bg1"/>
          </a:solidFill>
          <a:ln w="9525">
            <a:noFill/>
            <a:miter lim="800000"/>
            <a:headEnd/>
            <a:tailEnd/>
          </a:ln>
        </p:spPr>
        <p:txBody>
          <a:bodyPr>
            <a:spAutoFit/>
          </a:bodyPr>
          <a:lstStyle/>
          <a:p>
            <a:r>
              <a:rPr lang="th-TH" sz="2800" i="0"/>
              <a:t>gas and air enter</a:t>
            </a:r>
            <a:br>
              <a:rPr lang="th-TH" sz="2800" i="0"/>
            </a:br>
            <a:endParaRPr lang="th-TH" sz="2800" i="0"/>
          </a:p>
        </p:txBody>
      </p:sp>
      <p:sp>
        <p:nvSpPr>
          <p:cNvPr id="32773" name="Rectangle 5"/>
          <p:cNvSpPr>
            <a:spLocks noChangeArrowheads="1"/>
          </p:cNvSpPr>
          <p:nvPr/>
        </p:nvSpPr>
        <p:spPr bwMode="auto">
          <a:xfrm>
            <a:off x="0" y="3352800"/>
            <a:ext cx="3354388" cy="519113"/>
          </a:xfrm>
          <a:prstGeom prst="rect">
            <a:avLst/>
          </a:prstGeom>
          <a:noFill/>
          <a:ln w="9525">
            <a:noFill/>
            <a:miter lim="800000"/>
            <a:headEnd/>
            <a:tailEnd/>
          </a:ln>
        </p:spPr>
        <p:txBody>
          <a:bodyPr wrap="none">
            <a:spAutoFit/>
          </a:bodyPr>
          <a:lstStyle/>
          <a:p>
            <a:r>
              <a:rPr lang="th-TH" sz="2800" i="0"/>
              <a:t>pre-heated chamber</a:t>
            </a:r>
          </a:p>
        </p:txBody>
      </p:sp>
      <p:sp>
        <p:nvSpPr>
          <p:cNvPr id="32774" name="Rectangle 6"/>
          <p:cNvSpPr>
            <a:spLocks noChangeArrowheads="1"/>
          </p:cNvSpPr>
          <p:nvPr/>
        </p:nvSpPr>
        <p:spPr bwMode="auto">
          <a:xfrm>
            <a:off x="5334000" y="1066800"/>
            <a:ext cx="2936875" cy="946150"/>
          </a:xfrm>
          <a:prstGeom prst="rect">
            <a:avLst/>
          </a:prstGeom>
          <a:noFill/>
          <a:ln w="9525">
            <a:noFill/>
            <a:miter lim="800000"/>
            <a:headEnd/>
            <a:tailEnd/>
          </a:ln>
        </p:spPr>
        <p:txBody>
          <a:bodyPr wrap="none">
            <a:spAutoFit/>
          </a:bodyPr>
          <a:lstStyle/>
          <a:p>
            <a:r>
              <a:rPr lang="th-TH" sz="2800" i="0"/>
              <a:t>C. molten pig iron</a:t>
            </a:r>
            <a:br>
              <a:rPr lang="th-TH" sz="2800" i="0"/>
            </a:br>
            <a:endParaRPr lang="th-TH" sz="2800" i="0"/>
          </a:p>
        </p:txBody>
      </p:sp>
      <p:sp>
        <p:nvSpPr>
          <p:cNvPr id="32775" name="Rectangle 7"/>
          <p:cNvSpPr>
            <a:spLocks noChangeArrowheads="1"/>
          </p:cNvSpPr>
          <p:nvPr/>
        </p:nvSpPr>
        <p:spPr bwMode="auto">
          <a:xfrm>
            <a:off x="3657600" y="2590800"/>
            <a:ext cx="1195388" cy="946150"/>
          </a:xfrm>
          <a:prstGeom prst="rect">
            <a:avLst/>
          </a:prstGeom>
          <a:solidFill>
            <a:srgbClr val="FFCC66"/>
          </a:solidFill>
          <a:ln w="9525">
            <a:noFill/>
            <a:miter lim="800000"/>
            <a:headEnd/>
            <a:tailEnd/>
          </a:ln>
        </p:spPr>
        <p:txBody>
          <a:bodyPr>
            <a:spAutoFit/>
          </a:bodyPr>
          <a:lstStyle/>
          <a:p>
            <a:r>
              <a:rPr lang="th-TH" sz="2800" i="0"/>
              <a:t>hearth</a:t>
            </a:r>
            <a:br>
              <a:rPr lang="th-TH" sz="2800" i="0"/>
            </a:br>
            <a:endParaRPr lang="th-TH" sz="2800" i="0"/>
          </a:p>
        </p:txBody>
      </p:sp>
      <p:sp>
        <p:nvSpPr>
          <p:cNvPr id="32776" name="Rectangle 8"/>
          <p:cNvSpPr>
            <a:spLocks noChangeArrowheads="1"/>
          </p:cNvSpPr>
          <p:nvPr/>
        </p:nvSpPr>
        <p:spPr bwMode="auto">
          <a:xfrm>
            <a:off x="6740525" y="3048000"/>
            <a:ext cx="2479675" cy="946150"/>
          </a:xfrm>
          <a:prstGeom prst="rect">
            <a:avLst/>
          </a:prstGeom>
          <a:noFill/>
          <a:ln w="9525">
            <a:noFill/>
            <a:miter lim="800000"/>
            <a:headEnd/>
            <a:tailEnd/>
          </a:ln>
        </p:spPr>
        <p:txBody>
          <a:bodyPr>
            <a:spAutoFit/>
          </a:bodyPr>
          <a:lstStyle/>
          <a:p>
            <a:r>
              <a:rPr lang="th-TH" sz="2800" i="0"/>
              <a:t>chamber (cold)</a:t>
            </a:r>
            <a:br>
              <a:rPr lang="th-TH" sz="2800" i="0"/>
            </a:br>
            <a:endParaRPr lang="th-TH" sz="2800" i="0"/>
          </a:p>
        </p:txBody>
      </p:sp>
      <p:sp>
        <p:nvSpPr>
          <p:cNvPr id="32777" name="Rectangle 9"/>
          <p:cNvSpPr>
            <a:spLocks noChangeArrowheads="1"/>
          </p:cNvSpPr>
          <p:nvPr/>
        </p:nvSpPr>
        <p:spPr bwMode="auto">
          <a:xfrm>
            <a:off x="6019800" y="5410200"/>
            <a:ext cx="2600325" cy="946150"/>
          </a:xfrm>
          <a:prstGeom prst="rect">
            <a:avLst/>
          </a:prstGeom>
          <a:noFill/>
          <a:ln w="9525">
            <a:noFill/>
            <a:miter lim="800000"/>
            <a:headEnd/>
            <a:tailEnd/>
          </a:ln>
        </p:spPr>
        <p:txBody>
          <a:bodyPr wrap="none">
            <a:spAutoFit/>
          </a:bodyPr>
          <a:lstStyle/>
          <a:p>
            <a:r>
              <a:rPr lang="th-TH" sz="2800" i="0"/>
              <a:t>gas and air exit</a:t>
            </a:r>
            <a:br>
              <a:rPr lang="th-TH" sz="2800" i="0"/>
            </a:br>
            <a:endParaRPr lang="th-TH" sz="2800" i="0"/>
          </a:p>
        </p:txBody>
      </p:sp>
      <p:sp>
        <p:nvSpPr>
          <p:cNvPr id="32778" name="Line 10"/>
          <p:cNvSpPr>
            <a:spLocks noChangeShapeType="1"/>
          </p:cNvSpPr>
          <p:nvPr/>
        </p:nvSpPr>
        <p:spPr bwMode="auto">
          <a:xfrm flipH="1">
            <a:off x="4876800" y="1371600"/>
            <a:ext cx="609600" cy="91440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Blessemer</a:t>
            </a:r>
            <a:endParaRPr lang="th-TH" smtClean="0"/>
          </a:p>
        </p:txBody>
      </p:sp>
      <p:pic>
        <p:nvPicPr>
          <p:cNvPr id="33795" name="Picture 3" descr="bess"/>
          <p:cNvPicPr>
            <a:picLocks noGrp="1" noChangeAspect="1" noChangeArrowheads="1"/>
          </p:cNvPicPr>
          <p:nvPr>
            <p:ph sz="half" idx="1"/>
          </p:nvPr>
        </p:nvPicPr>
        <p:blipFill>
          <a:blip r:embed="rId3" cstate="print"/>
          <a:srcRect/>
          <a:stretch>
            <a:fillRect/>
          </a:stretch>
        </p:blipFill>
        <p:spPr>
          <a:xfrm>
            <a:off x="1447800" y="1276350"/>
            <a:ext cx="5638800" cy="5302250"/>
          </a:xfrm>
          <a:noFill/>
        </p:spPr>
      </p:pic>
      <p:pic>
        <p:nvPicPr>
          <p:cNvPr id="33796" name="Picture 4" descr="bes"/>
          <p:cNvPicPr>
            <a:picLocks noGrp="1" noChangeAspect="1" noChangeArrowheads="1"/>
          </p:cNvPicPr>
          <p:nvPr>
            <p:ph sz="half" idx="2"/>
          </p:nvPr>
        </p:nvPicPr>
        <p:blipFill>
          <a:blip r:embed="rId4" cstate="print"/>
          <a:srcRect/>
          <a:stretch>
            <a:fillRect/>
          </a:stretch>
        </p:blipFill>
        <p:spPr>
          <a:xfrm>
            <a:off x="5105400" y="1590675"/>
            <a:ext cx="3581400" cy="2419350"/>
          </a:xfrm>
          <a:noFill/>
        </p:spPr>
      </p:pic>
      <p:sp>
        <p:nvSpPr>
          <p:cNvPr id="33797" name="Line 5"/>
          <p:cNvSpPr>
            <a:spLocks noChangeShapeType="1"/>
          </p:cNvSpPr>
          <p:nvPr/>
        </p:nvSpPr>
        <p:spPr bwMode="auto">
          <a:xfrm flipV="1">
            <a:off x="3124200" y="3962400"/>
            <a:ext cx="2667000" cy="91440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B</a:t>
            </a:r>
            <a:r>
              <a:rPr lang="th-TH" smtClean="0"/>
              <a:t>asic–oxygen </a:t>
            </a:r>
            <a:r>
              <a:rPr lang="en-US" smtClean="0"/>
              <a:t>Furnance</a:t>
            </a:r>
            <a:endParaRPr lang="th-TH" smtClean="0"/>
          </a:p>
        </p:txBody>
      </p:sp>
      <p:pic>
        <p:nvPicPr>
          <p:cNvPr id="34819" name="Picture 3" descr="bof"/>
          <p:cNvPicPr>
            <a:picLocks noGrp="1" noChangeAspect="1" noChangeArrowheads="1"/>
          </p:cNvPicPr>
          <p:nvPr>
            <p:ph idx="1"/>
          </p:nvPr>
        </p:nvPicPr>
        <p:blipFill>
          <a:blip r:embed="rId3" cstate="print"/>
          <a:srcRect/>
          <a:stretch>
            <a:fillRect/>
          </a:stretch>
        </p:blipFill>
        <p:spPr>
          <a:xfrm>
            <a:off x="1219200" y="1524000"/>
            <a:ext cx="6629400" cy="4476750"/>
          </a:xfrm>
          <a:noFill/>
        </p:spPr>
      </p:pic>
      <p:sp>
        <p:nvSpPr>
          <p:cNvPr id="34820" name="Text Box 4"/>
          <p:cNvSpPr txBox="1">
            <a:spLocks noChangeArrowheads="1"/>
          </p:cNvSpPr>
          <p:nvPr/>
        </p:nvSpPr>
        <p:spPr bwMode="auto">
          <a:xfrm>
            <a:off x="5867400" y="2362200"/>
            <a:ext cx="1981200" cy="519113"/>
          </a:xfrm>
          <a:prstGeom prst="rect">
            <a:avLst/>
          </a:prstGeom>
          <a:noFill/>
          <a:ln w="9525">
            <a:noFill/>
            <a:miter lim="800000"/>
            <a:headEnd/>
            <a:tailEnd/>
          </a:ln>
        </p:spPr>
        <p:txBody>
          <a:bodyPr>
            <a:spAutoFit/>
          </a:bodyPr>
          <a:lstStyle/>
          <a:p>
            <a:pPr>
              <a:spcBef>
                <a:spcPct val="50000"/>
              </a:spcBef>
            </a:pPr>
            <a:r>
              <a:rPr lang="en-US" sz="2800"/>
              <a:t>Tap hole</a:t>
            </a:r>
            <a:endParaRPr lang="th-TH" sz="2800"/>
          </a:p>
        </p:txBody>
      </p:sp>
      <p:sp>
        <p:nvSpPr>
          <p:cNvPr id="34821" name="Line 5"/>
          <p:cNvSpPr>
            <a:spLocks noChangeShapeType="1"/>
          </p:cNvSpPr>
          <p:nvPr/>
        </p:nvSpPr>
        <p:spPr bwMode="auto">
          <a:xfrm flipH="1">
            <a:off x="5334000" y="2514600"/>
            <a:ext cx="457200" cy="22860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title"/>
          </p:nvPr>
        </p:nvSpPr>
        <p:spPr/>
        <p:txBody>
          <a:bodyPr/>
          <a:lstStyle/>
          <a:p>
            <a:pPr algn="l" eaLnBrk="1" hangingPunct="1"/>
            <a:r>
              <a:rPr lang="en-US" smtClean="0"/>
              <a:t>Electric arc furnace</a:t>
            </a:r>
            <a:endParaRPr lang="th-TH" smtClean="0"/>
          </a:p>
        </p:txBody>
      </p:sp>
      <p:pic>
        <p:nvPicPr>
          <p:cNvPr id="35843" name="Picture 7" descr="2-1-1_Bild5_65951"/>
          <p:cNvPicPr>
            <a:picLocks noChangeAspect="1" noChangeArrowheads="1"/>
          </p:cNvPicPr>
          <p:nvPr/>
        </p:nvPicPr>
        <p:blipFill>
          <a:blip r:embed="rId2" cstate="print"/>
          <a:srcRect/>
          <a:stretch>
            <a:fillRect/>
          </a:stretch>
        </p:blipFill>
        <p:spPr bwMode="auto">
          <a:xfrm>
            <a:off x="304800" y="1219200"/>
            <a:ext cx="4222750" cy="4648200"/>
          </a:xfrm>
          <a:prstGeom prst="rect">
            <a:avLst/>
          </a:prstGeom>
          <a:noFill/>
          <a:ln w="9525">
            <a:noFill/>
            <a:miter lim="800000"/>
            <a:headEnd/>
            <a:tailEnd/>
          </a:ln>
        </p:spPr>
      </p:pic>
      <p:pic>
        <p:nvPicPr>
          <p:cNvPr id="35844" name="Picture 9" descr="image006"/>
          <p:cNvPicPr>
            <a:picLocks noChangeAspect="1" noChangeArrowheads="1"/>
          </p:cNvPicPr>
          <p:nvPr/>
        </p:nvPicPr>
        <p:blipFill>
          <a:blip r:embed="rId3" cstate="print"/>
          <a:srcRect/>
          <a:stretch>
            <a:fillRect/>
          </a:stretch>
        </p:blipFill>
        <p:spPr bwMode="auto">
          <a:xfrm>
            <a:off x="4495800" y="2514600"/>
            <a:ext cx="4648200" cy="2270125"/>
          </a:xfrm>
          <a:prstGeom prst="rect">
            <a:avLst/>
          </a:prstGeom>
          <a:noFill/>
          <a:ln w="9525">
            <a:noFill/>
            <a:miter lim="800000"/>
            <a:headEnd/>
            <a:tailEnd/>
          </a:ln>
        </p:spPr>
      </p:pic>
      <p:sp>
        <p:nvSpPr>
          <p:cNvPr id="35845" name="Text Box 10"/>
          <p:cNvSpPr txBox="1">
            <a:spLocks noChangeArrowheads="1"/>
          </p:cNvSpPr>
          <p:nvPr/>
        </p:nvSpPr>
        <p:spPr bwMode="auto">
          <a:xfrm>
            <a:off x="533400" y="6096000"/>
            <a:ext cx="3581400" cy="641350"/>
          </a:xfrm>
          <a:prstGeom prst="rect">
            <a:avLst/>
          </a:prstGeom>
          <a:noFill/>
          <a:ln w="9525">
            <a:noFill/>
            <a:miter lim="800000"/>
            <a:headEnd/>
            <a:tailEnd/>
          </a:ln>
        </p:spPr>
        <p:txBody>
          <a:bodyPr>
            <a:spAutoFit/>
          </a:bodyPr>
          <a:lstStyle/>
          <a:p>
            <a:pPr>
              <a:spcBef>
                <a:spcPct val="50000"/>
              </a:spcBef>
            </a:pPr>
            <a:r>
              <a:rPr lang="en-US"/>
              <a:t>Direct</a:t>
            </a:r>
            <a:endParaRPr lang="th-TH"/>
          </a:p>
        </p:txBody>
      </p:sp>
      <p:sp>
        <p:nvSpPr>
          <p:cNvPr id="35846" name="Text Box 11"/>
          <p:cNvSpPr txBox="1">
            <a:spLocks noChangeArrowheads="1"/>
          </p:cNvSpPr>
          <p:nvPr/>
        </p:nvSpPr>
        <p:spPr bwMode="auto">
          <a:xfrm>
            <a:off x="5181600" y="6019800"/>
            <a:ext cx="3581400" cy="641350"/>
          </a:xfrm>
          <a:prstGeom prst="rect">
            <a:avLst/>
          </a:prstGeom>
          <a:noFill/>
          <a:ln w="9525">
            <a:noFill/>
            <a:miter lim="800000"/>
            <a:headEnd/>
            <a:tailEnd/>
          </a:ln>
        </p:spPr>
        <p:txBody>
          <a:bodyPr>
            <a:spAutoFit/>
          </a:bodyPr>
          <a:lstStyle/>
          <a:p>
            <a:pPr>
              <a:spcBef>
                <a:spcPct val="50000"/>
              </a:spcBef>
            </a:pPr>
            <a:r>
              <a:rPr lang="en-US"/>
              <a:t>Indirect</a:t>
            </a:r>
            <a:endParaRPr lang="th-TH"/>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Induction furnance</a:t>
            </a:r>
            <a:endParaRPr lang="th-TH" smtClean="0"/>
          </a:p>
        </p:txBody>
      </p:sp>
      <p:sp>
        <p:nvSpPr>
          <p:cNvPr id="36867" name="Rectangle 3"/>
          <p:cNvSpPr>
            <a:spLocks noGrp="1" noChangeArrowheads="1"/>
          </p:cNvSpPr>
          <p:nvPr>
            <p:ph type="body" idx="1"/>
          </p:nvPr>
        </p:nvSpPr>
        <p:spPr/>
        <p:txBody>
          <a:bodyPr/>
          <a:lstStyle/>
          <a:p>
            <a:pPr eaLnBrk="1" hangingPunct="1"/>
            <a:endParaRPr lang="th-TH" smtClean="0"/>
          </a:p>
        </p:txBody>
      </p:sp>
      <p:pic>
        <p:nvPicPr>
          <p:cNvPr id="36868" name="Picture 5" descr="induction-furnace"/>
          <p:cNvPicPr>
            <a:picLocks noChangeAspect="1" noChangeArrowheads="1"/>
          </p:cNvPicPr>
          <p:nvPr/>
        </p:nvPicPr>
        <p:blipFill>
          <a:blip r:embed="rId2" cstate="print"/>
          <a:srcRect/>
          <a:stretch>
            <a:fillRect/>
          </a:stretch>
        </p:blipFill>
        <p:spPr bwMode="auto">
          <a:xfrm>
            <a:off x="3048000" y="2057400"/>
            <a:ext cx="3251200" cy="3581400"/>
          </a:xfrm>
          <a:prstGeom prst="rect">
            <a:avLst/>
          </a:prstGeom>
          <a:noFill/>
          <a:ln w="9525">
            <a:noFill/>
            <a:miter lim="800000"/>
            <a:headEnd/>
            <a:tailEnd/>
          </a:ln>
        </p:spPr>
      </p:pic>
      <p:sp>
        <p:nvSpPr>
          <p:cNvPr id="36869" name="Text Box 6"/>
          <p:cNvSpPr txBox="1">
            <a:spLocks noChangeArrowheads="1"/>
          </p:cNvSpPr>
          <p:nvPr/>
        </p:nvSpPr>
        <p:spPr bwMode="auto">
          <a:xfrm>
            <a:off x="6553200" y="2209800"/>
            <a:ext cx="2057400" cy="641350"/>
          </a:xfrm>
          <a:prstGeom prst="rect">
            <a:avLst/>
          </a:prstGeom>
          <a:noFill/>
          <a:ln w="9525">
            <a:noFill/>
            <a:miter lim="800000"/>
            <a:headEnd/>
            <a:tailEnd/>
          </a:ln>
        </p:spPr>
        <p:txBody>
          <a:bodyPr>
            <a:spAutoFit/>
          </a:bodyPr>
          <a:lstStyle/>
          <a:p>
            <a:pPr>
              <a:spcBef>
                <a:spcPct val="50000"/>
              </a:spcBef>
            </a:pPr>
            <a:r>
              <a:rPr lang="en-US"/>
              <a:t>coil</a:t>
            </a:r>
            <a:endParaRPr lang="th-TH"/>
          </a:p>
        </p:txBody>
      </p:sp>
      <p:sp>
        <p:nvSpPr>
          <p:cNvPr id="36870" name="Text Box 8"/>
          <p:cNvSpPr txBox="1">
            <a:spLocks noChangeArrowheads="1"/>
          </p:cNvSpPr>
          <p:nvPr/>
        </p:nvSpPr>
        <p:spPr bwMode="auto">
          <a:xfrm>
            <a:off x="381000" y="2667000"/>
            <a:ext cx="3200400" cy="641350"/>
          </a:xfrm>
          <a:prstGeom prst="rect">
            <a:avLst/>
          </a:prstGeom>
          <a:noFill/>
          <a:ln w="9525">
            <a:noFill/>
            <a:miter lim="800000"/>
            <a:headEnd/>
            <a:tailEnd/>
          </a:ln>
        </p:spPr>
        <p:txBody>
          <a:bodyPr>
            <a:spAutoFit/>
          </a:bodyPr>
          <a:lstStyle/>
          <a:p>
            <a:pPr>
              <a:spcBef>
                <a:spcPct val="50000"/>
              </a:spcBef>
            </a:pPr>
            <a:r>
              <a:rPr lang="en-US"/>
              <a:t>Refractory</a:t>
            </a:r>
            <a:r>
              <a:rPr lang="th-TH"/>
              <a:t> </a:t>
            </a:r>
          </a:p>
        </p:txBody>
      </p:sp>
      <p:sp>
        <p:nvSpPr>
          <p:cNvPr id="36871" name="Text Box 9"/>
          <p:cNvSpPr txBox="1">
            <a:spLocks noChangeArrowheads="1"/>
          </p:cNvSpPr>
          <p:nvPr/>
        </p:nvSpPr>
        <p:spPr bwMode="auto">
          <a:xfrm>
            <a:off x="990600" y="5562600"/>
            <a:ext cx="3200400" cy="641350"/>
          </a:xfrm>
          <a:prstGeom prst="rect">
            <a:avLst/>
          </a:prstGeom>
          <a:noFill/>
          <a:ln w="9525">
            <a:noFill/>
            <a:miter lim="800000"/>
            <a:headEnd/>
            <a:tailEnd/>
          </a:ln>
        </p:spPr>
        <p:txBody>
          <a:bodyPr>
            <a:spAutoFit/>
          </a:bodyPr>
          <a:lstStyle/>
          <a:p>
            <a:pPr>
              <a:spcBef>
                <a:spcPct val="50000"/>
              </a:spcBef>
            </a:pPr>
            <a:r>
              <a:rPr lang="en-US"/>
              <a:t>Insulator</a:t>
            </a:r>
            <a:r>
              <a:rPr lang="th-TH"/>
              <a:t> </a:t>
            </a:r>
          </a:p>
        </p:txBody>
      </p:sp>
      <p:sp>
        <p:nvSpPr>
          <p:cNvPr id="36872" name="Line 10"/>
          <p:cNvSpPr>
            <a:spLocks noChangeShapeType="1"/>
          </p:cNvSpPr>
          <p:nvPr/>
        </p:nvSpPr>
        <p:spPr bwMode="auto">
          <a:xfrm flipV="1">
            <a:off x="3276600" y="5181600"/>
            <a:ext cx="990600" cy="609600"/>
          </a:xfrm>
          <a:prstGeom prst="line">
            <a:avLst/>
          </a:prstGeom>
          <a:noFill/>
          <a:ln w="9525">
            <a:solidFill>
              <a:schemeClr val="tx1"/>
            </a:solidFill>
            <a:round/>
            <a:headEnd/>
            <a:tailEnd/>
          </a:ln>
        </p:spPr>
        <p:txBody>
          <a:bodyPr/>
          <a:lstStyle/>
          <a:p>
            <a:endParaRPr lang="th-TH"/>
          </a:p>
        </p:txBody>
      </p:sp>
      <p:sp>
        <p:nvSpPr>
          <p:cNvPr id="36873" name="Line 11"/>
          <p:cNvSpPr>
            <a:spLocks noChangeShapeType="1"/>
          </p:cNvSpPr>
          <p:nvPr/>
        </p:nvSpPr>
        <p:spPr bwMode="auto">
          <a:xfrm>
            <a:off x="2819400" y="3048000"/>
            <a:ext cx="1143000" cy="609600"/>
          </a:xfrm>
          <a:prstGeom prst="line">
            <a:avLst/>
          </a:prstGeom>
          <a:noFill/>
          <a:ln w="9525">
            <a:solidFill>
              <a:schemeClr val="tx1"/>
            </a:solidFill>
            <a:round/>
            <a:headEnd/>
            <a:tailEnd/>
          </a:ln>
        </p:spPr>
        <p:txBody>
          <a:bodyPr/>
          <a:lstStyle/>
          <a:p>
            <a:endParaRPr lang="th-TH"/>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Ingot</a:t>
            </a:r>
            <a:endParaRPr lang="th-TH" smtClean="0"/>
          </a:p>
        </p:txBody>
      </p:sp>
      <p:sp>
        <p:nvSpPr>
          <p:cNvPr id="37891" name="Rectangle 3"/>
          <p:cNvSpPr>
            <a:spLocks noGrp="1" noChangeArrowheads="1"/>
          </p:cNvSpPr>
          <p:nvPr>
            <p:ph type="body" idx="1"/>
          </p:nvPr>
        </p:nvSpPr>
        <p:spPr/>
        <p:txBody>
          <a:bodyPr/>
          <a:lstStyle/>
          <a:p>
            <a:pPr eaLnBrk="1" hangingPunct="1"/>
            <a:r>
              <a:rPr lang="th-TH" sz="2800" smtClean="0"/>
              <a:t>An </a:t>
            </a:r>
            <a:r>
              <a:rPr lang="th-TH" sz="2800" b="1" smtClean="0"/>
              <a:t>ingot</a:t>
            </a:r>
            <a:r>
              <a:rPr lang="th-TH" sz="2800" smtClean="0"/>
              <a:t> is a mass of </a:t>
            </a:r>
            <a:r>
              <a:rPr lang="th-TH" sz="2800" smtClean="0">
                <a:hlinkClick r:id="rId2"/>
                <a:hlinkMouseOver r:id="rId3" action="ppaction://hlinkfile"/>
              </a:rPr>
              <a:t>metal</a:t>
            </a:r>
            <a:r>
              <a:rPr lang="th-TH" sz="2800" smtClean="0"/>
              <a:t> or </a:t>
            </a:r>
            <a:r>
              <a:rPr lang="th-TH" sz="2800" smtClean="0">
                <a:hlinkClick r:id="rId4"/>
                <a:hlinkMouseOver r:id="rId5" action="ppaction://hlinkfile"/>
              </a:rPr>
              <a:t>semiconducting material</a:t>
            </a:r>
            <a:r>
              <a:rPr lang="th-TH" sz="2800" smtClean="0"/>
              <a:t>, heated past the </a:t>
            </a:r>
            <a:r>
              <a:rPr lang="th-TH" sz="2800" smtClean="0">
                <a:hlinkClick r:id="rId6"/>
                <a:hlinkMouseOver r:id="rId7" action="ppaction://hlinkfile"/>
              </a:rPr>
              <a:t>melting point</a:t>
            </a:r>
            <a:r>
              <a:rPr lang="th-TH" sz="2800" smtClean="0"/>
              <a:t>, and then recast, typically into the form of a bar or block.</a:t>
            </a:r>
            <a:br>
              <a:rPr lang="th-TH" sz="2800" smtClean="0"/>
            </a:br>
            <a:r>
              <a:rPr lang="th-TH" sz="2800" smtClean="0"/>
              <a:t/>
            </a:r>
            <a:br>
              <a:rPr lang="th-TH" sz="2800" smtClean="0"/>
            </a:br>
            <a:r>
              <a:rPr lang="th-TH" sz="2800" smtClean="0"/>
              <a:t>More generally, these objects are typically cast into a specific shape with the aim of rendering them easy to handle. Additionally, ingots may be molds from which metal objects are cast.</a:t>
            </a:r>
            <a:br>
              <a:rPr lang="th-TH" sz="2800" smtClean="0"/>
            </a:br>
            <a:endParaRPr lang="th-TH" sz="2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304800" y="0"/>
            <a:ext cx="8534400" cy="685800"/>
          </a:xfrm>
        </p:spPr>
        <p:txBody>
          <a:bodyPr/>
          <a:lstStyle/>
          <a:p>
            <a:pPr defTabSz="1019175" eaLnBrk="1" hangingPunct="1"/>
            <a:r>
              <a:rPr lang="en-US" b="1" smtClean="0"/>
              <a:t>Classifications of Metal Alloys</a:t>
            </a:r>
          </a:p>
        </p:txBody>
      </p:sp>
      <p:sp>
        <p:nvSpPr>
          <p:cNvPr id="12291" name="Rectangle 3"/>
          <p:cNvSpPr>
            <a:spLocks noChangeArrowheads="1"/>
          </p:cNvSpPr>
          <p:nvPr/>
        </p:nvSpPr>
        <p:spPr bwMode="auto">
          <a:xfrm>
            <a:off x="1452563" y="5262563"/>
            <a:ext cx="0" cy="363537"/>
          </a:xfrm>
          <a:prstGeom prst="rect">
            <a:avLst/>
          </a:prstGeom>
          <a:noFill/>
          <a:ln w="9525">
            <a:noFill/>
            <a:miter lim="800000"/>
            <a:headEnd/>
            <a:tailEnd/>
          </a:ln>
        </p:spPr>
        <p:txBody>
          <a:bodyPr wrap="none" lIns="0" tIns="0" rIns="0" bIns="0">
            <a:spAutoFit/>
          </a:bodyPr>
          <a:lstStyle/>
          <a:p>
            <a:pPr eaLnBrk="0" hangingPunct="0"/>
            <a:endParaRPr lang="th-TH" sz="2400" i="0">
              <a:latin typeface="Times" charset="0"/>
            </a:endParaRPr>
          </a:p>
        </p:txBody>
      </p:sp>
      <p:sp>
        <p:nvSpPr>
          <p:cNvPr id="12292" name="Line 4"/>
          <p:cNvSpPr>
            <a:spLocks noChangeShapeType="1"/>
          </p:cNvSpPr>
          <p:nvPr/>
        </p:nvSpPr>
        <p:spPr bwMode="auto">
          <a:xfrm flipH="1" flipV="1">
            <a:off x="-217719275" y="-217768488"/>
            <a:ext cx="11112" cy="11113"/>
          </a:xfrm>
          <a:prstGeom prst="line">
            <a:avLst/>
          </a:prstGeom>
          <a:noFill/>
          <a:ln w="11113">
            <a:solidFill>
              <a:srgbClr val="000000"/>
            </a:solidFill>
            <a:round/>
            <a:headEnd/>
            <a:tailEnd/>
          </a:ln>
        </p:spPr>
        <p:txBody>
          <a:bodyPr/>
          <a:lstStyle/>
          <a:p>
            <a:endParaRPr lang="th-TH"/>
          </a:p>
        </p:txBody>
      </p:sp>
      <p:sp>
        <p:nvSpPr>
          <p:cNvPr id="12293" name="Line 5"/>
          <p:cNvSpPr>
            <a:spLocks noChangeShapeType="1"/>
          </p:cNvSpPr>
          <p:nvPr/>
        </p:nvSpPr>
        <p:spPr bwMode="auto">
          <a:xfrm flipH="1" flipV="1">
            <a:off x="-217719275" y="-217768488"/>
            <a:ext cx="11112" cy="11113"/>
          </a:xfrm>
          <a:prstGeom prst="line">
            <a:avLst/>
          </a:prstGeom>
          <a:noFill/>
          <a:ln w="11113">
            <a:solidFill>
              <a:srgbClr val="000000"/>
            </a:solidFill>
            <a:round/>
            <a:headEnd/>
            <a:tailEnd/>
          </a:ln>
        </p:spPr>
        <p:txBody>
          <a:bodyPr/>
          <a:lstStyle/>
          <a:p>
            <a:endParaRPr lang="th-TH"/>
          </a:p>
        </p:txBody>
      </p:sp>
      <p:grpSp>
        <p:nvGrpSpPr>
          <p:cNvPr id="12294" name="Group 6"/>
          <p:cNvGrpSpPr>
            <a:grpSpLocks/>
          </p:cNvGrpSpPr>
          <p:nvPr/>
        </p:nvGrpSpPr>
        <p:grpSpPr bwMode="auto">
          <a:xfrm>
            <a:off x="328613" y="928688"/>
            <a:ext cx="7835900" cy="3262312"/>
            <a:chOff x="207" y="430"/>
            <a:chExt cx="3060" cy="1264"/>
          </a:xfrm>
        </p:grpSpPr>
        <p:sp>
          <p:nvSpPr>
            <p:cNvPr id="12298" name="Rectangle 7"/>
            <p:cNvSpPr>
              <a:spLocks noChangeArrowheads="1"/>
            </p:cNvSpPr>
            <p:nvPr/>
          </p:nvSpPr>
          <p:spPr bwMode="auto">
            <a:xfrm>
              <a:off x="1888" y="612"/>
              <a:ext cx="21" cy="18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299" name="Rectangle 8"/>
            <p:cNvSpPr>
              <a:spLocks noChangeArrowheads="1"/>
            </p:cNvSpPr>
            <p:nvPr/>
          </p:nvSpPr>
          <p:spPr bwMode="auto">
            <a:xfrm>
              <a:off x="462" y="1212"/>
              <a:ext cx="1116" cy="20"/>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0" name="Rectangle 9"/>
            <p:cNvSpPr>
              <a:spLocks noChangeArrowheads="1"/>
            </p:cNvSpPr>
            <p:nvPr/>
          </p:nvSpPr>
          <p:spPr bwMode="auto">
            <a:xfrm>
              <a:off x="1013" y="778"/>
              <a:ext cx="21" cy="454"/>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1" name="Rectangle 10"/>
            <p:cNvSpPr>
              <a:spLocks noChangeArrowheads="1"/>
            </p:cNvSpPr>
            <p:nvPr/>
          </p:nvSpPr>
          <p:spPr bwMode="auto">
            <a:xfrm>
              <a:off x="462" y="1212"/>
              <a:ext cx="21" cy="461"/>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2" name="Rectangle 11"/>
            <p:cNvSpPr>
              <a:spLocks noChangeArrowheads="1"/>
            </p:cNvSpPr>
            <p:nvPr/>
          </p:nvSpPr>
          <p:spPr bwMode="auto">
            <a:xfrm>
              <a:off x="1558" y="1212"/>
              <a:ext cx="20" cy="461"/>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3" name="Rectangle 12"/>
            <p:cNvSpPr>
              <a:spLocks noChangeArrowheads="1"/>
            </p:cNvSpPr>
            <p:nvPr/>
          </p:nvSpPr>
          <p:spPr bwMode="auto">
            <a:xfrm>
              <a:off x="1411" y="430"/>
              <a:ext cx="694" cy="141"/>
            </a:xfrm>
            <a:prstGeom prst="rect">
              <a:avLst/>
            </a:prstGeom>
            <a:noFill/>
            <a:ln w="9525">
              <a:noFill/>
              <a:miter lim="800000"/>
              <a:headEnd/>
              <a:tailEnd/>
            </a:ln>
          </p:spPr>
          <p:txBody>
            <a:bodyPr wrap="none" lIns="0" tIns="0" rIns="0" bIns="0">
              <a:spAutoFit/>
            </a:bodyPr>
            <a:lstStyle/>
            <a:p>
              <a:pPr eaLnBrk="0" hangingPunct="0"/>
              <a:r>
                <a:rPr lang="en-US" sz="2400" b="1" i="0">
                  <a:solidFill>
                    <a:srgbClr val="000000"/>
                  </a:solidFill>
                  <a:latin typeface="Arial Rounded MT Bold" pitchFamily="34" charset="0"/>
                </a:rPr>
                <a:t>Metal Alloys</a:t>
              </a:r>
              <a:endParaRPr lang="en-US" sz="2400" b="1" i="0">
                <a:latin typeface="Times" charset="0"/>
              </a:endParaRPr>
            </a:p>
          </p:txBody>
        </p:sp>
        <p:sp>
          <p:nvSpPr>
            <p:cNvPr id="12304" name="Rectangle 13"/>
            <p:cNvSpPr>
              <a:spLocks noChangeArrowheads="1"/>
            </p:cNvSpPr>
            <p:nvPr/>
          </p:nvSpPr>
          <p:spPr bwMode="auto">
            <a:xfrm>
              <a:off x="310" y="1343"/>
              <a:ext cx="338" cy="124"/>
            </a:xfrm>
            <a:prstGeom prst="rect">
              <a:avLst/>
            </a:prstGeom>
            <a:solidFill>
              <a:srgbClr val="FFFFFF"/>
            </a:solidFill>
            <a:ln w="9525">
              <a:noFill/>
              <a:miter lim="800000"/>
              <a:headEnd/>
              <a:tailEnd/>
            </a:ln>
          </p:spPr>
          <p:txBody>
            <a:bodyPr/>
            <a:lstStyle/>
            <a:p>
              <a:endParaRPr lang="th-TH"/>
            </a:p>
          </p:txBody>
        </p:sp>
        <p:sp>
          <p:nvSpPr>
            <p:cNvPr id="12305" name="Rectangle 14"/>
            <p:cNvSpPr>
              <a:spLocks noChangeArrowheads="1"/>
            </p:cNvSpPr>
            <p:nvPr/>
          </p:nvSpPr>
          <p:spPr bwMode="auto">
            <a:xfrm>
              <a:off x="310" y="1343"/>
              <a:ext cx="193" cy="82"/>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Steels</a:t>
              </a:r>
              <a:endParaRPr lang="en-US" sz="2400" i="0">
                <a:latin typeface="Times" charset="0"/>
              </a:endParaRPr>
            </a:p>
          </p:txBody>
        </p:sp>
        <p:sp>
          <p:nvSpPr>
            <p:cNvPr id="12306" name="Rectangle 15"/>
            <p:cNvSpPr>
              <a:spLocks noChangeArrowheads="1"/>
            </p:cNvSpPr>
            <p:nvPr/>
          </p:nvSpPr>
          <p:spPr bwMode="auto">
            <a:xfrm>
              <a:off x="1013" y="778"/>
              <a:ext cx="1778" cy="20"/>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7" name="Rectangle 16"/>
            <p:cNvSpPr>
              <a:spLocks noChangeArrowheads="1"/>
            </p:cNvSpPr>
            <p:nvPr/>
          </p:nvSpPr>
          <p:spPr bwMode="auto">
            <a:xfrm>
              <a:off x="2770" y="778"/>
              <a:ext cx="21" cy="454"/>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8" name="Rectangle 17"/>
            <p:cNvSpPr>
              <a:spLocks noChangeArrowheads="1"/>
            </p:cNvSpPr>
            <p:nvPr/>
          </p:nvSpPr>
          <p:spPr bwMode="auto">
            <a:xfrm>
              <a:off x="719" y="876"/>
              <a:ext cx="410" cy="141"/>
            </a:xfrm>
            <a:prstGeom prst="rect">
              <a:avLst/>
            </a:prstGeom>
            <a:solidFill>
              <a:schemeClr val="bg1"/>
            </a:solidFill>
            <a:ln w="9525">
              <a:noFill/>
              <a:miter lim="800000"/>
              <a:headEnd/>
              <a:tailEnd/>
            </a:ln>
          </p:spPr>
          <p:txBody>
            <a:bodyPr wrap="none" lIns="0" tIns="0" rIns="0" bIns="0">
              <a:spAutoFit/>
            </a:bodyPr>
            <a:lstStyle/>
            <a:p>
              <a:pPr eaLnBrk="0" hangingPunct="0"/>
              <a:r>
                <a:rPr lang="en-US" sz="2400" i="0">
                  <a:solidFill>
                    <a:srgbClr val="000000"/>
                  </a:solidFill>
                  <a:latin typeface="Arial Rounded MT Bold" pitchFamily="34" charset="0"/>
                </a:rPr>
                <a:t>Ferrous</a:t>
              </a:r>
              <a:endParaRPr lang="en-US" sz="2400" i="0">
                <a:latin typeface="Times" charset="0"/>
              </a:endParaRPr>
            </a:p>
          </p:txBody>
        </p:sp>
        <p:sp>
          <p:nvSpPr>
            <p:cNvPr id="12309" name="Rectangle 18"/>
            <p:cNvSpPr>
              <a:spLocks noChangeArrowheads="1"/>
            </p:cNvSpPr>
            <p:nvPr/>
          </p:nvSpPr>
          <p:spPr bwMode="auto">
            <a:xfrm>
              <a:off x="2351" y="876"/>
              <a:ext cx="590" cy="141"/>
            </a:xfrm>
            <a:prstGeom prst="rect">
              <a:avLst/>
            </a:prstGeom>
            <a:solidFill>
              <a:schemeClr val="bg1"/>
            </a:solidFill>
            <a:ln w="9525">
              <a:noFill/>
              <a:miter lim="800000"/>
              <a:headEnd/>
              <a:tailEnd/>
            </a:ln>
          </p:spPr>
          <p:txBody>
            <a:bodyPr wrap="none" lIns="0" tIns="0" rIns="0" bIns="0">
              <a:spAutoFit/>
            </a:bodyPr>
            <a:lstStyle/>
            <a:p>
              <a:pPr eaLnBrk="0" hangingPunct="0"/>
              <a:r>
                <a:rPr lang="en-US" sz="2400" i="0">
                  <a:solidFill>
                    <a:srgbClr val="000000"/>
                  </a:solidFill>
                  <a:latin typeface="Arial Rounded MT Bold" pitchFamily="34" charset="0"/>
                </a:rPr>
                <a:t>Nonferrous</a:t>
              </a:r>
              <a:endParaRPr lang="en-US" sz="2400" i="0">
                <a:latin typeface="Times" charset="0"/>
              </a:endParaRPr>
            </a:p>
          </p:txBody>
        </p:sp>
        <p:sp>
          <p:nvSpPr>
            <p:cNvPr id="12310" name="Rectangle 19"/>
            <p:cNvSpPr>
              <a:spLocks noChangeArrowheads="1"/>
            </p:cNvSpPr>
            <p:nvPr/>
          </p:nvSpPr>
          <p:spPr bwMode="auto">
            <a:xfrm>
              <a:off x="1296" y="1343"/>
              <a:ext cx="551" cy="124"/>
            </a:xfrm>
            <a:prstGeom prst="rect">
              <a:avLst/>
            </a:prstGeom>
            <a:solidFill>
              <a:srgbClr val="FFFFFF"/>
            </a:solidFill>
            <a:ln w="9525">
              <a:noFill/>
              <a:miter lim="800000"/>
              <a:headEnd/>
              <a:tailEnd/>
            </a:ln>
          </p:spPr>
          <p:txBody>
            <a:bodyPr/>
            <a:lstStyle/>
            <a:p>
              <a:endParaRPr lang="th-TH"/>
            </a:p>
          </p:txBody>
        </p:sp>
        <p:sp>
          <p:nvSpPr>
            <p:cNvPr id="12311" name="Rectangle 20"/>
            <p:cNvSpPr>
              <a:spLocks noChangeArrowheads="1"/>
            </p:cNvSpPr>
            <p:nvPr/>
          </p:nvSpPr>
          <p:spPr bwMode="auto">
            <a:xfrm>
              <a:off x="1296" y="1343"/>
              <a:ext cx="316" cy="82"/>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Cast Irons</a:t>
              </a:r>
              <a:endParaRPr lang="en-US" sz="2400" i="0">
                <a:latin typeface="Times" charset="0"/>
              </a:endParaRPr>
            </a:p>
          </p:txBody>
        </p:sp>
        <p:sp>
          <p:nvSpPr>
            <p:cNvPr id="12312" name="Rectangle 21"/>
            <p:cNvSpPr>
              <a:spLocks noChangeArrowheads="1"/>
            </p:cNvSpPr>
            <p:nvPr/>
          </p:nvSpPr>
          <p:spPr bwMode="auto">
            <a:xfrm>
              <a:off x="2219" y="1212"/>
              <a:ext cx="1006" cy="20"/>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3" name="Rectangle 22"/>
            <p:cNvSpPr>
              <a:spLocks noChangeArrowheads="1"/>
            </p:cNvSpPr>
            <p:nvPr/>
          </p:nvSpPr>
          <p:spPr bwMode="auto">
            <a:xfrm>
              <a:off x="2219" y="1212"/>
              <a:ext cx="21"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4" name="Rectangle 23"/>
            <p:cNvSpPr>
              <a:spLocks noChangeArrowheads="1"/>
            </p:cNvSpPr>
            <p:nvPr/>
          </p:nvSpPr>
          <p:spPr bwMode="auto">
            <a:xfrm>
              <a:off x="2550" y="1212"/>
              <a:ext cx="21"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5" name="Rectangle 24"/>
            <p:cNvSpPr>
              <a:spLocks noChangeArrowheads="1"/>
            </p:cNvSpPr>
            <p:nvPr/>
          </p:nvSpPr>
          <p:spPr bwMode="auto">
            <a:xfrm>
              <a:off x="2881" y="1212"/>
              <a:ext cx="20"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6" name="Rectangle 25"/>
            <p:cNvSpPr>
              <a:spLocks noChangeArrowheads="1"/>
            </p:cNvSpPr>
            <p:nvPr/>
          </p:nvSpPr>
          <p:spPr bwMode="auto">
            <a:xfrm>
              <a:off x="3205" y="1212"/>
              <a:ext cx="20"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7" name="Rectangle 26"/>
            <p:cNvSpPr>
              <a:spLocks noChangeArrowheads="1"/>
            </p:cNvSpPr>
            <p:nvPr/>
          </p:nvSpPr>
          <p:spPr bwMode="auto">
            <a:xfrm>
              <a:off x="2178" y="1398"/>
              <a:ext cx="151" cy="124"/>
            </a:xfrm>
            <a:prstGeom prst="rect">
              <a:avLst/>
            </a:prstGeom>
            <a:solidFill>
              <a:srgbClr val="FFFFFF"/>
            </a:solidFill>
            <a:ln w="9525">
              <a:noFill/>
              <a:miter lim="800000"/>
              <a:headEnd/>
              <a:tailEnd/>
            </a:ln>
          </p:spPr>
          <p:txBody>
            <a:bodyPr/>
            <a:lstStyle/>
            <a:p>
              <a:endParaRPr lang="th-TH"/>
            </a:p>
          </p:txBody>
        </p:sp>
        <p:sp>
          <p:nvSpPr>
            <p:cNvPr id="12318" name="Rectangle 27"/>
            <p:cNvSpPr>
              <a:spLocks noChangeArrowheads="1"/>
            </p:cNvSpPr>
            <p:nvPr/>
          </p:nvSpPr>
          <p:spPr bwMode="auto">
            <a:xfrm>
              <a:off x="2178" y="1398"/>
              <a:ext cx="127"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Cu</a:t>
              </a:r>
              <a:endParaRPr lang="en-US" sz="2000" i="0">
                <a:latin typeface="Times" charset="0"/>
              </a:endParaRPr>
            </a:p>
          </p:txBody>
        </p:sp>
        <p:sp>
          <p:nvSpPr>
            <p:cNvPr id="12319" name="Rectangle 28"/>
            <p:cNvSpPr>
              <a:spLocks noChangeArrowheads="1"/>
            </p:cNvSpPr>
            <p:nvPr/>
          </p:nvSpPr>
          <p:spPr bwMode="auto">
            <a:xfrm>
              <a:off x="2509" y="1398"/>
              <a:ext cx="110" cy="124"/>
            </a:xfrm>
            <a:prstGeom prst="rect">
              <a:avLst/>
            </a:prstGeom>
            <a:solidFill>
              <a:srgbClr val="FFFFFF"/>
            </a:solidFill>
            <a:ln w="9525">
              <a:noFill/>
              <a:miter lim="800000"/>
              <a:headEnd/>
              <a:tailEnd/>
            </a:ln>
          </p:spPr>
          <p:txBody>
            <a:bodyPr/>
            <a:lstStyle/>
            <a:p>
              <a:endParaRPr lang="th-TH"/>
            </a:p>
          </p:txBody>
        </p:sp>
        <p:sp>
          <p:nvSpPr>
            <p:cNvPr id="12320" name="Rectangle 29"/>
            <p:cNvSpPr>
              <a:spLocks noChangeArrowheads="1"/>
            </p:cNvSpPr>
            <p:nvPr/>
          </p:nvSpPr>
          <p:spPr bwMode="auto">
            <a:xfrm>
              <a:off x="2509" y="1398"/>
              <a:ext cx="88"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Al</a:t>
              </a:r>
              <a:endParaRPr lang="en-US" sz="2000" i="0">
                <a:latin typeface="Times" charset="0"/>
              </a:endParaRPr>
            </a:p>
          </p:txBody>
        </p:sp>
        <p:sp>
          <p:nvSpPr>
            <p:cNvPr id="12321" name="Rectangle 30"/>
            <p:cNvSpPr>
              <a:spLocks noChangeArrowheads="1"/>
            </p:cNvSpPr>
            <p:nvPr/>
          </p:nvSpPr>
          <p:spPr bwMode="auto">
            <a:xfrm>
              <a:off x="2832" y="1398"/>
              <a:ext cx="166" cy="124"/>
            </a:xfrm>
            <a:prstGeom prst="rect">
              <a:avLst/>
            </a:prstGeom>
            <a:solidFill>
              <a:srgbClr val="FFFFFF"/>
            </a:solidFill>
            <a:ln w="9525">
              <a:noFill/>
              <a:miter lim="800000"/>
              <a:headEnd/>
              <a:tailEnd/>
            </a:ln>
          </p:spPr>
          <p:txBody>
            <a:bodyPr/>
            <a:lstStyle/>
            <a:p>
              <a:endParaRPr lang="th-TH"/>
            </a:p>
          </p:txBody>
        </p:sp>
        <p:sp>
          <p:nvSpPr>
            <p:cNvPr id="12322" name="Rectangle 31"/>
            <p:cNvSpPr>
              <a:spLocks noChangeArrowheads="1"/>
            </p:cNvSpPr>
            <p:nvPr/>
          </p:nvSpPr>
          <p:spPr bwMode="auto">
            <a:xfrm>
              <a:off x="2832" y="1398"/>
              <a:ext cx="138"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Mg</a:t>
              </a:r>
              <a:endParaRPr lang="en-US" sz="2000" i="0">
                <a:latin typeface="Times" charset="0"/>
              </a:endParaRPr>
            </a:p>
          </p:txBody>
        </p:sp>
        <p:sp>
          <p:nvSpPr>
            <p:cNvPr id="12323" name="Rectangle 32"/>
            <p:cNvSpPr>
              <a:spLocks noChangeArrowheads="1"/>
            </p:cNvSpPr>
            <p:nvPr/>
          </p:nvSpPr>
          <p:spPr bwMode="auto">
            <a:xfrm>
              <a:off x="3163" y="1398"/>
              <a:ext cx="104" cy="124"/>
            </a:xfrm>
            <a:prstGeom prst="rect">
              <a:avLst/>
            </a:prstGeom>
            <a:solidFill>
              <a:srgbClr val="FFFFFF"/>
            </a:solidFill>
            <a:ln w="9525">
              <a:noFill/>
              <a:miter lim="800000"/>
              <a:headEnd/>
              <a:tailEnd/>
            </a:ln>
          </p:spPr>
          <p:txBody>
            <a:bodyPr/>
            <a:lstStyle/>
            <a:p>
              <a:endParaRPr lang="th-TH"/>
            </a:p>
          </p:txBody>
        </p:sp>
        <p:sp>
          <p:nvSpPr>
            <p:cNvPr id="12324" name="Rectangle 33"/>
            <p:cNvSpPr>
              <a:spLocks noChangeArrowheads="1"/>
            </p:cNvSpPr>
            <p:nvPr/>
          </p:nvSpPr>
          <p:spPr bwMode="auto">
            <a:xfrm>
              <a:off x="3163" y="1398"/>
              <a:ext cx="83"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Ti</a:t>
              </a:r>
              <a:endParaRPr lang="en-US" sz="2000" i="0">
                <a:latin typeface="Times" charset="0"/>
              </a:endParaRPr>
            </a:p>
          </p:txBody>
        </p:sp>
        <p:sp>
          <p:nvSpPr>
            <p:cNvPr id="12325" name="Rectangle 34"/>
            <p:cNvSpPr>
              <a:spLocks noChangeArrowheads="1"/>
            </p:cNvSpPr>
            <p:nvPr/>
          </p:nvSpPr>
          <p:spPr bwMode="auto">
            <a:xfrm>
              <a:off x="310" y="1501"/>
              <a:ext cx="538" cy="131"/>
            </a:xfrm>
            <a:prstGeom prst="rect">
              <a:avLst/>
            </a:prstGeom>
            <a:solidFill>
              <a:srgbClr val="FFFFFF"/>
            </a:solidFill>
            <a:ln w="9525">
              <a:noFill/>
              <a:miter lim="800000"/>
              <a:headEnd/>
              <a:tailEnd/>
            </a:ln>
          </p:spPr>
          <p:txBody>
            <a:bodyPr/>
            <a:lstStyle/>
            <a:p>
              <a:endParaRPr lang="th-TH"/>
            </a:p>
          </p:txBody>
        </p:sp>
        <p:sp>
          <p:nvSpPr>
            <p:cNvPr id="12326" name="Rectangle 35"/>
            <p:cNvSpPr>
              <a:spLocks noChangeArrowheads="1"/>
            </p:cNvSpPr>
            <p:nvPr/>
          </p:nvSpPr>
          <p:spPr bwMode="auto">
            <a:xfrm>
              <a:off x="310" y="1502"/>
              <a:ext cx="318" cy="83"/>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&lt;1.4wt%C</a:t>
              </a:r>
              <a:endParaRPr lang="en-US" sz="2400" i="0">
                <a:latin typeface="Times" charset="0"/>
              </a:endParaRPr>
            </a:p>
          </p:txBody>
        </p:sp>
        <p:sp>
          <p:nvSpPr>
            <p:cNvPr id="12327" name="Rectangle 36"/>
            <p:cNvSpPr>
              <a:spLocks noChangeArrowheads="1"/>
            </p:cNvSpPr>
            <p:nvPr/>
          </p:nvSpPr>
          <p:spPr bwMode="auto">
            <a:xfrm>
              <a:off x="1241" y="1501"/>
              <a:ext cx="578" cy="131"/>
            </a:xfrm>
            <a:prstGeom prst="rect">
              <a:avLst/>
            </a:prstGeom>
            <a:solidFill>
              <a:srgbClr val="FFFFFF"/>
            </a:solidFill>
            <a:ln w="9525">
              <a:noFill/>
              <a:miter lim="800000"/>
              <a:headEnd/>
              <a:tailEnd/>
            </a:ln>
          </p:spPr>
          <p:txBody>
            <a:bodyPr/>
            <a:lstStyle/>
            <a:p>
              <a:endParaRPr lang="th-TH"/>
            </a:p>
          </p:txBody>
        </p:sp>
        <p:sp>
          <p:nvSpPr>
            <p:cNvPr id="12328" name="Rectangle 37"/>
            <p:cNvSpPr>
              <a:spLocks noChangeArrowheads="1"/>
            </p:cNvSpPr>
            <p:nvPr/>
          </p:nvSpPr>
          <p:spPr bwMode="auto">
            <a:xfrm>
              <a:off x="1241" y="1502"/>
              <a:ext cx="157" cy="83"/>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3-4.5</a:t>
              </a:r>
              <a:endParaRPr lang="en-US" sz="2400" i="0">
                <a:latin typeface="Times" charset="0"/>
              </a:endParaRPr>
            </a:p>
          </p:txBody>
        </p:sp>
        <p:sp>
          <p:nvSpPr>
            <p:cNvPr id="12329" name="Rectangle 38"/>
            <p:cNvSpPr>
              <a:spLocks noChangeArrowheads="1"/>
            </p:cNvSpPr>
            <p:nvPr/>
          </p:nvSpPr>
          <p:spPr bwMode="auto">
            <a:xfrm>
              <a:off x="1509" y="1502"/>
              <a:ext cx="181" cy="83"/>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wt%C</a:t>
              </a:r>
              <a:endParaRPr lang="en-US" sz="2400" i="0">
                <a:latin typeface="Times" charset="0"/>
              </a:endParaRPr>
            </a:p>
          </p:txBody>
        </p:sp>
        <p:sp>
          <p:nvSpPr>
            <p:cNvPr id="12330" name="Rectangle 39"/>
            <p:cNvSpPr>
              <a:spLocks noChangeArrowheads="1"/>
            </p:cNvSpPr>
            <p:nvPr/>
          </p:nvSpPr>
          <p:spPr bwMode="auto">
            <a:xfrm>
              <a:off x="310" y="1308"/>
              <a:ext cx="510" cy="193"/>
            </a:xfrm>
            <a:prstGeom prst="rect">
              <a:avLst/>
            </a:prstGeom>
            <a:solidFill>
              <a:srgbClr val="FFFFFF"/>
            </a:solidFill>
            <a:ln w="9525">
              <a:noFill/>
              <a:miter lim="800000"/>
              <a:headEnd/>
              <a:tailEnd/>
            </a:ln>
          </p:spPr>
          <p:txBody>
            <a:bodyPr/>
            <a:lstStyle/>
            <a:p>
              <a:endParaRPr lang="th-TH"/>
            </a:p>
          </p:txBody>
        </p:sp>
        <p:sp>
          <p:nvSpPr>
            <p:cNvPr id="12331" name="Rectangle 40"/>
            <p:cNvSpPr>
              <a:spLocks noChangeArrowheads="1"/>
            </p:cNvSpPr>
            <p:nvPr/>
          </p:nvSpPr>
          <p:spPr bwMode="auto">
            <a:xfrm>
              <a:off x="310" y="1322"/>
              <a:ext cx="292" cy="118"/>
            </a:xfrm>
            <a:prstGeom prst="rect">
              <a:avLst/>
            </a:prstGeom>
            <a:noFill/>
            <a:ln w="9525">
              <a:noFill/>
              <a:miter lim="800000"/>
              <a:headEnd/>
              <a:tailEnd/>
            </a:ln>
          </p:spPr>
          <p:txBody>
            <a:bodyPr wrap="none" lIns="0" tIns="0" rIns="0" bIns="0">
              <a:spAutoFit/>
            </a:bodyPr>
            <a:lstStyle/>
            <a:p>
              <a:pPr eaLnBrk="0" hangingPunct="0"/>
              <a:r>
                <a:rPr lang="en-US" sz="2000" b="1" i="0">
                  <a:solidFill>
                    <a:srgbClr val="993300"/>
                  </a:solidFill>
                  <a:latin typeface="Arial Rounded MT Bold" pitchFamily="34" charset="0"/>
                </a:rPr>
                <a:t>Steels</a:t>
              </a:r>
              <a:endParaRPr lang="en-US" sz="2000" b="1" i="0">
                <a:latin typeface="Times" charset="0"/>
              </a:endParaRPr>
            </a:p>
          </p:txBody>
        </p:sp>
        <p:sp>
          <p:nvSpPr>
            <p:cNvPr id="12332" name="Rectangle 41"/>
            <p:cNvSpPr>
              <a:spLocks noChangeArrowheads="1"/>
            </p:cNvSpPr>
            <p:nvPr/>
          </p:nvSpPr>
          <p:spPr bwMode="auto">
            <a:xfrm>
              <a:off x="207" y="1480"/>
              <a:ext cx="813" cy="193"/>
            </a:xfrm>
            <a:prstGeom prst="rect">
              <a:avLst/>
            </a:prstGeom>
            <a:solidFill>
              <a:srgbClr val="FFFFFF"/>
            </a:solidFill>
            <a:ln w="9525">
              <a:noFill/>
              <a:miter lim="800000"/>
              <a:headEnd/>
              <a:tailEnd/>
            </a:ln>
          </p:spPr>
          <p:txBody>
            <a:bodyPr/>
            <a:lstStyle/>
            <a:p>
              <a:endParaRPr lang="th-TH"/>
            </a:p>
          </p:txBody>
        </p:sp>
        <p:sp>
          <p:nvSpPr>
            <p:cNvPr id="12333" name="Rectangle 42"/>
            <p:cNvSpPr>
              <a:spLocks noChangeArrowheads="1"/>
            </p:cNvSpPr>
            <p:nvPr/>
          </p:nvSpPr>
          <p:spPr bwMode="auto">
            <a:xfrm>
              <a:off x="207" y="1494"/>
              <a:ext cx="454" cy="118"/>
            </a:xfrm>
            <a:prstGeom prst="rect">
              <a:avLst/>
            </a:prstGeom>
            <a:noFill/>
            <a:ln w="9525">
              <a:noFill/>
              <a:miter lim="800000"/>
              <a:headEnd/>
              <a:tailEnd/>
            </a:ln>
          </p:spPr>
          <p:txBody>
            <a:bodyPr wrap="none" lIns="0" tIns="0" rIns="0" bIns="0">
              <a:spAutoFit/>
            </a:bodyPr>
            <a:lstStyle/>
            <a:p>
              <a:pPr eaLnBrk="0" hangingPunct="0"/>
              <a:r>
                <a:rPr lang="en-US" sz="2000" i="0">
                  <a:solidFill>
                    <a:srgbClr val="993300"/>
                  </a:solidFill>
                  <a:latin typeface="Arial Rounded MT Bold" pitchFamily="34" charset="0"/>
                </a:rPr>
                <a:t>&lt;1.4wt%C</a:t>
              </a:r>
              <a:endParaRPr lang="en-US" sz="2000" i="0">
                <a:latin typeface="Times" charset="0"/>
              </a:endParaRPr>
            </a:p>
          </p:txBody>
        </p:sp>
        <p:sp>
          <p:nvSpPr>
            <p:cNvPr id="12334" name="Rectangle 43"/>
            <p:cNvSpPr>
              <a:spLocks noChangeArrowheads="1"/>
            </p:cNvSpPr>
            <p:nvPr/>
          </p:nvSpPr>
          <p:spPr bwMode="auto">
            <a:xfrm>
              <a:off x="1220" y="1322"/>
              <a:ext cx="834" cy="193"/>
            </a:xfrm>
            <a:prstGeom prst="rect">
              <a:avLst/>
            </a:prstGeom>
            <a:solidFill>
              <a:srgbClr val="FFFFFF"/>
            </a:solidFill>
            <a:ln w="9525">
              <a:noFill/>
              <a:miter lim="800000"/>
              <a:headEnd/>
              <a:tailEnd/>
            </a:ln>
          </p:spPr>
          <p:txBody>
            <a:bodyPr/>
            <a:lstStyle/>
            <a:p>
              <a:endParaRPr lang="th-TH"/>
            </a:p>
          </p:txBody>
        </p:sp>
        <p:sp>
          <p:nvSpPr>
            <p:cNvPr id="12335" name="Rectangle 44"/>
            <p:cNvSpPr>
              <a:spLocks noChangeArrowheads="1"/>
            </p:cNvSpPr>
            <p:nvPr/>
          </p:nvSpPr>
          <p:spPr bwMode="auto">
            <a:xfrm>
              <a:off x="1220" y="1335"/>
              <a:ext cx="485" cy="118"/>
            </a:xfrm>
            <a:prstGeom prst="rect">
              <a:avLst/>
            </a:prstGeom>
            <a:noFill/>
            <a:ln w="9525">
              <a:noFill/>
              <a:miter lim="800000"/>
              <a:headEnd/>
              <a:tailEnd/>
            </a:ln>
          </p:spPr>
          <p:txBody>
            <a:bodyPr wrap="none" lIns="0" tIns="0" rIns="0" bIns="0">
              <a:spAutoFit/>
            </a:bodyPr>
            <a:lstStyle/>
            <a:p>
              <a:pPr eaLnBrk="0" hangingPunct="0"/>
              <a:r>
                <a:rPr lang="en-US" sz="2000" b="1" i="0">
                  <a:solidFill>
                    <a:srgbClr val="777777"/>
                  </a:solidFill>
                  <a:latin typeface="Arial Rounded MT Bold" pitchFamily="34" charset="0"/>
                </a:rPr>
                <a:t>Cast Irons</a:t>
              </a:r>
              <a:endParaRPr lang="en-US" sz="2000" b="1" i="0">
                <a:latin typeface="Times" charset="0"/>
              </a:endParaRPr>
            </a:p>
          </p:txBody>
        </p:sp>
        <p:sp>
          <p:nvSpPr>
            <p:cNvPr id="12336" name="Rectangle 45"/>
            <p:cNvSpPr>
              <a:spLocks noChangeArrowheads="1"/>
            </p:cNvSpPr>
            <p:nvPr/>
          </p:nvSpPr>
          <p:spPr bwMode="auto">
            <a:xfrm>
              <a:off x="1213" y="1501"/>
              <a:ext cx="868" cy="193"/>
            </a:xfrm>
            <a:prstGeom prst="rect">
              <a:avLst/>
            </a:prstGeom>
            <a:solidFill>
              <a:srgbClr val="FFFFFF"/>
            </a:solidFill>
            <a:ln w="9525">
              <a:noFill/>
              <a:miter lim="800000"/>
              <a:headEnd/>
              <a:tailEnd/>
            </a:ln>
          </p:spPr>
          <p:txBody>
            <a:bodyPr/>
            <a:lstStyle/>
            <a:p>
              <a:endParaRPr lang="th-TH"/>
            </a:p>
          </p:txBody>
        </p:sp>
        <p:sp>
          <p:nvSpPr>
            <p:cNvPr id="12337" name="Rectangle 46"/>
            <p:cNvSpPr>
              <a:spLocks noChangeArrowheads="1"/>
            </p:cNvSpPr>
            <p:nvPr/>
          </p:nvSpPr>
          <p:spPr bwMode="auto">
            <a:xfrm>
              <a:off x="1213" y="1515"/>
              <a:ext cx="226" cy="118"/>
            </a:xfrm>
            <a:prstGeom prst="rect">
              <a:avLst/>
            </a:prstGeom>
            <a:noFill/>
            <a:ln w="9525">
              <a:noFill/>
              <a:miter lim="800000"/>
              <a:headEnd/>
              <a:tailEnd/>
            </a:ln>
          </p:spPr>
          <p:txBody>
            <a:bodyPr wrap="none" lIns="0" tIns="0" rIns="0" bIns="0">
              <a:spAutoFit/>
            </a:bodyPr>
            <a:lstStyle/>
            <a:p>
              <a:pPr eaLnBrk="0" hangingPunct="0"/>
              <a:r>
                <a:rPr lang="en-US" sz="2000" i="0">
                  <a:solidFill>
                    <a:srgbClr val="777777"/>
                  </a:solidFill>
                  <a:latin typeface="Arial Rounded MT Bold" pitchFamily="34" charset="0"/>
                </a:rPr>
                <a:t>3-4.5</a:t>
              </a:r>
              <a:endParaRPr lang="en-US" sz="2000" i="0">
                <a:latin typeface="Times" charset="0"/>
              </a:endParaRPr>
            </a:p>
          </p:txBody>
        </p:sp>
        <p:sp>
          <p:nvSpPr>
            <p:cNvPr id="12338" name="Rectangle 47"/>
            <p:cNvSpPr>
              <a:spLocks noChangeArrowheads="1"/>
            </p:cNvSpPr>
            <p:nvPr/>
          </p:nvSpPr>
          <p:spPr bwMode="auto">
            <a:xfrm>
              <a:off x="1613" y="1515"/>
              <a:ext cx="259" cy="118"/>
            </a:xfrm>
            <a:prstGeom prst="rect">
              <a:avLst/>
            </a:prstGeom>
            <a:noFill/>
            <a:ln w="9525">
              <a:noFill/>
              <a:miter lim="800000"/>
              <a:headEnd/>
              <a:tailEnd/>
            </a:ln>
          </p:spPr>
          <p:txBody>
            <a:bodyPr wrap="none" lIns="0" tIns="0" rIns="0" bIns="0">
              <a:spAutoFit/>
            </a:bodyPr>
            <a:lstStyle/>
            <a:p>
              <a:pPr eaLnBrk="0" hangingPunct="0"/>
              <a:r>
                <a:rPr lang="en-US" sz="2000" i="0">
                  <a:solidFill>
                    <a:srgbClr val="777777"/>
                  </a:solidFill>
                  <a:latin typeface="Arial Rounded MT Bold" pitchFamily="34" charset="0"/>
                </a:rPr>
                <a:t>wt%C</a:t>
              </a:r>
              <a:endParaRPr lang="en-US" sz="2000" i="0">
                <a:latin typeface="Times" charset="0"/>
              </a:endParaRPr>
            </a:p>
          </p:txBody>
        </p:sp>
      </p:grpSp>
      <p:grpSp>
        <p:nvGrpSpPr>
          <p:cNvPr id="12295" name="Group 48"/>
          <p:cNvGrpSpPr>
            <a:grpSpLocks/>
          </p:cNvGrpSpPr>
          <p:nvPr/>
        </p:nvGrpSpPr>
        <p:grpSpPr bwMode="auto">
          <a:xfrm>
            <a:off x="381000" y="4495800"/>
            <a:ext cx="6781800" cy="1295400"/>
            <a:chOff x="240" y="1680"/>
            <a:chExt cx="5424" cy="2496"/>
          </a:xfrm>
        </p:grpSpPr>
        <p:sp>
          <p:nvSpPr>
            <p:cNvPr id="12296" name="Rectangle 49"/>
            <p:cNvSpPr>
              <a:spLocks noChangeArrowheads="1"/>
            </p:cNvSpPr>
            <p:nvPr/>
          </p:nvSpPr>
          <p:spPr bwMode="auto">
            <a:xfrm>
              <a:off x="240" y="1680"/>
              <a:ext cx="5424" cy="2496"/>
            </a:xfrm>
            <a:prstGeom prst="rect">
              <a:avLst/>
            </a:prstGeom>
            <a:solidFill>
              <a:srgbClr val="FFFFCC"/>
            </a:solidFill>
            <a:ln w="9525">
              <a:noFill/>
              <a:miter lim="800000"/>
              <a:headEnd/>
              <a:tailEnd/>
            </a:ln>
          </p:spPr>
          <p:txBody>
            <a:bodyPr wrap="none" anchor="ctr"/>
            <a:lstStyle/>
            <a:p>
              <a:endParaRPr lang="th-TH"/>
            </a:p>
          </p:txBody>
        </p:sp>
        <p:sp>
          <p:nvSpPr>
            <p:cNvPr id="12297" name="Text Box 50"/>
            <p:cNvSpPr txBox="1">
              <a:spLocks noChangeArrowheads="1"/>
            </p:cNvSpPr>
            <p:nvPr/>
          </p:nvSpPr>
          <p:spPr bwMode="auto">
            <a:xfrm>
              <a:off x="336" y="1777"/>
              <a:ext cx="5233" cy="1404"/>
            </a:xfrm>
            <a:prstGeom prst="rect">
              <a:avLst/>
            </a:prstGeom>
            <a:noFill/>
            <a:ln w="9525">
              <a:noFill/>
              <a:miter lim="800000"/>
              <a:headEnd/>
              <a:tailEnd/>
            </a:ln>
          </p:spPr>
          <p:txBody>
            <a:bodyPr lIns="91429" tIns="45714" rIns="91429" bIns="45714">
              <a:spAutoFit/>
            </a:bodyPr>
            <a:lstStyle/>
            <a:p>
              <a:pPr eaLnBrk="0" hangingPunct="0">
                <a:buFontTx/>
                <a:buChar char="•"/>
              </a:pPr>
              <a:r>
                <a:rPr lang="en-US" sz="2000" i="0">
                  <a:latin typeface="Times New Roman" pitchFamily="18" charset="0"/>
                </a:rPr>
                <a:t> </a:t>
              </a:r>
              <a:r>
                <a:rPr lang="en-US" sz="2400" b="1">
                  <a:latin typeface="Times New Roman" pitchFamily="18" charset="0"/>
                </a:rPr>
                <a:t>Ferrous alloys</a:t>
              </a:r>
              <a:r>
                <a:rPr lang="en-US" sz="2400" i="0">
                  <a:latin typeface="Times New Roman" pitchFamily="18" charset="0"/>
                </a:rPr>
                <a:t>: iron is the prime constituent</a:t>
              </a:r>
            </a:p>
            <a:p>
              <a:pPr eaLnBrk="0" hangingPunct="0"/>
              <a:r>
                <a:rPr lang="en-US" sz="2400" i="0">
                  <a:latin typeface="Times New Roman" pitchFamily="18" charset="0"/>
                </a:rPr>
                <a:t>-Alloys that are so brittle that forming by </a:t>
              </a:r>
            </a:p>
            <a:p>
              <a:pPr eaLnBrk="0" hangingPunct="0"/>
              <a:r>
                <a:rPr lang="en-US" sz="2400" i="0">
                  <a:latin typeface="Times New Roman" pitchFamily="18" charset="0"/>
                </a:rPr>
                <a:t>  deformation is not possible ordinary are </a:t>
              </a:r>
              <a:r>
                <a:rPr lang="en-US" sz="2400" b="1">
                  <a:latin typeface="Times New Roman" pitchFamily="18" charset="0"/>
                </a:rPr>
                <a:t>cast</a:t>
              </a: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title"/>
          </p:nvPr>
        </p:nvSpPr>
        <p:spPr/>
        <p:txBody>
          <a:bodyPr/>
          <a:lstStyle/>
          <a:p>
            <a:pPr eaLnBrk="1" hangingPunct="1"/>
            <a:r>
              <a:rPr lang="en-US" smtClean="0"/>
              <a:t>Ingot</a:t>
            </a:r>
            <a:endParaRPr lang="th-TH" smtClean="0"/>
          </a:p>
        </p:txBody>
      </p:sp>
      <p:pic>
        <p:nvPicPr>
          <p:cNvPr id="38915" name="Picture 5" descr="Titanium_Ingot"/>
          <p:cNvPicPr>
            <a:picLocks noGrp="1" noChangeAspect="1" noChangeArrowheads="1"/>
          </p:cNvPicPr>
          <p:nvPr>
            <p:ph sz="half" idx="1"/>
          </p:nvPr>
        </p:nvPicPr>
        <p:blipFill>
          <a:blip r:embed="rId2" cstate="print"/>
          <a:srcRect/>
          <a:stretch>
            <a:fillRect/>
          </a:stretch>
        </p:blipFill>
        <p:spPr>
          <a:xfrm>
            <a:off x="609600" y="1600200"/>
            <a:ext cx="4343400" cy="4343400"/>
          </a:xfrm>
          <a:noFill/>
        </p:spPr>
      </p:pic>
      <p:pic>
        <p:nvPicPr>
          <p:cNvPr id="38916" name="Picture 8"/>
          <p:cNvPicPr>
            <a:picLocks noGrp="1" noChangeAspect="1" noChangeArrowheads="1"/>
          </p:cNvPicPr>
          <p:nvPr>
            <p:ph sz="half" idx="2"/>
          </p:nvPr>
        </p:nvPicPr>
        <p:blipFill>
          <a:blip r:embed="rId3" cstate="print"/>
          <a:srcRect/>
          <a:stretch>
            <a:fillRect/>
          </a:stretch>
        </p:blipFill>
        <p:spPr>
          <a:xfrm>
            <a:off x="5486400" y="2743200"/>
            <a:ext cx="3276600" cy="2801938"/>
          </a:xfrm>
          <a:noFill/>
        </p:spPr>
      </p:pic>
      <p:sp>
        <p:nvSpPr>
          <p:cNvPr id="38917" name="Text Box 10"/>
          <p:cNvSpPr txBox="1">
            <a:spLocks noChangeArrowheads="1"/>
          </p:cNvSpPr>
          <p:nvPr/>
        </p:nvSpPr>
        <p:spPr bwMode="auto">
          <a:xfrm>
            <a:off x="7848600" y="3124200"/>
            <a:ext cx="838200" cy="366713"/>
          </a:xfrm>
          <a:prstGeom prst="rect">
            <a:avLst/>
          </a:prstGeom>
          <a:solidFill>
            <a:schemeClr val="bg1"/>
          </a:solidFill>
          <a:ln w="9525">
            <a:noFill/>
            <a:miter lim="800000"/>
            <a:headEnd/>
            <a:tailEnd/>
          </a:ln>
        </p:spPr>
        <p:txBody>
          <a:bodyPr>
            <a:spAutoFit/>
          </a:bodyPr>
          <a:lstStyle/>
          <a:p>
            <a:pPr>
              <a:spcBef>
                <a:spcPct val="50000"/>
              </a:spcBef>
            </a:pPr>
            <a:r>
              <a:rPr lang="en-US" sz="1800"/>
              <a:t>pipe</a:t>
            </a:r>
            <a:endParaRPr lang="th-TH" sz="1800"/>
          </a:p>
        </p:txBody>
      </p:sp>
      <p:sp>
        <p:nvSpPr>
          <p:cNvPr id="38918" name="Text Box 11"/>
          <p:cNvSpPr txBox="1">
            <a:spLocks noChangeArrowheads="1"/>
          </p:cNvSpPr>
          <p:nvPr/>
        </p:nvSpPr>
        <p:spPr bwMode="auto">
          <a:xfrm>
            <a:off x="7848600" y="3581400"/>
            <a:ext cx="838200" cy="366713"/>
          </a:xfrm>
          <a:prstGeom prst="rect">
            <a:avLst/>
          </a:prstGeom>
          <a:solidFill>
            <a:schemeClr val="bg1"/>
          </a:solidFill>
          <a:ln w="9525">
            <a:noFill/>
            <a:miter lim="800000"/>
            <a:headEnd/>
            <a:tailEnd/>
          </a:ln>
        </p:spPr>
        <p:txBody>
          <a:bodyPr>
            <a:spAutoFit/>
          </a:bodyPr>
          <a:lstStyle/>
          <a:p>
            <a:pPr>
              <a:spcBef>
                <a:spcPct val="50000"/>
              </a:spcBef>
            </a:pPr>
            <a:r>
              <a:rPr lang="en-US" sz="1800"/>
              <a:t>mold</a:t>
            </a:r>
            <a:endParaRPr lang="th-TH" sz="1800"/>
          </a:p>
        </p:txBody>
      </p:sp>
      <p:sp>
        <p:nvSpPr>
          <p:cNvPr id="38919" name="Text Box 12"/>
          <p:cNvSpPr txBox="1">
            <a:spLocks noChangeArrowheads="1"/>
          </p:cNvSpPr>
          <p:nvPr/>
        </p:nvSpPr>
        <p:spPr bwMode="auto">
          <a:xfrm>
            <a:off x="7924800" y="4191000"/>
            <a:ext cx="838200" cy="366713"/>
          </a:xfrm>
          <a:prstGeom prst="rect">
            <a:avLst/>
          </a:prstGeom>
          <a:solidFill>
            <a:schemeClr val="bg1"/>
          </a:solidFill>
          <a:ln w="9525">
            <a:noFill/>
            <a:miter lim="800000"/>
            <a:headEnd/>
            <a:tailEnd/>
          </a:ln>
        </p:spPr>
        <p:txBody>
          <a:bodyPr>
            <a:spAutoFit/>
          </a:bodyPr>
          <a:lstStyle/>
          <a:p>
            <a:pPr>
              <a:spcBef>
                <a:spcPct val="50000"/>
              </a:spcBef>
            </a:pPr>
            <a:r>
              <a:rPr lang="en-US" sz="1800"/>
              <a:t>Cast</a:t>
            </a:r>
            <a:endParaRPr lang="th-TH" sz="1800"/>
          </a:p>
        </p:txBody>
      </p:sp>
      <p:sp>
        <p:nvSpPr>
          <p:cNvPr id="38920" name="Text Box 13"/>
          <p:cNvSpPr txBox="1">
            <a:spLocks noChangeArrowheads="1"/>
          </p:cNvSpPr>
          <p:nvPr/>
        </p:nvSpPr>
        <p:spPr bwMode="auto">
          <a:xfrm>
            <a:off x="7924800" y="4724400"/>
            <a:ext cx="838200" cy="366713"/>
          </a:xfrm>
          <a:prstGeom prst="rect">
            <a:avLst/>
          </a:prstGeom>
          <a:solidFill>
            <a:schemeClr val="bg1"/>
          </a:solidFill>
          <a:ln w="9525">
            <a:noFill/>
            <a:miter lim="800000"/>
            <a:headEnd/>
            <a:tailEnd/>
          </a:ln>
        </p:spPr>
        <p:txBody>
          <a:bodyPr>
            <a:spAutoFit/>
          </a:bodyPr>
          <a:lstStyle/>
          <a:p>
            <a:pPr>
              <a:spcBef>
                <a:spcPct val="50000"/>
              </a:spcBef>
            </a:pPr>
            <a:r>
              <a:rPr lang="en-US" sz="1800"/>
              <a:t>Stool</a:t>
            </a:r>
            <a:endParaRPr lang="th-TH"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title"/>
          </p:nvPr>
        </p:nvSpPr>
        <p:spPr/>
        <p:txBody>
          <a:bodyPr/>
          <a:lstStyle/>
          <a:p>
            <a:pPr eaLnBrk="1" hangingPunct="1"/>
            <a:endParaRPr lang="th-TH" smtClean="0"/>
          </a:p>
        </p:txBody>
      </p:sp>
      <p:pic>
        <p:nvPicPr>
          <p:cNvPr id="39939" name="Picture 4" descr="img006"/>
          <p:cNvPicPr>
            <a:picLocks noGrp="1" noChangeAspect="1" noChangeArrowheads="1"/>
          </p:cNvPicPr>
          <p:nvPr>
            <p:ph idx="1"/>
          </p:nvPr>
        </p:nvPicPr>
        <p:blipFill>
          <a:blip r:embed="rId2" cstate="print"/>
          <a:srcRect/>
          <a:stretch>
            <a:fillRect/>
          </a:stretch>
        </p:blipFill>
        <p:spPr>
          <a:xfrm>
            <a:off x="685800" y="0"/>
            <a:ext cx="7924800" cy="5943600"/>
          </a:xfr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2" cstate="print"/>
          <a:srcRect/>
          <a:stretch>
            <a:fillRect/>
          </a:stretch>
        </p:blipFill>
        <p:spPr bwMode="auto">
          <a:xfrm>
            <a:off x="1976438" y="571500"/>
            <a:ext cx="5191125" cy="5715000"/>
          </a:xfrm>
          <a:prstGeom prst="rect">
            <a:avLst/>
          </a:prstGeom>
          <a:noFill/>
          <a:ln w="9525">
            <a:noFill/>
            <a:miter lim="800000"/>
            <a:headEnd/>
            <a:tailEnd/>
          </a:ln>
        </p:spPr>
      </p:pic>
      <p:sp>
        <p:nvSpPr>
          <p:cNvPr id="7" name="Rectangle 2"/>
          <p:cNvSpPr txBox="1">
            <a:spLocks noChangeArrowheads="1"/>
          </p:cNvSpPr>
          <p:nvPr/>
        </p:nvSpPr>
        <p:spPr bwMode="auto">
          <a:xfrm>
            <a:off x="0" y="1295400"/>
            <a:ext cx="2667000" cy="990600"/>
          </a:xfrm>
          <a:prstGeom prst="rect">
            <a:avLst/>
          </a:prstGeom>
          <a:noFill/>
          <a:ln w="9525">
            <a:noFill/>
            <a:miter lim="800000"/>
            <a:headEnd/>
            <a:tailEnd/>
          </a:ln>
        </p:spPr>
        <p:txBody>
          <a:bodyPr anchor="ctr"/>
          <a:lstStyle/>
          <a:p>
            <a:pPr algn="ctr">
              <a:defRPr/>
            </a:pPr>
            <a:r>
              <a:rPr lang="en-US" kern="0" dirty="0">
                <a:solidFill>
                  <a:schemeClr val="tx2"/>
                </a:solidFill>
                <a:latin typeface="+mj-lt"/>
                <a:ea typeface="+mj-ea"/>
                <a:cs typeface="+mj-cs"/>
              </a:rPr>
              <a:t>Ladle</a:t>
            </a:r>
            <a:endParaRPr lang="th-TH" kern="0" dirty="0">
              <a:solidFill>
                <a:schemeClr val="tx2"/>
              </a:solidFill>
              <a:latin typeface="+mj-lt"/>
              <a:ea typeface="+mj-ea"/>
              <a:cs typeface="+mj-cs"/>
            </a:endParaRPr>
          </a:p>
        </p:txBody>
      </p:sp>
      <p:sp>
        <p:nvSpPr>
          <p:cNvPr id="40964" name="Text Box 11"/>
          <p:cNvSpPr txBox="1">
            <a:spLocks noChangeArrowheads="1"/>
          </p:cNvSpPr>
          <p:nvPr/>
        </p:nvSpPr>
        <p:spPr bwMode="auto">
          <a:xfrm>
            <a:off x="457200" y="2667000"/>
            <a:ext cx="3581400" cy="641350"/>
          </a:xfrm>
          <a:prstGeom prst="rect">
            <a:avLst/>
          </a:prstGeom>
          <a:noFill/>
          <a:ln w="9525">
            <a:noFill/>
            <a:miter lim="800000"/>
            <a:headEnd/>
            <a:tailEnd/>
          </a:ln>
        </p:spPr>
        <p:txBody>
          <a:bodyPr>
            <a:spAutoFit/>
          </a:bodyPr>
          <a:lstStyle/>
          <a:p>
            <a:pPr>
              <a:spcBef>
                <a:spcPct val="50000"/>
              </a:spcBef>
            </a:pPr>
            <a:r>
              <a:rPr lang="en-US"/>
              <a:t>Tundish</a:t>
            </a:r>
            <a:endParaRPr lang="th-TH"/>
          </a:p>
        </p:txBody>
      </p:sp>
      <p:sp>
        <p:nvSpPr>
          <p:cNvPr id="40965" name="Text Box 11"/>
          <p:cNvSpPr txBox="1">
            <a:spLocks noChangeArrowheads="1"/>
          </p:cNvSpPr>
          <p:nvPr/>
        </p:nvSpPr>
        <p:spPr bwMode="auto">
          <a:xfrm>
            <a:off x="1143000" y="3886200"/>
            <a:ext cx="1752600" cy="646113"/>
          </a:xfrm>
          <a:prstGeom prst="rect">
            <a:avLst/>
          </a:prstGeom>
          <a:noFill/>
          <a:ln w="9525">
            <a:noFill/>
            <a:miter lim="800000"/>
            <a:headEnd/>
            <a:tailEnd/>
          </a:ln>
        </p:spPr>
        <p:txBody>
          <a:bodyPr>
            <a:spAutoFit/>
          </a:bodyPr>
          <a:lstStyle/>
          <a:p>
            <a:pPr>
              <a:spcBef>
                <a:spcPct val="50000"/>
              </a:spcBef>
            </a:pPr>
            <a:r>
              <a:rPr lang="en-US"/>
              <a:t>mold</a:t>
            </a:r>
            <a:endParaRPr lang="th-TH"/>
          </a:p>
        </p:txBody>
      </p:sp>
      <p:sp>
        <p:nvSpPr>
          <p:cNvPr id="40966" name="Text Box 11"/>
          <p:cNvSpPr txBox="1">
            <a:spLocks noChangeArrowheads="1"/>
          </p:cNvSpPr>
          <p:nvPr/>
        </p:nvSpPr>
        <p:spPr bwMode="auto">
          <a:xfrm>
            <a:off x="6324600" y="3200400"/>
            <a:ext cx="3581400" cy="554038"/>
          </a:xfrm>
          <a:prstGeom prst="rect">
            <a:avLst/>
          </a:prstGeom>
          <a:noFill/>
          <a:ln w="9525">
            <a:noFill/>
            <a:miter lim="800000"/>
            <a:headEnd/>
            <a:tailEnd/>
          </a:ln>
        </p:spPr>
        <p:txBody>
          <a:bodyPr>
            <a:spAutoFit/>
          </a:bodyPr>
          <a:lstStyle/>
          <a:p>
            <a:pPr>
              <a:spcBef>
                <a:spcPct val="50000"/>
              </a:spcBef>
            </a:pPr>
            <a:r>
              <a:rPr lang="en-US" sz="3000"/>
              <a:t>Straight Zone</a:t>
            </a:r>
            <a:endParaRPr lang="th-TH" sz="3000"/>
          </a:p>
        </p:txBody>
      </p:sp>
      <p:sp>
        <p:nvSpPr>
          <p:cNvPr id="40967" name="Rectangle 2"/>
          <p:cNvSpPr>
            <a:spLocks noGrp="1" noChangeArrowheads="1"/>
          </p:cNvSpPr>
          <p:nvPr>
            <p:ph type="title"/>
          </p:nvPr>
        </p:nvSpPr>
        <p:spPr>
          <a:xfrm>
            <a:off x="-317500" y="0"/>
            <a:ext cx="6629400" cy="762000"/>
          </a:xfrm>
        </p:spPr>
        <p:txBody>
          <a:bodyPr/>
          <a:lstStyle/>
          <a:p>
            <a:pPr eaLnBrk="1" hangingPunct="1"/>
            <a:r>
              <a:rPr lang="en-US" smtClean="0"/>
              <a:t>Continuous casting  </a:t>
            </a:r>
            <a:endParaRPr lang="th-TH"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81000" y="228600"/>
            <a:ext cx="8534400" cy="609600"/>
          </a:xfrm>
        </p:spPr>
        <p:txBody>
          <a:bodyPr/>
          <a:lstStyle/>
          <a:p>
            <a:pPr defTabSz="1019175" eaLnBrk="1" hangingPunct="1"/>
            <a:r>
              <a:rPr lang="en-US" b="1" smtClean="0"/>
              <a:t>Summary: Steels</a:t>
            </a:r>
          </a:p>
        </p:txBody>
      </p:sp>
      <p:sp>
        <p:nvSpPr>
          <p:cNvPr id="41987" name="Rectangle 3"/>
          <p:cNvSpPr>
            <a:spLocks noGrp="1" noChangeArrowheads="1"/>
          </p:cNvSpPr>
          <p:nvPr>
            <p:ph type="body" idx="1"/>
          </p:nvPr>
        </p:nvSpPr>
        <p:spPr>
          <a:xfrm>
            <a:off x="457200" y="914400"/>
            <a:ext cx="8382000" cy="5715000"/>
          </a:xfrm>
        </p:spPr>
        <p:txBody>
          <a:bodyPr/>
          <a:lstStyle/>
          <a:p>
            <a:pPr marL="382588" indent="-382588" algn="just" defTabSz="1019175" eaLnBrk="1" hangingPunct="1">
              <a:lnSpc>
                <a:spcPct val="90000"/>
              </a:lnSpc>
            </a:pPr>
            <a:r>
              <a:rPr lang="en-US" sz="2000" b="1" smtClean="0">
                <a:solidFill>
                  <a:schemeClr val="accent2"/>
                </a:solidFill>
                <a:cs typeface="Times New Roman" pitchFamily="18" charset="0"/>
              </a:rPr>
              <a:t>Low-Carbon Steels</a:t>
            </a:r>
          </a:p>
          <a:p>
            <a:pPr marL="382588" indent="-382588" algn="just" defTabSz="1019175" eaLnBrk="1" hangingPunct="1">
              <a:lnSpc>
                <a:spcPct val="90000"/>
              </a:lnSpc>
            </a:pPr>
            <a:r>
              <a:rPr lang="en-US" sz="2000" u="sng" smtClean="0">
                <a:solidFill>
                  <a:schemeClr val="accent2"/>
                </a:solidFill>
                <a:cs typeface="Times New Roman" pitchFamily="18" charset="0"/>
              </a:rPr>
              <a:t>Properties:</a:t>
            </a:r>
            <a:r>
              <a:rPr lang="en-US" sz="2000" smtClean="0">
                <a:solidFill>
                  <a:schemeClr val="accent2"/>
                </a:solidFill>
                <a:cs typeface="Times New Roman" pitchFamily="18" charset="0"/>
              </a:rPr>
              <a:t> nonresponsive to heat treatments;  relatively soft and weak;  machinable and weldable.</a:t>
            </a:r>
          </a:p>
          <a:p>
            <a:pPr marL="382588" indent="-382588" algn="just" defTabSz="1019175" eaLnBrk="1" hangingPunct="1">
              <a:lnSpc>
                <a:spcPct val="90000"/>
              </a:lnSpc>
            </a:pPr>
            <a:r>
              <a:rPr lang="en-US" sz="2000" u="sng" smtClean="0">
                <a:solidFill>
                  <a:schemeClr val="accent2"/>
                </a:solidFill>
                <a:cs typeface="Times New Roman" pitchFamily="18" charset="0"/>
              </a:rPr>
              <a:t>Typical applications:</a:t>
            </a:r>
            <a:r>
              <a:rPr lang="en-US" sz="2000" smtClean="0">
                <a:solidFill>
                  <a:schemeClr val="accent2"/>
                </a:solidFill>
                <a:cs typeface="Times New Roman" pitchFamily="18" charset="0"/>
              </a:rPr>
              <a:t>  automobile bodies, structural shapes, pipelines, buildings, bridges, and tin cans.</a:t>
            </a:r>
          </a:p>
          <a:p>
            <a:pPr marL="382588" indent="-382588" algn="just" defTabSz="1019175" eaLnBrk="1" hangingPunct="1">
              <a:lnSpc>
                <a:spcPct val="90000"/>
              </a:lnSpc>
            </a:pPr>
            <a:r>
              <a:rPr lang="en-US" sz="2000" b="1" smtClean="0">
                <a:solidFill>
                  <a:srgbClr val="008000"/>
                </a:solidFill>
                <a:cs typeface="Times New Roman" pitchFamily="18" charset="0"/>
              </a:rPr>
              <a:t>Medium-Carbon Steels</a:t>
            </a:r>
          </a:p>
          <a:p>
            <a:pPr marL="382588" indent="-382588" algn="just" defTabSz="1019175" eaLnBrk="1" hangingPunct="1">
              <a:lnSpc>
                <a:spcPct val="90000"/>
              </a:lnSpc>
            </a:pPr>
            <a:r>
              <a:rPr lang="en-US" sz="2000" u="sng" smtClean="0">
                <a:solidFill>
                  <a:srgbClr val="008000"/>
                </a:solidFill>
                <a:cs typeface="Times New Roman" pitchFamily="18" charset="0"/>
              </a:rPr>
              <a:t>Properties</a:t>
            </a:r>
            <a:r>
              <a:rPr lang="en-US" sz="2000" smtClean="0">
                <a:solidFill>
                  <a:srgbClr val="008000"/>
                </a:solidFill>
                <a:cs typeface="Times New Roman" pitchFamily="18" charset="0"/>
              </a:rPr>
              <a:t>:  heat treatable, relatively large combinations of mechanical characteristics.</a:t>
            </a:r>
          </a:p>
          <a:p>
            <a:pPr marL="382588" indent="-382588" algn="just" defTabSz="1019175" eaLnBrk="1" hangingPunct="1">
              <a:lnSpc>
                <a:spcPct val="90000"/>
              </a:lnSpc>
            </a:pPr>
            <a:r>
              <a:rPr lang="en-US" sz="2000" u="sng" smtClean="0">
                <a:solidFill>
                  <a:srgbClr val="008000"/>
                </a:solidFill>
                <a:cs typeface="Times New Roman" pitchFamily="18" charset="0"/>
              </a:rPr>
              <a:t>Typical applications</a:t>
            </a:r>
            <a:r>
              <a:rPr lang="en-US" sz="2000" smtClean="0">
                <a:solidFill>
                  <a:srgbClr val="008000"/>
                </a:solidFill>
                <a:cs typeface="Times New Roman" pitchFamily="18" charset="0"/>
              </a:rPr>
              <a:t>:  railway wheels and tracks, gears, crankshafts, and machine parts.</a:t>
            </a:r>
          </a:p>
          <a:p>
            <a:pPr marL="382588" indent="-382588" algn="just" defTabSz="1019175" eaLnBrk="1" hangingPunct="1">
              <a:lnSpc>
                <a:spcPct val="90000"/>
              </a:lnSpc>
            </a:pPr>
            <a:r>
              <a:rPr lang="en-US" sz="2000" b="1" smtClean="0">
                <a:cs typeface="Times New Roman" pitchFamily="18" charset="0"/>
              </a:rPr>
              <a:t>High-Carbon Steels</a:t>
            </a:r>
          </a:p>
          <a:p>
            <a:pPr marL="382588" indent="-382588" algn="just" defTabSz="1019175" eaLnBrk="1" hangingPunct="1">
              <a:lnSpc>
                <a:spcPct val="90000"/>
              </a:lnSpc>
            </a:pPr>
            <a:r>
              <a:rPr lang="en-US" sz="2000" u="sng" smtClean="0">
                <a:cs typeface="Times New Roman" pitchFamily="18" charset="0"/>
              </a:rPr>
              <a:t>Properties</a:t>
            </a:r>
            <a:r>
              <a:rPr lang="en-US" sz="2000" smtClean="0">
                <a:cs typeface="Times New Roman" pitchFamily="18" charset="0"/>
              </a:rPr>
              <a:t>:  hard, strong, and relatively brittle.</a:t>
            </a:r>
          </a:p>
          <a:p>
            <a:pPr marL="382588" indent="-382588" algn="just" defTabSz="1019175" eaLnBrk="1" hangingPunct="1">
              <a:lnSpc>
                <a:spcPct val="90000"/>
              </a:lnSpc>
            </a:pPr>
            <a:r>
              <a:rPr lang="en-US" sz="2000" u="sng" smtClean="0">
                <a:cs typeface="Times New Roman" pitchFamily="18" charset="0"/>
              </a:rPr>
              <a:t>Typical applications</a:t>
            </a:r>
            <a:r>
              <a:rPr lang="en-US" sz="2000" smtClean="0">
                <a:cs typeface="Times New Roman" pitchFamily="18" charset="0"/>
              </a:rPr>
              <a:t>:  chisels, hammers, knives, and hacksaw blades.</a:t>
            </a:r>
          </a:p>
          <a:p>
            <a:pPr marL="382588" indent="-382588" algn="just" defTabSz="1019175" eaLnBrk="1" hangingPunct="1">
              <a:lnSpc>
                <a:spcPct val="90000"/>
              </a:lnSpc>
            </a:pPr>
            <a:r>
              <a:rPr lang="en-US" sz="2000" b="1" smtClean="0">
                <a:solidFill>
                  <a:srgbClr val="3366FF"/>
                </a:solidFill>
                <a:cs typeface="Times New Roman" pitchFamily="18" charset="0"/>
              </a:rPr>
              <a:t>High-Alloy Steels</a:t>
            </a:r>
            <a:r>
              <a:rPr lang="en-US" sz="2000" smtClean="0">
                <a:solidFill>
                  <a:srgbClr val="3366FF"/>
                </a:solidFill>
                <a:cs typeface="Times New Roman" pitchFamily="18" charset="0"/>
              </a:rPr>
              <a:t> (Stainless and Tool)</a:t>
            </a:r>
          </a:p>
          <a:p>
            <a:pPr marL="382588" indent="-382588" algn="just" defTabSz="1019175" eaLnBrk="1" hangingPunct="1">
              <a:lnSpc>
                <a:spcPct val="90000"/>
              </a:lnSpc>
            </a:pPr>
            <a:r>
              <a:rPr lang="en-US" sz="2000" u="sng" smtClean="0">
                <a:solidFill>
                  <a:srgbClr val="3366FF"/>
                </a:solidFill>
                <a:cs typeface="Times New Roman" pitchFamily="18" charset="0"/>
              </a:rPr>
              <a:t>Properties</a:t>
            </a:r>
            <a:r>
              <a:rPr lang="en-US" sz="2000" smtClean="0">
                <a:solidFill>
                  <a:srgbClr val="3366FF"/>
                </a:solidFill>
                <a:cs typeface="Times New Roman" pitchFamily="18" charset="0"/>
              </a:rPr>
              <a:t>:  hard and wear resistant;  resistant to corrosion in a large variety of environments.</a:t>
            </a:r>
          </a:p>
          <a:p>
            <a:pPr marL="382588" indent="-382588" algn="just" defTabSz="1019175" eaLnBrk="1" hangingPunct="1">
              <a:lnSpc>
                <a:spcPct val="90000"/>
              </a:lnSpc>
            </a:pPr>
            <a:r>
              <a:rPr lang="en-US" sz="2000" u="sng" smtClean="0">
                <a:solidFill>
                  <a:srgbClr val="3366FF"/>
                </a:solidFill>
                <a:cs typeface="Times New Roman" pitchFamily="18" charset="0"/>
              </a:rPr>
              <a:t>Typical applications</a:t>
            </a:r>
            <a:r>
              <a:rPr lang="en-US" sz="2000" smtClean="0">
                <a:solidFill>
                  <a:srgbClr val="3366FF"/>
                </a:solidFill>
                <a:cs typeface="Times New Roman" pitchFamily="18" charset="0"/>
              </a:rPr>
              <a:t>:  cutting tools, drills, cutlery, food processing, and surgical tools.</a:t>
            </a:r>
            <a:endParaRPr lang="en-US" sz="2000" smtClean="0">
              <a:solidFill>
                <a:srgbClr val="3366FF"/>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th-TH" sz="4000" b="1" smtClean="0"/>
              <a:t>Standards Designation Equivalent of Tool Steels ---</a:t>
            </a:r>
            <a:r>
              <a:rPr lang="th-TH" sz="4000" smtClean="0"/>
              <a:t> </a:t>
            </a:r>
          </a:p>
        </p:txBody>
      </p:sp>
      <p:graphicFrame>
        <p:nvGraphicFramePr>
          <p:cNvPr id="376836" name="Group 4"/>
          <p:cNvGraphicFramePr>
            <a:graphicFrameLocks noGrp="1"/>
          </p:cNvGraphicFramePr>
          <p:nvPr/>
        </p:nvGraphicFramePr>
        <p:xfrm>
          <a:off x="1828800" y="1828800"/>
          <a:ext cx="5675313" cy="4418648"/>
        </p:xfrm>
        <a:graphic>
          <a:graphicData uri="http://schemas.openxmlformats.org/drawingml/2006/table">
            <a:tbl>
              <a:tblPr/>
              <a:tblGrid>
                <a:gridCol w="768350"/>
                <a:gridCol w="4906963"/>
              </a:tblGrid>
              <a:tr h="395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AISI</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American Iron &amp; Steel Institute</a:t>
                      </a:r>
                    </a:p>
                  </a:txBody>
                  <a:tcPr anchor="ctr" horzOverflow="overflow">
                    <a:lnL>
                      <a:noFill/>
                    </a:lnL>
                    <a:lnR cap="flat">
                      <a:noFill/>
                    </a:lnR>
                    <a:lnT cap="flat">
                      <a:noFill/>
                    </a:lnT>
                    <a:lnB>
                      <a:noFill/>
                    </a:lnB>
                    <a:lnTlToBr>
                      <a:noFill/>
                    </a:lnTlToBr>
                    <a:lnBlToTr>
                      <a:noFill/>
                    </a:lnBlToTr>
                    <a:noFill/>
                  </a:tcPr>
                </a:tc>
              </a:tr>
              <a:tr h="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th-TH"/>
                    </a:p>
                  </a:txBody>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JIS</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Japanese Industrial Standards</a:t>
                      </a:r>
                    </a:p>
                  </a:txBody>
                  <a:tcPr anchor="ctr" horzOverflow="overflow">
                    <a:lnL>
                      <a:noFill/>
                    </a:lnL>
                    <a:lnR cap="flat">
                      <a:noFill/>
                    </a:lnR>
                    <a:lnT>
                      <a:noFill/>
                    </a:lnT>
                    <a:lnB>
                      <a:noFill/>
                    </a:lnB>
                    <a:lnTlToBr>
                      <a:noFill/>
                    </a:lnTlToBr>
                    <a:lnBlToTr>
                      <a:noFill/>
                    </a:lnBlToTr>
                    <a:noFill/>
                  </a:tcPr>
                </a:tc>
              </a:tr>
              <a:tr h="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th-TH"/>
                    </a:p>
                  </a:txBody>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DIN</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Deutsches Institut für Normung</a:t>
                      </a:r>
                    </a:p>
                  </a:txBody>
                  <a:tcPr anchor="ctr" horzOverflow="overflow">
                    <a:lnL>
                      <a:noFill/>
                    </a:lnL>
                    <a:lnR cap="flat">
                      <a:noFill/>
                    </a:lnR>
                    <a:lnT>
                      <a:noFill/>
                    </a:lnT>
                    <a:lnB>
                      <a:noFill/>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(German Standards Institute)</a:t>
                      </a:r>
                    </a:p>
                  </a:txBody>
                  <a:tcPr anchor="ctr" horzOverflow="overflow">
                    <a:lnL>
                      <a:noFill/>
                    </a:lnL>
                    <a:lnR cap="flat">
                      <a:noFill/>
                    </a:lnR>
                    <a:lnT>
                      <a:noFill/>
                    </a:lnT>
                    <a:lnB>
                      <a:noFill/>
                    </a:lnB>
                    <a:lnTlToBr>
                      <a:noFill/>
                    </a:lnTlToBr>
                    <a:lnBlToTr>
                      <a:noFill/>
                    </a:lnBlToTr>
                    <a:noFill/>
                  </a:tcPr>
                </a:tc>
              </a:tr>
              <a:tr h="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th-TH"/>
                    </a:p>
                  </a:txBody>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SS</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Svensk Standard</a:t>
                      </a:r>
                    </a:p>
                  </a:txBody>
                  <a:tcPr anchor="ctr" horzOverflow="overflow">
                    <a:lnL>
                      <a:noFill/>
                    </a:lnL>
                    <a:lnR cap="flat">
                      <a:noFill/>
                    </a:lnR>
                    <a:lnT>
                      <a:noFill/>
                    </a:lnT>
                    <a:lnB>
                      <a:noFill/>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(Swedish Standard)</a:t>
                      </a:r>
                    </a:p>
                  </a:txBody>
                  <a:tcPr anchor="ctr" horzOverflow="overflow">
                    <a:lnL>
                      <a:noFill/>
                    </a:lnL>
                    <a:lnR cap="flat">
                      <a:noFill/>
                    </a:lnR>
                    <a:lnT>
                      <a:noFill/>
                    </a:lnT>
                    <a:lnB>
                      <a:noFill/>
                    </a:lnB>
                    <a:lnTlToBr>
                      <a:noFill/>
                    </a:lnTlToBr>
                    <a:lnBlToTr>
                      <a:noFill/>
                    </a:lnBlToTr>
                    <a:noFill/>
                  </a:tcPr>
                </a:tc>
              </a:tr>
              <a:tr h="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th-TH"/>
                    </a:p>
                  </a:txBody>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BS</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British Standards</a:t>
                      </a:r>
                    </a:p>
                  </a:txBody>
                  <a:tcPr anchor="ctr" horzOverflow="overflow">
                    <a:lnL>
                      <a:noFill/>
                    </a:lnL>
                    <a:lnR cap="flat">
                      <a:noFill/>
                    </a:lnR>
                    <a:lnT>
                      <a:noFill/>
                    </a:lnT>
                    <a:lnB>
                      <a:noFill/>
                    </a:lnB>
                    <a:lnTlToBr>
                      <a:noFill/>
                    </a:lnTlToBr>
                    <a:lnBlToTr>
                      <a:noFill/>
                    </a:lnBlToTr>
                    <a:noFill/>
                  </a:tcPr>
                </a:tc>
              </a:tr>
              <a:tr h="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anchor="ctr" horzOverflow="overflow">
                    <a:lnL cap="flat">
                      <a:noFill/>
                    </a:lnL>
                    <a:lnR cap="flat">
                      <a:noFill/>
                    </a:lnR>
                    <a:lnT>
                      <a:noFill/>
                    </a:lnT>
                    <a:lnB cap="flat">
                      <a:noFill/>
                    </a:lnB>
                    <a:lnTlToBr>
                      <a:noFill/>
                    </a:lnTlToBr>
                    <a:lnBlToTr>
                      <a:noFill/>
                    </a:lnBlToTr>
                    <a:solidFill>
                      <a:srgbClr val="C0C0C0"/>
                    </a:solidFill>
                  </a:tcPr>
                </a:tc>
                <a:tc hMerge="1">
                  <a:txBody>
                    <a:bodyPr/>
                    <a:lstStyle/>
                    <a:p>
                      <a:endParaRPr lang="th-TH"/>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4"/>
          <p:cNvGraphicFramePr>
            <a:graphicFrameLocks noGrp="1" noChangeAspect="1"/>
          </p:cNvGraphicFramePr>
          <p:nvPr>
            <p:ph idx="1"/>
          </p:nvPr>
        </p:nvGraphicFramePr>
        <p:xfrm>
          <a:off x="228600" y="228600"/>
          <a:ext cx="8915400" cy="5327650"/>
        </p:xfrm>
        <a:graphic>
          <a:graphicData uri="http://schemas.openxmlformats.org/presentationml/2006/ole">
            <mc:AlternateContent xmlns:mc="http://schemas.openxmlformats.org/markup-compatibility/2006">
              <mc:Choice xmlns:v="urn:schemas-microsoft-com:vml" Requires="v">
                <p:oleObj spid="_x0000_s2052" name="Bitmap Image" r:id="rId3" imgW="7571429" imgH="4525007" progId="PBrush">
                  <p:embed/>
                </p:oleObj>
              </mc:Choice>
              <mc:Fallback>
                <p:oleObj name="Bitmap Image" r:id="rId3" imgW="7571429" imgH="4525007" progId="PBrus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
                        <a:ext cx="8915400"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3"/>
          <p:cNvGraphicFramePr>
            <a:graphicFrameLocks noGrp="1" noChangeAspect="1"/>
          </p:cNvGraphicFramePr>
          <p:nvPr>
            <p:ph idx="1"/>
          </p:nvPr>
        </p:nvGraphicFramePr>
        <p:xfrm>
          <a:off x="304800" y="304800"/>
          <a:ext cx="8610600" cy="5784850"/>
        </p:xfrm>
        <a:graphic>
          <a:graphicData uri="http://schemas.openxmlformats.org/presentationml/2006/ole">
            <mc:AlternateContent xmlns:mc="http://schemas.openxmlformats.org/markup-compatibility/2006">
              <mc:Choice xmlns:v="urn:schemas-microsoft-com:vml" Requires="v">
                <p:oleObj spid="_x0000_s3076" name="Bitmap Image" r:id="rId3" imgW="7685714" imgH="5161905" progId="PBrush">
                  <p:embed/>
                </p:oleObj>
              </mc:Choice>
              <mc:Fallback>
                <p:oleObj name="Bitmap Image" r:id="rId3" imgW="7685714" imgH="5161905" progId="PBrus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04800"/>
                        <a:ext cx="8610600" cy="5784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Grp="1" noChangeArrowheads="1"/>
          </p:cNvSpPr>
          <p:nvPr>
            <p:ph type="title" orient="vert"/>
          </p:nvPr>
        </p:nvSpPr>
        <p:spPr/>
        <p:txBody>
          <a:bodyPr/>
          <a:lstStyle/>
          <a:p>
            <a:pPr eaLnBrk="1" hangingPunct="1"/>
            <a:endParaRPr lang="th-TH" smtClean="0"/>
          </a:p>
        </p:txBody>
      </p:sp>
      <p:sp>
        <p:nvSpPr>
          <p:cNvPr id="4100" name="Rectangle 7"/>
          <p:cNvSpPr>
            <a:spLocks noGrp="1" noChangeArrowheads="1"/>
          </p:cNvSpPr>
          <p:nvPr>
            <p:ph type="body" orient="vert" idx="1"/>
          </p:nvPr>
        </p:nvSpPr>
        <p:spPr/>
        <p:txBody>
          <a:bodyPr/>
          <a:lstStyle/>
          <a:p>
            <a:pPr eaLnBrk="1" hangingPunct="1"/>
            <a:endParaRPr lang="th-TH" smtClean="0"/>
          </a:p>
        </p:txBody>
      </p:sp>
      <p:graphicFrame>
        <p:nvGraphicFramePr>
          <p:cNvPr id="4098" name="Object 3"/>
          <p:cNvGraphicFramePr>
            <a:graphicFrameLocks noGrp="1" noChangeAspect="1"/>
          </p:cNvGraphicFramePr>
          <p:nvPr>
            <p:ph idx="4294967295"/>
          </p:nvPr>
        </p:nvGraphicFramePr>
        <p:xfrm>
          <a:off x="0" y="-1152525"/>
          <a:ext cx="8305800" cy="8010525"/>
        </p:xfrm>
        <a:graphic>
          <a:graphicData uri="http://schemas.openxmlformats.org/presentationml/2006/ole">
            <mc:AlternateContent xmlns:mc="http://schemas.openxmlformats.org/markup-compatibility/2006">
              <mc:Choice xmlns:v="urn:schemas-microsoft-com:vml" Requires="v">
                <p:oleObj spid="_x0000_s4100" name="Bitmap Image" r:id="rId3" imgW="5609524" imgH="5409524" progId="PBrush">
                  <p:embed/>
                </p:oleObj>
              </mc:Choice>
              <mc:Fallback>
                <p:oleObj name="Bitmap Image" r:id="rId3" imgW="5609524" imgH="5409524" progId="PBrush">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52525"/>
                        <a:ext cx="8305800" cy="801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4"/>
          <p:cNvGraphicFramePr>
            <a:graphicFrameLocks noGrp="1" noChangeAspect="1"/>
          </p:cNvGraphicFramePr>
          <p:nvPr>
            <p:ph idx="1"/>
          </p:nvPr>
        </p:nvGraphicFramePr>
        <p:xfrm>
          <a:off x="0" y="228600"/>
          <a:ext cx="9144000" cy="5189538"/>
        </p:xfrm>
        <a:graphic>
          <a:graphicData uri="http://schemas.openxmlformats.org/presentationml/2006/ole">
            <mc:AlternateContent xmlns:mc="http://schemas.openxmlformats.org/markup-compatibility/2006">
              <mc:Choice xmlns:v="urn:schemas-microsoft-com:vml" Requires="v">
                <p:oleObj spid="_x0000_s5124" name="Bitmap Image" r:id="rId3" imgW="8695238" imgH="4933333" progId="PBrush">
                  <p:embed/>
                </p:oleObj>
              </mc:Choice>
              <mc:Fallback>
                <p:oleObj name="Bitmap Image" r:id="rId3" imgW="8695238" imgH="4933333" progId="PBrus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600"/>
                        <a:ext cx="9144000" cy="518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809625"/>
            <a:ext cx="8229600" cy="608013"/>
          </a:xfrm>
        </p:spPr>
        <p:txBody>
          <a:bodyPr/>
          <a:lstStyle/>
          <a:p>
            <a:pPr eaLnBrk="1" hangingPunct="1"/>
            <a:r>
              <a:rPr lang="en-US" smtClean="0"/>
              <a:t>Stainless Steel</a:t>
            </a:r>
          </a:p>
        </p:txBody>
      </p:sp>
      <p:sp>
        <p:nvSpPr>
          <p:cNvPr id="44035" name="Rectangle 3"/>
          <p:cNvSpPr>
            <a:spLocks noGrp="1" noChangeArrowheads="1"/>
          </p:cNvSpPr>
          <p:nvPr>
            <p:ph type="body" idx="1"/>
          </p:nvPr>
        </p:nvSpPr>
        <p:spPr/>
        <p:txBody>
          <a:bodyPr/>
          <a:lstStyle/>
          <a:p>
            <a:pPr eaLnBrk="1" hangingPunct="1">
              <a:lnSpc>
                <a:spcPct val="90000"/>
              </a:lnSpc>
            </a:pPr>
            <a:r>
              <a:rPr lang="en-US" smtClean="0"/>
              <a:t>&gt;10% Chromium</a:t>
            </a:r>
          </a:p>
          <a:p>
            <a:pPr eaLnBrk="1" hangingPunct="1">
              <a:lnSpc>
                <a:spcPct val="90000"/>
              </a:lnSpc>
            </a:pPr>
            <a:r>
              <a:rPr lang="en-US" smtClean="0"/>
              <a:t>May also contain large amounts of nickel</a:t>
            </a:r>
          </a:p>
          <a:p>
            <a:pPr eaLnBrk="1" hangingPunct="1">
              <a:lnSpc>
                <a:spcPct val="90000"/>
              </a:lnSpc>
            </a:pPr>
            <a:r>
              <a:rPr lang="en-US" smtClean="0"/>
              <a:t>The austenite structure survives at room temperature</a:t>
            </a:r>
          </a:p>
          <a:p>
            <a:pPr eaLnBrk="1" hangingPunct="1">
              <a:lnSpc>
                <a:spcPct val="90000"/>
              </a:lnSpc>
            </a:pPr>
            <a:r>
              <a:rPr lang="en-US" smtClean="0"/>
              <a:t>Makes the steel especially corrosion resistant</a:t>
            </a:r>
          </a:p>
          <a:p>
            <a:pPr eaLnBrk="1" hangingPunct="1">
              <a:lnSpc>
                <a:spcPct val="90000"/>
              </a:lnSpc>
            </a:pPr>
            <a:r>
              <a:rPr lang="en-US" smtClean="0"/>
              <a:t>Non magnetic-Only martensitic stainless</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65125" y="512763"/>
            <a:ext cx="1435100" cy="457200"/>
          </a:xfrm>
          <a:prstGeom prst="rect">
            <a:avLst/>
          </a:prstGeom>
          <a:noFill/>
          <a:ln w="9525">
            <a:noFill/>
            <a:miter lim="800000"/>
            <a:headEnd/>
            <a:tailEnd/>
          </a:ln>
        </p:spPr>
        <p:txBody>
          <a:bodyPr wrap="none" anchor="ctr">
            <a:spAutoFit/>
          </a:bodyPr>
          <a:lstStyle/>
          <a:p>
            <a:pPr algn="just"/>
            <a:r>
              <a:rPr lang="en-US" sz="2400" b="1" i="0">
                <a:latin typeface="Times New Roman" pitchFamily="18" charset="0"/>
              </a:rPr>
              <a:t>Materials</a:t>
            </a:r>
            <a:endParaRPr lang="en-US" sz="2400" i="0">
              <a:latin typeface="Times New Roman" pitchFamily="18" charset="0"/>
            </a:endParaRPr>
          </a:p>
        </p:txBody>
      </p:sp>
      <p:sp>
        <p:nvSpPr>
          <p:cNvPr id="13315" name="Rectangle 4"/>
          <p:cNvSpPr>
            <a:spLocks noChangeArrowheads="1"/>
          </p:cNvSpPr>
          <p:nvPr/>
        </p:nvSpPr>
        <p:spPr bwMode="auto">
          <a:xfrm>
            <a:off x="619125" y="1254125"/>
            <a:ext cx="6505575" cy="406400"/>
          </a:xfrm>
          <a:prstGeom prst="rect">
            <a:avLst/>
          </a:prstGeom>
          <a:noFill/>
          <a:ln w="9525">
            <a:solidFill>
              <a:schemeClr val="accent2"/>
            </a:solidFill>
            <a:miter lim="800000"/>
            <a:headEnd/>
            <a:tailEnd/>
          </a:ln>
        </p:spPr>
        <p:txBody>
          <a:bodyPr wrap="none">
            <a:spAutoFit/>
          </a:bodyPr>
          <a:lstStyle/>
          <a:p>
            <a:r>
              <a:rPr lang="en-US" sz="2000" b="1" i="0">
                <a:latin typeface="Times New Roman" pitchFamily="18" charset="0"/>
              </a:rPr>
              <a:t>Ferrous metals</a:t>
            </a:r>
            <a:r>
              <a:rPr lang="en-US" sz="2000" i="0">
                <a:latin typeface="Times New Roman" pitchFamily="18" charset="0"/>
              </a:rPr>
              <a:t>: carbon-, alloy-, stainless-, tool-and-die steels</a:t>
            </a:r>
          </a:p>
        </p:txBody>
      </p:sp>
      <p:sp>
        <p:nvSpPr>
          <p:cNvPr id="13316" name="Rectangle 5"/>
          <p:cNvSpPr>
            <a:spLocks noChangeArrowheads="1"/>
          </p:cNvSpPr>
          <p:nvPr/>
        </p:nvSpPr>
        <p:spPr bwMode="auto">
          <a:xfrm>
            <a:off x="619125" y="1871663"/>
            <a:ext cx="6651625" cy="1320800"/>
          </a:xfrm>
          <a:prstGeom prst="rect">
            <a:avLst/>
          </a:prstGeom>
          <a:noFill/>
          <a:ln w="9525">
            <a:solidFill>
              <a:schemeClr val="accent2"/>
            </a:solidFill>
            <a:miter lim="800000"/>
            <a:headEnd/>
            <a:tailEnd/>
          </a:ln>
        </p:spPr>
        <p:txBody>
          <a:bodyPr wrap="none">
            <a:spAutoFit/>
          </a:bodyPr>
          <a:lstStyle/>
          <a:p>
            <a:r>
              <a:rPr lang="en-US" sz="2000" b="1" i="0">
                <a:latin typeface="Times New Roman" pitchFamily="18" charset="0"/>
              </a:rPr>
              <a:t>Non-ferrous metals</a:t>
            </a:r>
            <a:r>
              <a:rPr lang="en-US" sz="2000" i="0">
                <a:latin typeface="Times New Roman" pitchFamily="18" charset="0"/>
              </a:rPr>
              <a:t>: aluminum, magnesium, copper, nickel,</a:t>
            </a:r>
          </a:p>
          <a:p>
            <a:r>
              <a:rPr lang="en-US" sz="2000" i="0">
                <a:latin typeface="Times New Roman" pitchFamily="18" charset="0"/>
              </a:rPr>
              <a:t>                                   titanium, superalloys, refractory metals,</a:t>
            </a:r>
          </a:p>
          <a:p>
            <a:r>
              <a:rPr lang="en-US" sz="2000" i="0">
                <a:latin typeface="Times New Roman" pitchFamily="18" charset="0"/>
              </a:rPr>
              <a:t>                                   beryllium, zirconium, low-melting alloys,</a:t>
            </a:r>
          </a:p>
          <a:p>
            <a:r>
              <a:rPr lang="en-US" sz="2000" i="0">
                <a:latin typeface="Times New Roman" pitchFamily="18" charset="0"/>
              </a:rPr>
              <a:t>                                   gold, silver, platinum, …</a:t>
            </a:r>
          </a:p>
        </p:txBody>
      </p:sp>
      <p:sp>
        <p:nvSpPr>
          <p:cNvPr id="13317" name="Rectangle 6"/>
          <p:cNvSpPr>
            <a:spLocks noChangeArrowheads="1"/>
          </p:cNvSpPr>
          <p:nvPr/>
        </p:nvSpPr>
        <p:spPr bwMode="auto">
          <a:xfrm>
            <a:off x="619125" y="3586163"/>
            <a:ext cx="6621463" cy="1016000"/>
          </a:xfrm>
          <a:prstGeom prst="rect">
            <a:avLst/>
          </a:prstGeom>
          <a:noFill/>
          <a:ln w="9525">
            <a:solidFill>
              <a:schemeClr val="accent2"/>
            </a:solidFill>
            <a:miter lim="800000"/>
            <a:headEnd/>
            <a:tailEnd/>
          </a:ln>
        </p:spPr>
        <p:txBody>
          <a:bodyPr wrap="none">
            <a:spAutoFit/>
          </a:bodyPr>
          <a:lstStyle/>
          <a:p>
            <a:r>
              <a:rPr lang="en-US" sz="2000" b="1" i="0">
                <a:latin typeface="Times New Roman" pitchFamily="18" charset="0"/>
              </a:rPr>
              <a:t>Plastics</a:t>
            </a:r>
            <a:r>
              <a:rPr lang="en-US" sz="2000" i="0">
                <a:latin typeface="Times New Roman" pitchFamily="18" charset="0"/>
              </a:rPr>
              <a:t>: thermoplastics (acrylic, nylon, polyethylene, ABS,…)</a:t>
            </a:r>
          </a:p>
          <a:p>
            <a:r>
              <a:rPr lang="en-US" sz="2000" i="0">
                <a:latin typeface="Times New Roman" pitchFamily="18" charset="0"/>
              </a:rPr>
              <a:t>               thermosets (epoxies, Polymides, Phenolics, …)</a:t>
            </a:r>
          </a:p>
          <a:p>
            <a:r>
              <a:rPr lang="en-US" sz="2000" i="0">
                <a:latin typeface="Times New Roman" pitchFamily="18" charset="0"/>
              </a:rPr>
              <a:t>               elastomers (rubbers, silicones, polyurethanes, …)</a:t>
            </a:r>
          </a:p>
        </p:txBody>
      </p:sp>
      <p:sp>
        <p:nvSpPr>
          <p:cNvPr id="13318" name="Rectangle 7"/>
          <p:cNvSpPr>
            <a:spLocks noChangeArrowheads="1"/>
          </p:cNvSpPr>
          <p:nvPr/>
        </p:nvSpPr>
        <p:spPr bwMode="auto">
          <a:xfrm>
            <a:off x="619125" y="4933950"/>
            <a:ext cx="6748463" cy="406400"/>
          </a:xfrm>
          <a:prstGeom prst="rect">
            <a:avLst/>
          </a:prstGeom>
          <a:noFill/>
          <a:ln w="9525">
            <a:solidFill>
              <a:schemeClr val="accent2"/>
            </a:solidFill>
            <a:miter lim="800000"/>
            <a:headEnd/>
            <a:tailEnd/>
          </a:ln>
        </p:spPr>
        <p:txBody>
          <a:bodyPr wrap="none">
            <a:spAutoFit/>
          </a:bodyPr>
          <a:lstStyle/>
          <a:p>
            <a:r>
              <a:rPr lang="en-US" sz="2000" b="1" i="0">
                <a:latin typeface="Times New Roman" pitchFamily="18" charset="0"/>
              </a:rPr>
              <a:t>Ceramics, Glasses, Graphite, Diamond, Cubic Boron Nitride</a:t>
            </a:r>
            <a:endParaRPr lang="en-US" sz="2000" i="0">
              <a:latin typeface="Times New Roman" pitchFamily="18" charset="0"/>
            </a:endParaRPr>
          </a:p>
        </p:txBody>
      </p:sp>
      <p:sp>
        <p:nvSpPr>
          <p:cNvPr id="13319" name="Rectangle 8"/>
          <p:cNvSpPr>
            <a:spLocks noChangeArrowheads="1"/>
          </p:cNvSpPr>
          <p:nvPr/>
        </p:nvSpPr>
        <p:spPr bwMode="auto">
          <a:xfrm>
            <a:off x="619125" y="5553075"/>
            <a:ext cx="7073900" cy="406400"/>
          </a:xfrm>
          <a:prstGeom prst="rect">
            <a:avLst/>
          </a:prstGeom>
          <a:noFill/>
          <a:ln w="9525">
            <a:solidFill>
              <a:schemeClr val="accent2"/>
            </a:solidFill>
            <a:miter lim="800000"/>
            <a:headEnd/>
            <a:tailEnd/>
          </a:ln>
        </p:spPr>
        <p:txBody>
          <a:bodyPr wrap="none">
            <a:spAutoFit/>
          </a:bodyPr>
          <a:lstStyle/>
          <a:p>
            <a:r>
              <a:rPr lang="en-US" sz="2000" b="1" i="0">
                <a:latin typeface="Times New Roman" pitchFamily="18" charset="0"/>
              </a:rPr>
              <a:t>Composites</a:t>
            </a:r>
            <a:r>
              <a:rPr lang="en-US" sz="2000" i="0">
                <a:latin typeface="Times New Roman" pitchFamily="18" charset="0"/>
              </a:rPr>
              <a:t>: reinforced plastics, metal-, ceramic matrix composites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4"/>
          <p:cNvGraphicFramePr>
            <a:graphicFrameLocks noGrp="1" noChangeAspect="1"/>
          </p:cNvGraphicFramePr>
          <p:nvPr>
            <p:ph idx="1"/>
          </p:nvPr>
        </p:nvGraphicFramePr>
        <p:xfrm>
          <a:off x="0" y="0"/>
          <a:ext cx="9144000" cy="6861175"/>
        </p:xfrm>
        <a:graphic>
          <a:graphicData uri="http://schemas.openxmlformats.org/presentationml/2006/ole">
            <mc:AlternateContent xmlns:mc="http://schemas.openxmlformats.org/markup-compatibility/2006">
              <mc:Choice xmlns:v="urn:schemas-microsoft-com:vml" Requires="v">
                <p:oleObj spid="_x0000_s6148" name="Bitmap Image" r:id="rId3" imgW="7085714" imgH="5315692" progId="PBrush">
                  <p:embed/>
                </p:oleObj>
              </mc:Choice>
              <mc:Fallback>
                <p:oleObj name="Bitmap Image" r:id="rId3" imgW="7085714" imgH="5315692" progId="PBrus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4"/>
          <p:cNvGraphicFramePr>
            <a:graphicFrameLocks noGrp="1" noChangeAspect="1"/>
          </p:cNvGraphicFramePr>
          <p:nvPr>
            <p:ph idx="1"/>
          </p:nvPr>
        </p:nvGraphicFramePr>
        <p:xfrm>
          <a:off x="0" y="609600"/>
          <a:ext cx="9144000" cy="5580063"/>
        </p:xfrm>
        <a:graphic>
          <a:graphicData uri="http://schemas.openxmlformats.org/presentationml/2006/ole">
            <mc:AlternateContent xmlns:mc="http://schemas.openxmlformats.org/markup-compatibility/2006">
              <mc:Choice xmlns:v="urn:schemas-microsoft-com:vml" Requires="v">
                <p:oleObj spid="_x0000_s7172" name="Bitmap Image" r:id="rId3" imgW="8802329" imgH="5372850" progId="PBrush">
                  <p:embed/>
                </p:oleObj>
              </mc:Choice>
              <mc:Fallback>
                <p:oleObj name="Bitmap Image" r:id="rId3" imgW="8802329" imgH="5372850" progId="PBrus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09600"/>
                        <a:ext cx="9144000" cy="558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ctrTitle"/>
          </p:nvPr>
        </p:nvSpPr>
        <p:spPr>
          <a:xfrm>
            <a:off x="1371600" y="1524000"/>
            <a:ext cx="7772400" cy="782638"/>
          </a:xfrm>
        </p:spPr>
        <p:txBody>
          <a:bodyPr/>
          <a:lstStyle/>
          <a:p>
            <a:pPr eaLnBrk="1" hangingPunct="1"/>
            <a:r>
              <a:rPr lang="en-US" smtClean="0"/>
              <a:t>Metal Casting	</a:t>
            </a:r>
          </a:p>
        </p:txBody>
      </p:sp>
      <p:pic>
        <p:nvPicPr>
          <p:cNvPr id="45059" name="Picture 3" descr="in00483_"/>
          <p:cNvPicPr>
            <a:picLocks noChangeAspect="1" noChangeArrowheads="1"/>
          </p:cNvPicPr>
          <p:nvPr/>
        </p:nvPicPr>
        <p:blipFill>
          <a:blip r:embed="rId2" cstate="print"/>
          <a:srcRect/>
          <a:stretch>
            <a:fillRect/>
          </a:stretch>
        </p:blipFill>
        <p:spPr bwMode="auto">
          <a:xfrm>
            <a:off x="533400" y="3124200"/>
            <a:ext cx="2895600" cy="2876550"/>
          </a:xfrm>
          <a:prstGeom prst="rect">
            <a:avLst/>
          </a:prstGeom>
          <a:noFill/>
          <a:ln w="9525">
            <a:noFill/>
            <a:miter lim="800000"/>
            <a:headEnd/>
            <a:tailEnd/>
          </a:ln>
        </p:spPr>
      </p:pic>
      <p:sp>
        <p:nvSpPr>
          <p:cNvPr id="45060" name="Rectangle 4"/>
          <p:cNvSpPr>
            <a:spLocks noChangeArrowheads="1"/>
          </p:cNvSpPr>
          <p:nvPr/>
        </p:nvSpPr>
        <p:spPr bwMode="auto">
          <a:xfrm>
            <a:off x="609600" y="609600"/>
            <a:ext cx="7772400" cy="1470025"/>
          </a:xfrm>
          <a:prstGeom prst="rect">
            <a:avLst/>
          </a:prstGeom>
          <a:noFill/>
          <a:ln w="9525">
            <a:noFill/>
            <a:miter lim="800000"/>
            <a:headEnd/>
            <a:tailEnd/>
          </a:ln>
        </p:spPr>
        <p:txBody>
          <a:bodyPr anchor="ctr"/>
          <a:lstStyle/>
          <a:p>
            <a:pPr algn="ctr"/>
            <a:r>
              <a:rPr lang="en-US" sz="4400" i="0">
                <a:solidFill>
                  <a:schemeClr val="tx2"/>
                </a:solidFill>
              </a:rPr>
              <a:t>Manufacturing Process</a:t>
            </a:r>
            <a:endParaRPr lang="th-TH" sz="4400" i="0">
              <a:solidFill>
                <a:schemeClr val="tx2"/>
              </a:solidFill>
            </a:endParaRPr>
          </a:p>
        </p:txBody>
      </p:sp>
      <p:sp>
        <p:nvSpPr>
          <p:cNvPr id="45061" name="Rectangle 5"/>
          <p:cNvSpPr>
            <a:spLocks noGrp="1" noChangeArrowheads="1"/>
          </p:cNvSpPr>
          <p:nvPr>
            <p:ph type="subTitle" idx="1"/>
          </p:nvPr>
        </p:nvSpPr>
        <p:spPr>
          <a:xfrm>
            <a:off x="3810000" y="4117975"/>
            <a:ext cx="4953000" cy="685800"/>
          </a:xfrm>
          <a:noFill/>
        </p:spPr>
        <p:txBody>
          <a:bodyPr/>
          <a:lstStyle/>
          <a:p>
            <a:pPr eaLnBrk="1" hangingPunct="1"/>
            <a:r>
              <a:rPr lang="en-US" smtClean="0"/>
              <a:t>Dr.Apiwat Muttamara</a:t>
            </a:r>
            <a:endParaRPr lang="th-TH"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p:cNvGraphicFramePr>
            <a:graphicFrameLocks noGrp="1" noChangeAspect="1"/>
          </p:cNvGraphicFramePr>
          <p:nvPr>
            <p:ph idx="1"/>
          </p:nvPr>
        </p:nvGraphicFramePr>
        <p:xfrm>
          <a:off x="152400" y="1909763"/>
          <a:ext cx="8763000" cy="3195637"/>
        </p:xfrm>
        <a:graphic>
          <a:graphicData uri="http://schemas.openxmlformats.org/presentationml/2006/ole">
            <mc:AlternateContent xmlns:mc="http://schemas.openxmlformats.org/markup-compatibility/2006">
              <mc:Choice xmlns:v="urn:schemas-microsoft-com:vml" Requires="v">
                <p:oleObj spid="_x0000_s8196" name="Picture Publisher Image" r:id="rId3" imgW="14239800" imgH="5191200" progId="">
                  <p:embed/>
                </p:oleObj>
              </mc:Choice>
              <mc:Fallback>
                <p:oleObj name="Picture Publisher Image" r:id="rId3" imgW="14239800" imgH="519120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909763"/>
                        <a:ext cx="8763000" cy="319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1779" name="Oval 3"/>
          <p:cNvSpPr>
            <a:spLocks noChangeArrowheads="1"/>
          </p:cNvSpPr>
          <p:nvPr/>
        </p:nvSpPr>
        <p:spPr bwMode="auto">
          <a:xfrm>
            <a:off x="4648200" y="2819400"/>
            <a:ext cx="1447800" cy="990600"/>
          </a:xfrm>
          <a:prstGeom prst="ellipse">
            <a:avLst/>
          </a:prstGeom>
          <a:noFill/>
          <a:ln w="9525">
            <a:solidFill>
              <a:schemeClr val="tx1"/>
            </a:solidFill>
            <a:round/>
            <a:headEnd/>
            <a:tailEnd/>
          </a:ln>
        </p:spPr>
        <p:txBody>
          <a:bodyPr wrap="none" anchor="ctr"/>
          <a:lstStyle/>
          <a:p>
            <a:endParaRPr lang="th-TH"/>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31779"/>
                                        </p:tgtEl>
                                        <p:attrNameLst>
                                          <p:attrName>style.visibility</p:attrName>
                                        </p:attrNameLst>
                                      </p:cBhvr>
                                      <p:to>
                                        <p:strVal val="visible"/>
                                      </p:to>
                                    </p:set>
                                    <p:animEffect transition="in" filter="blinds(horizontal)">
                                      <p:cBhvr>
                                        <p:cTn id="7" dur="500"/>
                                        <p:tgtEl>
                                          <p:spTgt spid="331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7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457200" y="381000"/>
            <a:ext cx="2057400" cy="1295400"/>
          </a:xfrm>
        </p:spPr>
        <p:txBody>
          <a:bodyPr/>
          <a:lstStyle/>
          <a:p>
            <a:pPr eaLnBrk="1" hangingPunct="1"/>
            <a:r>
              <a:rPr lang="en-US" sz="4000" smtClean="0"/>
              <a:t>Casting</a:t>
            </a:r>
          </a:p>
        </p:txBody>
      </p:sp>
      <p:sp>
        <p:nvSpPr>
          <p:cNvPr id="46083" name="Rectangle 3"/>
          <p:cNvSpPr>
            <a:spLocks noChangeArrowheads="1"/>
          </p:cNvSpPr>
          <p:nvPr/>
        </p:nvSpPr>
        <p:spPr bwMode="auto">
          <a:xfrm>
            <a:off x="8242300" y="6464300"/>
            <a:ext cx="152400" cy="228600"/>
          </a:xfrm>
          <a:prstGeom prst="rect">
            <a:avLst/>
          </a:prstGeom>
          <a:solidFill>
            <a:schemeClr val="bg1"/>
          </a:solidFill>
          <a:ln w="0" cap="rnd">
            <a:solidFill>
              <a:schemeClr val="bg1"/>
            </a:solidFill>
            <a:prstDash val="sysDot"/>
            <a:miter lim="800000"/>
            <a:headEnd/>
            <a:tailEnd/>
          </a:ln>
        </p:spPr>
        <p:txBody>
          <a:bodyPr wrap="none" anchor="ctr"/>
          <a:lstStyle/>
          <a:p>
            <a:endParaRPr lang="th-TH"/>
          </a:p>
        </p:txBody>
      </p:sp>
      <p:pic>
        <p:nvPicPr>
          <p:cNvPr id="46084" name="Picture 4" descr="zeus2"/>
          <p:cNvPicPr>
            <a:picLocks noChangeAspect="1" noChangeArrowheads="1"/>
          </p:cNvPicPr>
          <p:nvPr/>
        </p:nvPicPr>
        <p:blipFill>
          <a:blip r:embed="rId2" cstate="print"/>
          <a:srcRect/>
          <a:stretch>
            <a:fillRect/>
          </a:stretch>
        </p:blipFill>
        <p:spPr bwMode="auto">
          <a:xfrm>
            <a:off x="914400" y="1981200"/>
            <a:ext cx="2573338" cy="3429000"/>
          </a:xfrm>
          <a:prstGeom prst="rect">
            <a:avLst/>
          </a:prstGeom>
          <a:noFill/>
          <a:ln w="9525">
            <a:noFill/>
            <a:miter lim="800000"/>
            <a:headEnd/>
            <a:tailEnd/>
          </a:ln>
        </p:spPr>
      </p:pic>
      <p:sp>
        <p:nvSpPr>
          <p:cNvPr id="46085" name="Rectangle 5"/>
          <p:cNvSpPr>
            <a:spLocks noChangeArrowheads="1"/>
          </p:cNvSpPr>
          <p:nvPr/>
        </p:nvSpPr>
        <p:spPr bwMode="auto">
          <a:xfrm>
            <a:off x="4038600" y="1371600"/>
            <a:ext cx="4572000" cy="4362450"/>
          </a:xfrm>
          <a:prstGeom prst="rect">
            <a:avLst/>
          </a:prstGeom>
          <a:noFill/>
          <a:ln w="9525">
            <a:noFill/>
            <a:miter lim="800000"/>
            <a:headEnd/>
            <a:tailEnd/>
          </a:ln>
        </p:spPr>
        <p:txBody>
          <a:bodyPr>
            <a:spAutoFit/>
          </a:bodyPr>
          <a:lstStyle/>
          <a:p>
            <a:r>
              <a:rPr lang="en-US" sz="2800" i="0"/>
              <a:t>Has quite a bit more cementite in it than steel</a:t>
            </a:r>
          </a:p>
          <a:p>
            <a:r>
              <a:rPr lang="en-US" sz="2800" i="0"/>
              <a:t>That makes it hard and brittle</a:t>
            </a:r>
          </a:p>
          <a:p>
            <a:r>
              <a:rPr lang="en-US" sz="2800" i="0"/>
              <a:t>But cementite is a “metastable” compound, that can decompose into iron and graphite with the appropriate thermal treatment</a:t>
            </a:r>
          </a:p>
        </p:txBody>
      </p:sp>
      <p:sp>
        <p:nvSpPr>
          <p:cNvPr id="46086" name="Rectangle 6"/>
          <p:cNvSpPr>
            <a:spLocks noChangeArrowheads="1"/>
          </p:cNvSpPr>
          <p:nvPr/>
        </p:nvSpPr>
        <p:spPr bwMode="auto">
          <a:xfrm>
            <a:off x="5562600" y="304800"/>
            <a:ext cx="3048000" cy="1295400"/>
          </a:xfrm>
          <a:prstGeom prst="rect">
            <a:avLst/>
          </a:prstGeom>
          <a:noFill/>
          <a:ln w="9525">
            <a:noFill/>
            <a:miter lim="800000"/>
            <a:headEnd/>
            <a:tailEnd/>
          </a:ln>
        </p:spPr>
        <p:txBody>
          <a:bodyPr anchor="ctr"/>
          <a:lstStyle/>
          <a:p>
            <a:pPr algn="ctr"/>
            <a:r>
              <a:rPr lang="en-US" sz="4000" i="0">
                <a:solidFill>
                  <a:schemeClr val="tx2"/>
                </a:solidFill>
              </a:rPr>
              <a:t>Cast iron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z="4000" smtClean="0"/>
              <a:t>Casting since about 4000 BC</a:t>
            </a:r>
            <a:r>
              <a:rPr lang="en-US" sz="4000" smtClean="0">
                <a:cs typeface="Tahoma" pitchFamily="34" charset="0"/>
              </a:rPr>
              <a:t>…</a:t>
            </a:r>
            <a:endParaRPr lang="en-US" sz="4000" smtClean="0"/>
          </a:p>
        </p:txBody>
      </p:sp>
      <p:pic>
        <p:nvPicPr>
          <p:cNvPr id="47107" name="Picture 3" descr="Greece"/>
          <p:cNvPicPr>
            <a:picLocks noChangeAspect="1" noChangeArrowheads="1"/>
          </p:cNvPicPr>
          <p:nvPr/>
        </p:nvPicPr>
        <p:blipFill>
          <a:blip r:embed="rId2" cstate="print"/>
          <a:srcRect/>
          <a:stretch>
            <a:fillRect/>
          </a:stretch>
        </p:blipFill>
        <p:spPr bwMode="auto">
          <a:xfrm>
            <a:off x="381000" y="1828800"/>
            <a:ext cx="4114800" cy="2401888"/>
          </a:xfrm>
          <a:prstGeom prst="rect">
            <a:avLst/>
          </a:prstGeom>
          <a:noFill/>
          <a:ln w="9525">
            <a:noFill/>
            <a:miter lim="800000"/>
            <a:headEnd/>
            <a:tailEnd/>
          </a:ln>
        </p:spPr>
      </p:pic>
      <p:sp>
        <p:nvSpPr>
          <p:cNvPr id="47108" name="Text Box 4"/>
          <p:cNvSpPr txBox="1">
            <a:spLocks noChangeArrowheads="1"/>
          </p:cNvSpPr>
          <p:nvPr/>
        </p:nvSpPr>
        <p:spPr bwMode="auto">
          <a:xfrm>
            <a:off x="533400" y="4495800"/>
            <a:ext cx="3732213" cy="822325"/>
          </a:xfrm>
          <a:prstGeom prst="rect">
            <a:avLst/>
          </a:prstGeom>
          <a:noFill/>
          <a:ln w="9525">
            <a:noFill/>
            <a:miter lim="800000"/>
            <a:headEnd/>
            <a:tailEnd/>
          </a:ln>
        </p:spPr>
        <p:txBody>
          <a:bodyPr wrap="none">
            <a:spAutoFit/>
          </a:bodyPr>
          <a:lstStyle/>
          <a:p>
            <a:r>
              <a:rPr lang="en-US" sz="2400" i="0">
                <a:latin typeface="Tahoma" pitchFamily="34" charset="0"/>
              </a:rPr>
              <a:t>Ancient Greece; bronze</a:t>
            </a:r>
          </a:p>
          <a:p>
            <a:r>
              <a:rPr lang="en-US" sz="2400" i="0">
                <a:latin typeface="Tahoma" pitchFamily="34" charset="0"/>
              </a:rPr>
              <a:t>statue casting circa 450BC</a:t>
            </a:r>
          </a:p>
        </p:txBody>
      </p:sp>
      <p:pic>
        <p:nvPicPr>
          <p:cNvPr id="47109" name="Picture 5" descr="old foundry2"/>
          <p:cNvPicPr>
            <a:picLocks noChangeAspect="1" noChangeArrowheads="1"/>
          </p:cNvPicPr>
          <p:nvPr/>
        </p:nvPicPr>
        <p:blipFill>
          <a:blip r:embed="rId3" cstate="print"/>
          <a:srcRect/>
          <a:stretch>
            <a:fillRect/>
          </a:stretch>
        </p:blipFill>
        <p:spPr bwMode="auto">
          <a:xfrm>
            <a:off x="4648200" y="1676400"/>
            <a:ext cx="3657600" cy="3219450"/>
          </a:xfrm>
          <a:prstGeom prst="rect">
            <a:avLst/>
          </a:prstGeom>
          <a:noFill/>
          <a:ln w="9525">
            <a:noFill/>
            <a:miter lim="800000"/>
            <a:headEnd/>
            <a:tailEnd/>
          </a:ln>
        </p:spPr>
      </p:pic>
      <p:sp>
        <p:nvSpPr>
          <p:cNvPr id="47110" name="Text Box 6"/>
          <p:cNvSpPr txBox="1">
            <a:spLocks noChangeArrowheads="1"/>
          </p:cNvSpPr>
          <p:nvPr/>
        </p:nvSpPr>
        <p:spPr bwMode="auto">
          <a:xfrm>
            <a:off x="4572000" y="5181600"/>
            <a:ext cx="3871913" cy="1187450"/>
          </a:xfrm>
          <a:prstGeom prst="rect">
            <a:avLst/>
          </a:prstGeom>
          <a:noFill/>
          <a:ln w="9525">
            <a:noFill/>
            <a:miter lim="800000"/>
            <a:headEnd/>
            <a:tailEnd/>
          </a:ln>
        </p:spPr>
        <p:txBody>
          <a:bodyPr wrap="none">
            <a:spAutoFit/>
          </a:bodyPr>
          <a:lstStyle/>
          <a:p>
            <a:r>
              <a:rPr lang="en-US" sz="2400" i="0">
                <a:latin typeface="Tahoma" pitchFamily="34" charset="0"/>
              </a:rPr>
              <a:t>Iron works in early Europe,</a:t>
            </a:r>
          </a:p>
          <a:p>
            <a:r>
              <a:rPr lang="en-US" sz="2400" i="0">
                <a:latin typeface="Tahoma" pitchFamily="34" charset="0"/>
              </a:rPr>
              <a:t>e.g. cast iron cannons from</a:t>
            </a:r>
          </a:p>
          <a:p>
            <a:r>
              <a:rPr lang="en-US" sz="2400" i="0">
                <a:latin typeface="Tahoma" pitchFamily="34" charset="0"/>
              </a:rPr>
              <a:t>England circa 1543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457200" y="2438400"/>
            <a:ext cx="8229600" cy="2819400"/>
          </a:xfrm>
        </p:spPr>
        <p:txBody>
          <a:bodyPr/>
          <a:lstStyle/>
          <a:p>
            <a:pPr marL="382588" indent="-382588" defTabSz="1019175" eaLnBrk="1" hangingPunct="1">
              <a:lnSpc>
                <a:spcPct val="90000"/>
              </a:lnSpc>
            </a:pPr>
            <a:r>
              <a:rPr lang="en-US" sz="2400" smtClean="0"/>
              <a:t>The </a:t>
            </a:r>
            <a:r>
              <a:rPr lang="en-US" sz="2400" i="1" smtClean="0"/>
              <a:t>situations</a:t>
            </a:r>
            <a:r>
              <a:rPr lang="en-US" sz="2400" smtClean="0"/>
              <a:t> in which casting is the preferred fabrication technique are:</a:t>
            </a:r>
          </a:p>
          <a:p>
            <a:pPr marL="382588" indent="-382588" defTabSz="1019175" eaLnBrk="1" hangingPunct="1">
              <a:lnSpc>
                <a:spcPct val="90000"/>
              </a:lnSpc>
              <a:buFontTx/>
              <a:buNone/>
            </a:pPr>
            <a:r>
              <a:rPr lang="en-US" sz="2400" smtClean="0"/>
              <a:t>	- For large pieces and/or complicated shapes.</a:t>
            </a:r>
          </a:p>
          <a:p>
            <a:pPr marL="382588" indent="-382588" defTabSz="1019175" eaLnBrk="1" hangingPunct="1">
              <a:lnSpc>
                <a:spcPct val="90000"/>
              </a:lnSpc>
              <a:buFontTx/>
              <a:buNone/>
            </a:pPr>
            <a:r>
              <a:rPr lang="en-US" sz="2400" smtClean="0"/>
              <a:t>	- When mechanical strength is not an important consideration.</a:t>
            </a:r>
          </a:p>
          <a:p>
            <a:pPr marL="382588" indent="-382588" defTabSz="1019175" eaLnBrk="1" hangingPunct="1">
              <a:lnSpc>
                <a:spcPct val="90000"/>
              </a:lnSpc>
              <a:buFontTx/>
              <a:buNone/>
            </a:pPr>
            <a:r>
              <a:rPr lang="en-US" sz="2400" smtClean="0"/>
              <a:t>	- For alloys having low ductility.</a:t>
            </a:r>
          </a:p>
          <a:p>
            <a:pPr marL="382588" indent="-382588" defTabSz="1019175" eaLnBrk="1" hangingPunct="1">
              <a:lnSpc>
                <a:spcPct val="90000"/>
              </a:lnSpc>
              <a:buFontTx/>
              <a:buNone/>
            </a:pPr>
            <a:r>
              <a:rPr lang="en-US" sz="2400" smtClean="0"/>
              <a:t>	- When it is the most economical fabrication technique.</a:t>
            </a:r>
          </a:p>
        </p:txBody>
      </p:sp>
      <p:sp>
        <p:nvSpPr>
          <p:cNvPr id="48131" name="WordArt 3"/>
          <p:cNvSpPr>
            <a:spLocks noChangeArrowheads="1" noChangeShapeType="1" noTextEdit="1"/>
          </p:cNvSpPr>
          <p:nvPr/>
        </p:nvSpPr>
        <p:spPr bwMode="auto">
          <a:xfrm>
            <a:off x="2438400" y="990600"/>
            <a:ext cx="3924300" cy="1103313"/>
          </a:xfrm>
          <a:prstGeom prst="rect">
            <a:avLst/>
          </a:prstGeom>
        </p:spPr>
        <p:txBody>
          <a:bodyPr wrap="none" fromWordArt="1">
            <a:prstTxWarp prst="textPlain">
              <a:avLst>
                <a:gd name="adj" fmla="val 50000"/>
              </a:avLst>
            </a:prstTxWarp>
          </a:bodyPr>
          <a:lstStyle/>
          <a:p>
            <a:pPr algn="ctr"/>
            <a:r>
              <a:rPr lang="en-US" kern="10">
                <a:ln w="19050">
                  <a:solidFill>
                    <a:srgbClr val="99CCFF"/>
                  </a:solidFill>
                  <a:round/>
                  <a:headEnd/>
                  <a:tailEnd/>
                </a:ln>
                <a:solidFill>
                  <a:srgbClr val="0066CC"/>
                </a:solidFill>
                <a:effectLst>
                  <a:outerShdw dist="35921" dir="2700000" algn="ctr" rotWithShape="0">
                    <a:srgbClr val="990000"/>
                  </a:outerShdw>
                </a:effectLst>
                <a:latin typeface="Impact"/>
              </a:rPr>
              <a:t>Casting</a:t>
            </a:r>
            <a:endParaRPr lang="th-TH" kern="1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Casting Methods</a:t>
            </a:r>
          </a:p>
        </p:txBody>
      </p:sp>
      <p:pic>
        <p:nvPicPr>
          <p:cNvPr id="49155" name="Picture 3" descr="figure2"/>
          <p:cNvPicPr>
            <a:picLocks noChangeAspect="1" noChangeArrowheads="1"/>
          </p:cNvPicPr>
          <p:nvPr/>
        </p:nvPicPr>
        <p:blipFill>
          <a:blip r:embed="rId2" cstate="print"/>
          <a:srcRect/>
          <a:stretch>
            <a:fillRect/>
          </a:stretch>
        </p:blipFill>
        <p:spPr bwMode="auto">
          <a:xfrm>
            <a:off x="6705600" y="1838325"/>
            <a:ext cx="1854200" cy="2540000"/>
          </a:xfrm>
          <a:prstGeom prst="rect">
            <a:avLst/>
          </a:prstGeom>
          <a:noFill/>
          <a:ln w="9525">
            <a:noFill/>
            <a:miter lim="800000"/>
            <a:headEnd/>
            <a:tailEnd/>
          </a:ln>
        </p:spPr>
      </p:pic>
      <p:pic>
        <p:nvPicPr>
          <p:cNvPr id="49156" name="Picture 4" descr="halfmould"/>
          <p:cNvPicPr>
            <a:picLocks noChangeAspect="1" noChangeArrowheads="1"/>
          </p:cNvPicPr>
          <p:nvPr/>
        </p:nvPicPr>
        <p:blipFill>
          <a:blip r:embed="rId3" cstate="print"/>
          <a:srcRect/>
          <a:stretch>
            <a:fillRect/>
          </a:stretch>
        </p:blipFill>
        <p:spPr bwMode="auto">
          <a:xfrm>
            <a:off x="914400" y="2092325"/>
            <a:ext cx="1668463" cy="2286000"/>
          </a:xfrm>
          <a:prstGeom prst="rect">
            <a:avLst/>
          </a:prstGeom>
          <a:noFill/>
          <a:ln w="9525">
            <a:noFill/>
            <a:miter lim="800000"/>
            <a:headEnd/>
            <a:tailEnd/>
          </a:ln>
        </p:spPr>
      </p:pic>
      <p:pic>
        <p:nvPicPr>
          <p:cNvPr id="49157" name="Picture 5" descr="investment"/>
          <p:cNvPicPr>
            <a:picLocks noChangeAspect="1" noChangeArrowheads="1"/>
          </p:cNvPicPr>
          <p:nvPr/>
        </p:nvPicPr>
        <p:blipFill>
          <a:blip r:embed="rId4" cstate="print"/>
          <a:srcRect/>
          <a:stretch>
            <a:fillRect/>
          </a:stretch>
        </p:blipFill>
        <p:spPr bwMode="auto">
          <a:xfrm>
            <a:off x="3716338" y="2168525"/>
            <a:ext cx="1854200" cy="2209800"/>
          </a:xfrm>
          <a:prstGeom prst="rect">
            <a:avLst/>
          </a:prstGeom>
          <a:noFill/>
          <a:ln w="9525">
            <a:noFill/>
            <a:miter lim="800000"/>
            <a:headEnd/>
            <a:tailEnd/>
          </a:ln>
        </p:spPr>
      </p:pic>
      <p:sp>
        <p:nvSpPr>
          <p:cNvPr id="49158" name="Text Box 6"/>
          <p:cNvSpPr txBox="1">
            <a:spLocks noChangeArrowheads="1"/>
          </p:cNvSpPr>
          <p:nvPr/>
        </p:nvSpPr>
        <p:spPr bwMode="auto">
          <a:xfrm>
            <a:off x="822325" y="4657725"/>
            <a:ext cx="2170113" cy="1035050"/>
          </a:xfrm>
          <a:prstGeom prst="rect">
            <a:avLst/>
          </a:prstGeom>
          <a:noFill/>
          <a:ln w="9525">
            <a:noFill/>
            <a:miter lim="800000"/>
            <a:headEnd/>
            <a:tailEnd/>
          </a:ln>
        </p:spPr>
        <p:txBody>
          <a:bodyPr>
            <a:spAutoFit/>
          </a:bodyPr>
          <a:lstStyle/>
          <a:p>
            <a:pPr>
              <a:buFontTx/>
              <a:buChar char="•"/>
            </a:pPr>
            <a:r>
              <a:rPr lang="en-US" sz="2000" i="0">
                <a:latin typeface="Tahoma" pitchFamily="34" charset="0"/>
              </a:rPr>
              <a:t> Sand Casting</a:t>
            </a:r>
          </a:p>
          <a:p>
            <a:r>
              <a:rPr lang="en-US" sz="1400" i="0">
                <a:latin typeface="Tahoma" pitchFamily="34" charset="0"/>
              </a:rPr>
              <a:t>High Temperature Alloy, Complex Geometry, Rough Surface Finish</a:t>
            </a:r>
          </a:p>
        </p:txBody>
      </p:sp>
      <p:sp>
        <p:nvSpPr>
          <p:cNvPr id="49159" name="Text Box 7"/>
          <p:cNvSpPr txBox="1">
            <a:spLocks noChangeArrowheads="1"/>
          </p:cNvSpPr>
          <p:nvPr/>
        </p:nvSpPr>
        <p:spPr bwMode="auto">
          <a:xfrm>
            <a:off x="3568700" y="4657725"/>
            <a:ext cx="2590800" cy="1247775"/>
          </a:xfrm>
          <a:prstGeom prst="rect">
            <a:avLst/>
          </a:prstGeom>
          <a:noFill/>
          <a:ln w="9525">
            <a:noFill/>
            <a:miter lim="800000"/>
            <a:headEnd/>
            <a:tailEnd/>
          </a:ln>
        </p:spPr>
        <p:txBody>
          <a:bodyPr>
            <a:spAutoFit/>
          </a:bodyPr>
          <a:lstStyle/>
          <a:p>
            <a:pPr>
              <a:buFontTx/>
              <a:buChar char="•"/>
            </a:pPr>
            <a:r>
              <a:rPr lang="en-US" sz="2000" i="0">
                <a:latin typeface="Tahoma" pitchFamily="34" charset="0"/>
              </a:rPr>
              <a:t> Investment Casting</a:t>
            </a:r>
          </a:p>
          <a:p>
            <a:r>
              <a:rPr lang="en-US" sz="1400" i="0">
                <a:latin typeface="Tahoma" pitchFamily="34" charset="0"/>
              </a:rPr>
              <a:t>High Temperature Alloy, Complex Geometry, Moderately Smooth Surface Finish</a:t>
            </a:r>
          </a:p>
        </p:txBody>
      </p:sp>
      <p:sp>
        <p:nvSpPr>
          <p:cNvPr id="49160" name="Text Box 8"/>
          <p:cNvSpPr txBox="1">
            <a:spLocks noChangeArrowheads="1"/>
          </p:cNvSpPr>
          <p:nvPr/>
        </p:nvSpPr>
        <p:spPr bwMode="auto">
          <a:xfrm>
            <a:off x="6616700" y="4648200"/>
            <a:ext cx="2170113" cy="1035050"/>
          </a:xfrm>
          <a:prstGeom prst="rect">
            <a:avLst/>
          </a:prstGeom>
          <a:noFill/>
          <a:ln w="9525">
            <a:noFill/>
            <a:miter lim="800000"/>
            <a:headEnd/>
            <a:tailEnd/>
          </a:ln>
        </p:spPr>
        <p:txBody>
          <a:bodyPr>
            <a:spAutoFit/>
          </a:bodyPr>
          <a:lstStyle/>
          <a:p>
            <a:pPr>
              <a:buFontTx/>
              <a:buChar char="•"/>
            </a:pPr>
            <a:r>
              <a:rPr lang="en-US" sz="2000" i="0">
                <a:latin typeface="Tahoma" pitchFamily="34" charset="0"/>
              </a:rPr>
              <a:t> Die Casting</a:t>
            </a:r>
          </a:p>
          <a:p>
            <a:r>
              <a:rPr lang="en-US" sz="1400" i="0">
                <a:latin typeface="Tahoma" pitchFamily="34" charset="0"/>
              </a:rPr>
              <a:t>High Temperature Alloy, Moderate Geometry, Smooth Surface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mtClean="0"/>
              <a:t>Casting Mold</a:t>
            </a:r>
            <a:endParaRPr lang="th-TH" smtClean="0"/>
          </a:p>
        </p:txBody>
      </p:sp>
      <p:sp>
        <p:nvSpPr>
          <p:cNvPr id="3" name="Title 1"/>
          <p:cNvSpPr txBox="1">
            <a:spLocks/>
          </p:cNvSpPr>
          <p:nvPr/>
        </p:nvSpPr>
        <p:spPr bwMode="auto">
          <a:xfrm>
            <a:off x="228600" y="1828800"/>
            <a:ext cx="8229600" cy="1143000"/>
          </a:xfrm>
          <a:prstGeom prst="rect">
            <a:avLst/>
          </a:prstGeom>
          <a:noFill/>
          <a:ln w="9525">
            <a:noFill/>
            <a:miter lim="800000"/>
            <a:headEnd/>
            <a:tailEnd/>
          </a:ln>
        </p:spPr>
        <p:txBody>
          <a:bodyPr anchor="ctr"/>
          <a:lstStyle/>
          <a:p>
            <a:pPr algn="ctr" eaLnBrk="0" hangingPunct="0">
              <a:defRPr/>
            </a:pPr>
            <a:r>
              <a:rPr lang="en-US" i="0" kern="0" dirty="0">
                <a:solidFill>
                  <a:schemeClr val="tx2"/>
                </a:solidFill>
                <a:latin typeface="+mj-lt"/>
                <a:ea typeface="+mj-ea"/>
                <a:cs typeface="+mj-cs"/>
              </a:rPr>
              <a:t>1. Expendable mold</a:t>
            </a:r>
            <a:endParaRPr lang="th-TH" i="0" kern="0" dirty="0">
              <a:solidFill>
                <a:schemeClr val="tx2"/>
              </a:solidFill>
              <a:latin typeface="+mj-lt"/>
              <a:ea typeface="+mj-ea"/>
              <a:cs typeface="+mj-cs"/>
            </a:endParaRPr>
          </a:p>
        </p:txBody>
      </p:sp>
      <p:sp>
        <p:nvSpPr>
          <p:cNvPr id="4" name="Title 1"/>
          <p:cNvSpPr txBox="1">
            <a:spLocks/>
          </p:cNvSpPr>
          <p:nvPr/>
        </p:nvSpPr>
        <p:spPr bwMode="auto">
          <a:xfrm>
            <a:off x="228600" y="3200400"/>
            <a:ext cx="8229600" cy="1143000"/>
          </a:xfrm>
          <a:prstGeom prst="rect">
            <a:avLst/>
          </a:prstGeom>
          <a:noFill/>
          <a:ln w="9525">
            <a:noFill/>
            <a:miter lim="800000"/>
            <a:headEnd/>
            <a:tailEnd/>
          </a:ln>
        </p:spPr>
        <p:txBody>
          <a:bodyPr anchor="ctr"/>
          <a:lstStyle/>
          <a:p>
            <a:pPr algn="ctr" eaLnBrk="0" hangingPunct="0">
              <a:defRPr/>
            </a:pPr>
            <a:r>
              <a:rPr lang="en-US" i="0" kern="0" dirty="0">
                <a:solidFill>
                  <a:schemeClr val="tx2"/>
                </a:solidFill>
                <a:latin typeface="+mj-lt"/>
                <a:ea typeface="+mj-ea"/>
                <a:cs typeface="+mj-cs"/>
              </a:rPr>
              <a:t>2. Permanent mold</a:t>
            </a:r>
            <a:endParaRPr lang="th-TH" i="0" kern="0" dirty="0">
              <a:solidFill>
                <a:schemeClr val="tx2"/>
              </a:solidFill>
              <a:latin typeface="+mj-lt"/>
              <a:ea typeface="+mj-ea"/>
              <a:cs typeface="+mj-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268288" y="349250"/>
            <a:ext cx="1998662" cy="457200"/>
          </a:xfrm>
          <a:prstGeom prst="rect">
            <a:avLst/>
          </a:prstGeom>
          <a:noFill/>
          <a:ln w="9525">
            <a:noFill/>
            <a:miter lim="800000"/>
            <a:headEnd/>
            <a:tailEnd/>
          </a:ln>
        </p:spPr>
        <p:txBody>
          <a:bodyPr wrap="none" anchor="ctr">
            <a:spAutoFit/>
          </a:bodyPr>
          <a:lstStyle/>
          <a:p>
            <a:pPr eaLnBrk="0" hangingPunct="0"/>
            <a:r>
              <a:rPr lang="en-US" sz="2400" b="1" i="0">
                <a:latin typeface="Times New Roman" pitchFamily="18" charset="0"/>
                <a:cs typeface="Times New Roman" pitchFamily="18" charset="0"/>
              </a:rPr>
              <a:t>Sand Casting</a:t>
            </a:r>
            <a:r>
              <a:rPr lang="en-US" sz="2400" i="0">
                <a:latin typeface="Times New Roman" pitchFamily="18" charset="0"/>
              </a:rPr>
              <a:t> </a:t>
            </a:r>
          </a:p>
        </p:txBody>
      </p:sp>
      <p:pic>
        <p:nvPicPr>
          <p:cNvPr id="51203" name="Picture 3" descr="sP2010291"/>
          <p:cNvPicPr>
            <a:picLocks noChangeAspect="1" noChangeArrowheads="1"/>
          </p:cNvPicPr>
          <p:nvPr/>
        </p:nvPicPr>
        <p:blipFill>
          <a:blip r:embed="rId2" cstate="print"/>
          <a:srcRect/>
          <a:stretch>
            <a:fillRect/>
          </a:stretch>
        </p:blipFill>
        <p:spPr bwMode="auto">
          <a:xfrm>
            <a:off x="2955925" y="525463"/>
            <a:ext cx="6140450" cy="6129337"/>
          </a:xfrm>
          <a:prstGeom prst="rect">
            <a:avLst/>
          </a:prstGeom>
          <a:noFill/>
          <a:ln w="9525">
            <a:noFill/>
            <a:miter lim="800000"/>
            <a:headEnd/>
            <a:tailEnd/>
          </a:ln>
        </p:spPr>
      </p:pic>
      <p:sp>
        <p:nvSpPr>
          <p:cNvPr id="51204" name="Rectangle 4"/>
          <p:cNvSpPr>
            <a:spLocks noChangeArrowheads="1"/>
          </p:cNvSpPr>
          <p:nvPr/>
        </p:nvSpPr>
        <p:spPr bwMode="auto">
          <a:xfrm>
            <a:off x="146050" y="1347788"/>
            <a:ext cx="2774950" cy="4064000"/>
          </a:xfrm>
          <a:prstGeom prst="rect">
            <a:avLst/>
          </a:prstGeom>
          <a:noFill/>
          <a:ln w="9525">
            <a:solidFill>
              <a:schemeClr val="accent2"/>
            </a:solidFill>
            <a:miter lim="800000"/>
            <a:headEnd/>
            <a:tailEnd/>
          </a:ln>
        </p:spPr>
        <p:txBody>
          <a:bodyPr wrap="none" anchor="ctr">
            <a:spAutoFit/>
          </a:bodyPr>
          <a:lstStyle/>
          <a:p>
            <a:pPr eaLnBrk="0" hangingPunct="0"/>
            <a:r>
              <a:rPr lang="en-US" sz="2000" b="1" i="0">
                <a:solidFill>
                  <a:srgbClr val="FF0000"/>
                </a:solidFill>
                <a:latin typeface="Times New Roman" pitchFamily="18" charset="0"/>
              </a:rPr>
              <a:t>cope:</a:t>
            </a:r>
            <a:r>
              <a:rPr lang="en-US" sz="2000" i="0">
                <a:latin typeface="Times New Roman" pitchFamily="18" charset="0"/>
              </a:rPr>
              <a:t> top half</a:t>
            </a:r>
          </a:p>
          <a:p>
            <a:pPr eaLnBrk="0" hangingPunct="0"/>
            <a:endParaRPr lang="en-US" sz="2000" i="0">
              <a:latin typeface="Times New Roman" pitchFamily="18" charset="0"/>
            </a:endParaRPr>
          </a:p>
          <a:p>
            <a:pPr eaLnBrk="0" hangingPunct="0"/>
            <a:r>
              <a:rPr lang="en-US" sz="2000" b="1" i="0">
                <a:solidFill>
                  <a:srgbClr val="FF0000"/>
                </a:solidFill>
                <a:latin typeface="Times New Roman" pitchFamily="18" charset="0"/>
              </a:rPr>
              <a:t>drag:</a:t>
            </a:r>
            <a:r>
              <a:rPr lang="en-US" sz="2000" i="0">
                <a:latin typeface="Times New Roman" pitchFamily="18" charset="0"/>
              </a:rPr>
              <a:t> bottom half</a:t>
            </a:r>
          </a:p>
          <a:p>
            <a:pPr eaLnBrk="0" hangingPunct="0"/>
            <a:endParaRPr lang="en-US" sz="2000" b="1" i="0">
              <a:latin typeface="Times New Roman" pitchFamily="18" charset="0"/>
            </a:endParaRPr>
          </a:p>
          <a:p>
            <a:pPr eaLnBrk="0" hangingPunct="0"/>
            <a:r>
              <a:rPr lang="en-US" sz="2000" b="1" i="0">
                <a:solidFill>
                  <a:srgbClr val="FF0000"/>
                </a:solidFill>
                <a:latin typeface="Times New Roman" pitchFamily="18" charset="0"/>
              </a:rPr>
              <a:t>core:</a:t>
            </a:r>
            <a:r>
              <a:rPr lang="en-US" sz="2000" b="1" i="0">
                <a:latin typeface="Times New Roman" pitchFamily="18" charset="0"/>
              </a:rPr>
              <a:t> </a:t>
            </a:r>
            <a:r>
              <a:rPr lang="en-US" sz="2000" i="0">
                <a:latin typeface="Times New Roman" pitchFamily="18" charset="0"/>
              </a:rPr>
              <a:t>for internal cavities</a:t>
            </a:r>
          </a:p>
          <a:p>
            <a:pPr eaLnBrk="0" hangingPunct="0"/>
            <a:endParaRPr lang="en-US" sz="2000" b="1" i="0">
              <a:latin typeface="Times New Roman" pitchFamily="18" charset="0"/>
            </a:endParaRPr>
          </a:p>
          <a:p>
            <a:pPr eaLnBrk="0" hangingPunct="0"/>
            <a:r>
              <a:rPr lang="en-US" sz="2000" b="1" i="0">
                <a:solidFill>
                  <a:srgbClr val="FF0000"/>
                </a:solidFill>
                <a:latin typeface="Times New Roman" pitchFamily="18" charset="0"/>
              </a:rPr>
              <a:t>pattern</a:t>
            </a:r>
            <a:r>
              <a:rPr lang="en-US" sz="2000" i="0">
                <a:solidFill>
                  <a:srgbClr val="FF0000"/>
                </a:solidFill>
                <a:latin typeface="Times New Roman" pitchFamily="18" charset="0"/>
              </a:rPr>
              <a:t>:</a:t>
            </a:r>
            <a:r>
              <a:rPr lang="en-US" sz="2000" i="0">
                <a:latin typeface="Times New Roman" pitchFamily="18" charset="0"/>
              </a:rPr>
              <a:t> positive</a:t>
            </a:r>
          </a:p>
          <a:p>
            <a:pPr eaLnBrk="0" hangingPunct="0"/>
            <a:endParaRPr lang="en-US" sz="2000" i="0">
              <a:latin typeface="Times New Roman" pitchFamily="18" charset="0"/>
            </a:endParaRPr>
          </a:p>
          <a:p>
            <a:pPr eaLnBrk="0" hangingPunct="0"/>
            <a:endParaRPr lang="en-US" sz="2000" i="0">
              <a:latin typeface="Times New Roman" pitchFamily="18" charset="0"/>
            </a:endParaRPr>
          </a:p>
          <a:p>
            <a:pPr eaLnBrk="0" hangingPunct="0"/>
            <a:r>
              <a:rPr lang="en-US" sz="2000" b="1" i="0">
                <a:solidFill>
                  <a:srgbClr val="FF0000"/>
                </a:solidFill>
                <a:latin typeface="Times New Roman" pitchFamily="18" charset="0"/>
              </a:rPr>
              <a:t>funnel</a:t>
            </a:r>
            <a:r>
              <a:rPr lang="en-US" sz="2000" b="1" i="0">
                <a:latin typeface="Times New Roman" pitchFamily="18" charset="0"/>
              </a:rPr>
              <a:t> </a:t>
            </a:r>
            <a:r>
              <a:rPr lang="en-US" sz="2000" b="1" i="0">
                <a:latin typeface="Times New Roman" pitchFamily="18" charset="0"/>
                <a:sym typeface="Wingdings" pitchFamily="2" charset="2"/>
              </a:rPr>
              <a:t></a:t>
            </a:r>
            <a:r>
              <a:rPr lang="en-US" sz="2000" b="1" i="0">
                <a:latin typeface="Times New Roman" pitchFamily="18" charset="0"/>
              </a:rPr>
              <a:t> </a:t>
            </a:r>
            <a:r>
              <a:rPr lang="en-US" sz="2000" b="1" i="0">
                <a:solidFill>
                  <a:srgbClr val="FF0000"/>
                </a:solidFill>
                <a:latin typeface="Times New Roman" pitchFamily="18" charset="0"/>
              </a:rPr>
              <a:t>sprue</a:t>
            </a:r>
            <a:r>
              <a:rPr lang="en-US" sz="2000" b="1" i="0">
                <a:latin typeface="Times New Roman" pitchFamily="18" charset="0"/>
              </a:rPr>
              <a:t> </a:t>
            </a:r>
            <a:r>
              <a:rPr lang="en-US" sz="2000" b="1" i="0">
                <a:latin typeface="Times New Roman" pitchFamily="18" charset="0"/>
                <a:sym typeface="Wingdings" pitchFamily="2" charset="2"/>
              </a:rPr>
              <a:t></a:t>
            </a:r>
            <a:endParaRPr lang="en-US" sz="2000" b="1" i="0">
              <a:latin typeface="Times New Roman" pitchFamily="18" charset="0"/>
            </a:endParaRPr>
          </a:p>
          <a:p>
            <a:pPr eaLnBrk="0" hangingPunct="0"/>
            <a:r>
              <a:rPr lang="en-US" sz="2000" b="1" i="0">
                <a:latin typeface="Times New Roman" pitchFamily="18" charset="0"/>
                <a:sym typeface="Wingdings" pitchFamily="2" charset="2"/>
              </a:rPr>
              <a:t> </a:t>
            </a:r>
            <a:r>
              <a:rPr lang="en-US" sz="2000" b="1" i="0">
                <a:solidFill>
                  <a:srgbClr val="FF0000"/>
                </a:solidFill>
                <a:latin typeface="Times New Roman" pitchFamily="18" charset="0"/>
              </a:rPr>
              <a:t>runners</a:t>
            </a:r>
            <a:r>
              <a:rPr lang="en-US" sz="2000" b="1" i="0">
                <a:latin typeface="Times New Roman" pitchFamily="18" charset="0"/>
              </a:rPr>
              <a:t> </a:t>
            </a:r>
            <a:r>
              <a:rPr lang="en-US" sz="2000" b="1" i="0">
                <a:latin typeface="Times New Roman" pitchFamily="18" charset="0"/>
                <a:sym typeface="Wingdings" pitchFamily="2" charset="2"/>
              </a:rPr>
              <a:t> </a:t>
            </a:r>
            <a:r>
              <a:rPr lang="en-US" sz="2000" b="1" i="0">
                <a:solidFill>
                  <a:srgbClr val="FF0000"/>
                </a:solidFill>
                <a:latin typeface="Times New Roman" pitchFamily="18" charset="0"/>
              </a:rPr>
              <a:t>gate</a:t>
            </a:r>
            <a:r>
              <a:rPr lang="en-US" sz="2000" b="1" i="0">
                <a:latin typeface="Times New Roman" pitchFamily="18" charset="0"/>
              </a:rPr>
              <a:t> </a:t>
            </a:r>
            <a:r>
              <a:rPr lang="en-US" sz="2000" b="1" i="0">
                <a:latin typeface="Times New Roman" pitchFamily="18" charset="0"/>
                <a:sym typeface="Wingdings" pitchFamily="2" charset="2"/>
              </a:rPr>
              <a:t></a:t>
            </a:r>
            <a:endParaRPr lang="en-US" sz="2000" b="1" i="0">
              <a:latin typeface="Times New Roman" pitchFamily="18" charset="0"/>
            </a:endParaRPr>
          </a:p>
          <a:p>
            <a:pPr eaLnBrk="0" hangingPunct="0"/>
            <a:r>
              <a:rPr lang="en-US" sz="2000" b="1" i="0">
                <a:latin typeface="Times New Roman" pitchFamily="18" charset="0"/>
                <a:sym typeface="Wingdings" pitchFamily="2" charset="2"/>
              </a:rPr>
              <a:t> </a:t>
            </a:r>
            <a:r>
              <a:rPr lang="en-US" sz="2000" b="1" i="0">
                <a:solidFill>
                  <a:srgbClr val="FF0000"/>
                </a:solidFill>
                <a:latin typeface="Times New Roman" pitchFamily="18" charset="0"/>
              </a:rPr>
              <a:t>cavity</a:t>
            </a:r>
            <a:r>
              <a:rPr lang="en-US" sz="2000" b="1" i="0">
                <a:latin typeface="Times New Roman" pitchFamily="18" charset="0"/>
              </a:rPr>
              <a:t> </a:t>
            </a:r>
            <a:r>
              <a:rPr lang="en-US" sz="2000" b="1" i="0">
                <a:latin typeface="Times New Roman" pitchFamily="18" charset="0"/>
                <a:sym typeface="Wingdings" pitchFamily="2" charset="2"/>
              </a:rPr>
              <a:t></a:t>
            </a:r>
            <a:endParaRPr lang="en-US" sz="2000" b="1" i="0">
              <a:latin typeface="Times New Roman" pitchFamily="18" charset="0"/>
            </a:endParaRPr>
          </a:p>
          <a:p>
            <a:pPr eaLnBrk="0" hangingPunct="0"/>
            <a:r>
              <a:rPr lang="en-US" sz="2000" b="1" i="0">
                <a:latin typeface="Times New Roman" pitchFamily="18" charset="0"/>
                <a:sym typeface="Wingdings" pitchFamily="2" charset="2"/>
              </a:rPr>
              <a:t> {</a:t>
            </a:r>
            <a:r>
              <a:rPr lang="en-US" sz="2000" b="1" i="0">
                <a:solidFill>
                  <a:srgbClr val="FF0000"/>
                </a:solidFill>
                <a:latin typeface="Times New Roman" pitchFamily="18" charset="0"/>
              </a:rPr>
              <a:t>risers, vents</a:t>
            </a:r>
            <a:r>
              <a:rPr lang="en-US" sz="2000" b="1" i="0">
                <a:latin typeface="Times New Roman" pitchFamily="18"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4000" smtClean="0"/>
              <a:t>Common properties of metals.</a:t>
            </a:r>
          </a:p>
        </p:txBody>
      </p:sp>
      <p:sp>
        <p:nvSpPr>
          <p:cNvPr id="14339" name="Rectangle 3"/>
          <p:cNvSpPr>
            <a:spLocks noGrp="1" noChangeArrowheads="1"/>
          </p:cNvSpPr>
          <p:nvPr>
            <p:ph type="body" idx="1"/>
          </p:nvPr>
        </p:nvSpPr>
        <p:spPr/>
        <p:txBody>
          <a:bodyPr/>
          <a:lstStyle/>
          <a:p>
            <a:pPr eaLnBrk="1" hangingPunct="1"/>
            <a:r>
              <a:rPr lang="en-US" sz="2800" smtClean="0"/>
              <a:t>Chemical properties…ex.  Corrosion resistance.</a:t>
            </a:r>
          </a:p>
          <a:p>
            <a:pPr eaLnBrk="1" hangingPunct="1"/>
            <a:r>
              <a:rPr lang="en-US" sz="2800" smtClean="0"/>
              <a:t>Physical properties…color, density, weight, electrical and heat conductivity.</a:t>
            </a:r>
          </a:p>
          <a:p>
            <a:pPr eaLnBrk="1" hangingPunct="1"/>
            <a:r>
              <a:rPr lang="en-US" sz="2800" smtClean="0"/>
              <a:t>Mechanical properties…are determined when outside forces are applied to a metal.</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11-3"/>
          <p:cNvPicPr>
            <a:picLocks noGrp="1" noChangeAspect="1" noChangeArrowheads="1"/>
          </p:cNvPicPr>
          <p:nvPr>
            <p:ph idx="1"/>
          </p:nvPr>
        </p:nvPicPr>
        <p:blipFill>
          <a:blip r:embed="rId2" cstate="print"/>
          <a:srcRect/>
          <a:stretch>
            <a:fillRect/>
          </a:stretch>
        </p:blipFill>
        <p:spPr>
          <a:xfrm>
            <a:off x="838200" y="685800"/>
            <a:ext cx="9644063" cy="4516438"/>
          </a:xfrm>
          <a:noFill/>
        </p:spPr>
      </p:pic>
      <p:sp>
        <p:nvSpPr>
          <p:cNvPr id="52227" name="Text Box 4"/>
          <p:cNvSpPr txBox="1">
            <a:spLocks noChangeArrowheads="1"/>
          </p:cNvSpPr>
          <p:nvPr/>
        </p:nvSpPr>
        <p:spPr bwMode="auto">
          <a:xfrm>
            <a:off x="381000" y="4860925"/>
            <a:ext cx="8305800" cy="1997075"/>
          </a:xfrm>
          <a:prstGeom prst="rect">
            <a:avLst/>
          </a:prstGeom>
          <a:noFill/>
          <a:ln w="9525">
            <a:noFill/>
            <a:miter lim="800000"/>
            <a:headEnd/>
            <a:tailEnd/>
          </a:ln>
        </p:spPr>
        <p:txBody>
          <a:bodyPr>
            <a:spAutoFit/>
          </a:bodyPr>
          <a:lstStyle/>
          <a:p>
            <a:pPr>
              <a:spcBef>
                <a:spcPct val="50000"/>
              </a:spcBef>
            </a:pPr>
            <a:r>
              <a:rPr lang="en-US" sz="2500">
                <a:latin typeface="Tahoma" pitchFamily="34" charset="0"/>
              </a:rPr>
              <a:t>Vents</a:t>
            </a:r>
            <a:r>
              <a:rPr lang="en-US" sz="2500" i="0">
                <a:latin typeface="Tahoma" pitchFamily="34" charset="0"/>
              </a:rPr>
              <a:t>, which are placed in molds to carry off gases produced when the molten metal comes into contact with the sand in the molds and core. They also exhaust air from the mold cavity as the molten metal flows into the mold.</a:t>
            </a:r>
            <a:endParaRPr lang="en-US" sz="2500">
              <a:latin typeface="Tahoma" pitchFamily="34" charset="0"/>
            </a:endParaRPr>
          </a:p>
        </p:txBody>
      </p:sp>
      <p:sp>
        <p:nvSpPr>
          <p:cNvPr id="52228" name="Rectangle 2"/>
          <p:cNvSpPr>
            <a:spLocks noGrp="1" noChangeArrowheads="1"/>
          </p:cNvSpPr>
          <p:nvPr>
            <p:ph type="title"/>
          </p:nvPr>
        </p:nvSpPr>
        <p:spPr>
          <a:xfrm>
            <a:off x="-1295400" y="0"/>
            <a:ext cx="6477000" cy="1066800"/>
          </a:xfrm>
        </p:spPr>
        <p:txBody>
          <a:bodyPr/>
          <a:lstStyle/>
          <a:p>
            <a:pPr eaLnBrk="1" hangingPunct="1"/>
            <a:r>
              <a:rPr lang="en-US" smtClean="0">
                <a:latin typeface="Tahoma" pitchFamily="34" charset="0"/>
              </a:rPr>
              <a:t>Sand Casting</a:t>
            </a:r>
            <a:endParaRPr lang="th-TH" smtClean="0"/>
          </a:p>
        </p:txBody>
      </p:sp>
      <p:sp>
        <p:nvSpPr>
          <p:cNvPr id="52229" name="Rectangle 5"/>
          <p:cNvSpPr>
            <a:spLocks noChangeArrowheads="1"/>
          </p:cNvSpPr>
          <p:nvPr/>
        </p:nvSpPr>
        <p:spPr bwMode="auto">
          <a:xfrm>
            <a:off x="5715000" y="3886200"/>
            <a:ext cx="609600" cy="304800"/>
          </a:xfrm>
          <a:prstGeom prst="rect">
            <a:avLst/>
          </a:prstGeom>
          <a:solidFill>
            <a:schemeClr val="bg1"/>
          </a:solidFill>
          <a:ln w="9525" algn="ctr">
            <a:solidFill>
              <a:schemeClr val="bg1"/>
            </a:solidFill>
            <a:round/>
            <a:headEnd/>
            <a:tailEnd/>
          </a:ln>
        </p:spPr>
        <p:txBody>
          <a:bodyPr/>
          <a:lstStyle/>
          <a:p>
            <a:endParaRPr lang="th-TH"/>
          </a:p>
        </p:txBody>
      </p:sp>
      <p:sp>
        <p:nvSpPr>
          <p:cNvPr id="52230" name="Rectangle 6"/>
          <p:cNvSpPr>
            <a:spLocks noChangeArrowheads="1"/>
          </p:cNvSpPr>
          <p:nvPr/>
        </p:nvSpPr>
        <p:spPr bwMode="auto">
          <a:xfrm>
            <a:off x="7086600" y="1371600"/>
            <a:ext cx="609600" cy="304800"/>
          </a:xfrm>
          <a:prstGeom prst="rect">
            <a:avLst/>
          </a:prstGeom>
          <a:solidFill>
            <a:schemeClr val="bg1"/>
          </a:solidFill>
          <a:ln w="9525" algn="ctr">
            <a:solidFill>
              <a:schemeClr val="bg1"/>
            </a:solidFill>
            <a:round/>
            <a:headEnd/>
            <a:tailEnd/>
          </a:ln>
        </p:spPr>
        <p:txBody>
          <a:bodyPr/>
          <a:lstStyle/>
          <a:p>
            <a:endParaRPr lang="th-TH"/>
          </a:p>
        </p:txBody>
      </p:sp>
      <p:sp>
        <p:nvSpPr>
          <p:cNvPr id="52231" name="TextBox 7"/>
          <p:cNvSpPr txBox="1">
            <a:spLocks noChangeArrowheads="1"/>
          </p:cNvSpPr>
          <p:nvPr/>
        </p:nvSpPr>
        <p:spPr bwMode="auto">
          <a:xfrm>
            <a:off x="4114800" y="2667000"/>
            <a:ext cx="838200" cy="369888"/>
          </a:xfrm>
          <a:prstGeom prst="rect">
            <a:avLst/>
          </a:prstGeom>
          <a:noFill/>
          <a:ln w="9525">
            <a:noFill/>
            <a:miter lim="800000"/>
            <a:headEnd/>
            <a:tailEnd/>
          </a:ln>
        </p:spPr>
        <p:txBody>
          <a:bodyPr>
            <a:spAutoFit/>
          </a:bodyPr>
          <a:lstStyle/>
          <a:p>
            <a:r>
              <a:rPr lang="en-US" sz="1800"/>
              <a:t>Gate</a:t>
            </a:r>
            <a:endParaRPr lang="th-TH" sz="1800"/>
          </a:p>
        </p:txBody>
      </p:sp>
      <p:cxnSp>
        <p:nvCxnSpPr>
          <p:cNvPr id="52232" name="Straight Arrow Connector 9"/>
          <p:cNvCxnSpPr>
            <a:cxnSpLocks noChangeShapeType="1"/>
          </p:cNvCxnSpPr>
          <p:nvPr/>
        </p:nvCxnSpPr>
        <p:spPr bwMode="auto">
          <a:xfrm rot="16200000" flipH="1">
            <a:off x="4547394" y="2985294"/>
            <a:ext cx="87312" cy="114300"/>
          </a:xfrm>
          <a:prstGeom prst="straightConnector1">
            <a:avLst/>
          </a:prstGeom>
          <a:noFill/>
          <a:ln w="9525" algn="ctr">
            <a:solidFill>
              <a:schemeClr val="tx1"/>
            </a:solidFill>
            <a:round/>
            <a:headEnd/>
            <a:tailEnd type="arrow" w="med" len="med"/>
          </a:ln>
        </p:spPr>
      </p:cxn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Sand Casting Mold Features</a:t>
            </a:r>
          </a:p>
        </p:txBody>
      </p:sp>
      <p:pic>
        <p:nvPicPr>
          <p:cNvPr id="53251" name="Picture 3" descr="10-7"/>
          <p:cNvPicPr>
            <a:picLocks noChangeAspect="1" noChangeArrowheads="1"/>
          </p:cNvPicPr>
          <p:nvPr/>
        </p:nvPicPr>
        <p:blipFill>
          <a:blip r:embed="rId2" cstate="print"/>
          <a:srcRect/>
          <a:stretch>
            <a:fillRect/>
          </a:stretch>
        </p:blipFill>
        <p:spPr bwMode="auto">
          <a:xfrm>
            <a:off x="228600" y="1447800"/>
            <a:ext cx="12420600" cy="4384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522288" y="588963"/>
            <a:ext cx="3963987" cy="457200"/>
          </a:xfrm>
          <a:prstGeom prst="rect">
            <a:avLst/>
          </a:prstGeom>
          <a:noFill/>
          <a:ln w="9525">
            <a:noFill/>
            <a:miter lim="800000"/>
            <a:headEnd/>
            <a:tailEnd/>
          </a:ln>
        </p:spPr>
        <p:txBody>
          <a:bodyPr wrap="none" anchor="ctr">
            <a:spAutoFit/>
          </a:bodyPr>
          <a:lstStyle/>
          <a:p>
            <a:pPr eaLnBrk="0" hangingPunct="0"/>
            <a:r>
              <a:rPr lang="en-US" sz="2400" b="1" i="0">
                <a:latin typeface="Times New Roman" pitchFamily="18" charset="0"/>
              </a:rPr>
              <a:t>Sand Casting Considerations</a:t>
            </a:r>
            <a:endParaRPr lang="en-US" sz="2400" i="0">
              <a:latin typeface="Times New Roman" pitchFamily="18" charset="0"/>
            </a:endParaRPr>
          </a:p>
        </p:txBody>
      </p:sp>
      <p:sp>
        <p:nvSpPr>
          <p:cNvPr id="54275" name="Rectangle 3"/>
          <p:cNvSpPr>
            <a:spLocks noChangeArrowheads="1"/>
          </p:cNvSpPr>
          <p:nvPr/>
        </p:nvSpPr>
        <p:spPr bwMode="auto">
          <a:xfrm>
            <a:off x="1039813" y="1431925"/>
            <a:ext cx="4373562" cy="1196975"/>
          </a:xfrm>
          <a:prstGeom prst="rect">
            <a:avLst/>
          </a:prstGeom>
          <a:noFill/>
          <a:ln w="9525">
            <a:solidFill>
              <a:schemeClr val="accent2"/>
            </a:solidFill>
            <a:miter lim="800000"/>
            <a:headEnd/>
            <a:tailEnd/>
          </a:ln>
        </p:spPr>
        <p:txBody>
          <a:bodyPr wrap="none" anchor="ctr">
            <a:spAutoFit/>
          </a:bodyPr>
          <a:lstStyle/>
          <a:p>
            <a:pPr algn="just"/>
            <a:r>
              <a:rPr lang="en-US" sz="2400" i="0">
                <a:latin typeface="Times New Roman" pitchFamily="18" charset="0"/>
              </a:rPr>
              <a:t>(a) How do we make the </a:t>
            </a:r>
            <a:r>
              <a:rPr lang="en-US" sz="2400" b="1" i="0">
                <a:latin typeface="Times New Roman" pitchFamily="18" charset="0"/>
              </a:rPr>
              <a:t>pattern</a:t>
            </a:r>
            <a:r>
              <a:rPr lang="en-US" sz="2400" i="0">
                <a:latin typeface="Times New Roman" pitchFamily="18" charset="0"/>
              </a:rPr>
              <a:t>?</a:t>
            </a:r>
          </a:p>
          <a:p>
            <a:pPr algn="just"/>
            <a:endParaRPr lang="en-US" sz="2400" i="0">
              <a:latin typeface="Times New Roman" pitchFamily="18" charset="0"/>
            </a:endParaRPr>
          </a:p>
          <a:p>
            <a:pPr algn="just"/>
            <a:r>
              <a:rPr lang="en-US" sz="2400" i="0">
                <a:latin typeface="Times New Roman" pitchFamily="18" charset="0"/>
              </a:rPr>
              <a:t>	[cut, carve, machine]</a:t>
            </a:r>
          </a:p>
        </p:txBody>
      </p:sp>
      <p:sp>
        <p:nvSpPr>
          <p:cNvPr id="54276" name="Rectangle 4"/>
          <p:cNvSpPr>
            <a:spLocks noChangeArrowheads="1"/>
          </p:cNvSpPr>
          <p:nvPr/>
        </p:nvSpPr>
        <p:spPr bwMode="auto">
          <a:xfrm>
            <a:off x="1039813" y="3036888"/>
            <a:ext cx="7713662" cy="1562100"/>
          </a:xfrm>
          <a:prstGeom prst="rect">
            <a:avLst/>
          </a:prstGeom>
          <a:noFill/>
          <a:ln w="9525">
            <a:solidFill>
              <a:schemeClr val="accent2"/>
            </a:solidFill>
            <a:miter lim="800000"/>
            <a:headEnd/>
            <a:tailEnd/>
          </a:ln>
        </p:spPr>
        <p:txBody>
          <a:bodyPr>
            <a:spAutoFit/>
          </a:bodyPr>
          <a:lstStyle/>
          <a:p>
            <a:pPr algn="just"/>
            <a:r>
              <a:rPr lang="en-US" sz="2400" i="0">
                <a:latin typeface="Times New Roman" pitchFamily="18" charset="0"/>
              </a:rPr>
              <a:t>(b) Why is the pattern not exactly identical to the part shape?</a:t>
            </a:r>
          </a:p>
          <a:p>
            <a:pPr algn="just"/>
            <a:endParaRPr lang="en-US" sz="2400" i="0">
              <a:latin typeface="Times New Roman" pitchFamily="18" charset="0"/>
            </a:endParaRPr>
          </a:p>
          <a:p>
            <a:pPr algn="just"/>
            <a:r>
              <a:rPr lang="en-US" sz="2400" i="0">
                <a:latin typeface="Times New Roman" pitchFamily="18" charset="0"/>
              </a:rPr>
              <a:t>	- pattern </a:t>
            </a:r>
            <a:r>
              <a:rPr lang="en-US" sz="2400" i="0">
                <a:latin typeface="Times New Roman" pitchFamily="18" charset="0"/>
                <a:sym typeface="Wingdings" pitchFamily="2" charset="2"/>
              </a:rPr>
              <a:t></a:t>
            </a:r>
            <a:r>
              <a:rPr lang="en-US" sz="2400" i="0">
                <a:latin typeface="Times New Roman" pitchFamily="18" charset="0"/>
              </a:rPr>
              <a:t> outer surfaces; (inner surfaces: core)</a:t>
            </a:r>
          </a:p>
          <a:p>
            <a:pPr algn="just"/>
            <a:r>
              <a:rPr lang="en-US" sz="2400" i="0">
                <a:latin typeface="Times New Roman" pitchFamily="18" charset="0"/>
              </a:rPr>
              <a:t>	- shrinkage, post-processing</a:t>
            </a:r>
          </a:p>
        </p:txBody>
      </p:sp>
      <p:sp>
        <p:nvSpPr>
          <p:cNvPr id="54277" name="Rectangle 6"/>
          <p:cNvSpPr>
            <a:spLocks noChangeArrowheads="1"/>
          </p:cNvSpPr>
          <p:nvPr/>
        </p:nvSpPr>
        <p:spPr bwMode="auto">
          <a:xfrm>
            <a:off x="990600" y="4953000"/>
            <a:ext cx="6594475" cy="1196975"/>
          </a:xfrm>
          <a:prstGeom prst="rect">
            <a:avLst/>
          </a:prstGeom>
          <a:noFill/>
          <a:ln w="9525">
            <a:solidFill>
              <a:schemeClr val="accent2"/>
            </a:solidFill>
            <a:miter lim="800000"/>
            <a:headEnd/>
            <a:tailEnd/>
          </a:ln>
        </p:spPr>
        <p:txBody>
          <a:bodyPr>
            <a:spAutoFit/>
          </a:bodyPr>
          <a:lstStyle/>
          <a:p>
            <a:r>
              <a:rPr lang="en-US" sz="2400" i="0">
                <a:latin typeface="Times New Roman" pitchFamily="18" charset="0"/>
              </a:rPr>
              <a:t>(c) </a:t>
            </a:r>
            <a:r>
              <a:rPr lang="en-US" sz="2400" b="1" i="0">
                <a:latin typeface="Times New Roman" pitchFamily="18" charset="0"/>
              </a:rPr>
              <a:t>parting line</a:t>
            </a:r>
          </a:p>
          <a:p>
            <a:endParaRPr lang="en-US" sz="2400" b="1" i="0">
              <a:latin typeface="Times New Roman" pitchFamily="18" charset="0"/>
            </a:endParaRPr>
          </a:p>
          <a:p>
            <a:r>
              <a:rPr lang="en-US" sz="2400" i="0">
                <a:latin typeface="Times New Roman" pitchFamily="18" charset="0"/>
              </a:rPr>
              <a:t>	- how to determine?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385763" y="314325"/>
            <a:ext cx="1922462" cy="457200"/>
          </a:xfrm>
          <a:prstGeom prst="rect">
            <a:avLst/>
          </a:prstGeom>
          <a:noFill/>
          <a:ln w="9525">
            <a:noFill/>
            <a:miter lim="800000"/>
            <a:headEnd/>
            <a:tailEnd/>
          </a:ln>
        </p:spPr>
        <p:txBody>
          <a:bodyPr wrap="none" anchor="ctr">
            <a:spAutoFit/>
          </a:bodyPr>
          <a:lstStyle/>
          <a:p>
            <a:pPr algn="just"/>
            <a:r>
              <a:rPr lang="en-US" sz="2400" b="1" i="0">
                <a:latin typeface="Times New Roman" pitchFamily="18" charset="0"/>
              </a:rPr>
              <a:t>Sand Casting</a:t>
            </a:r>
            <a:endParaRPr lang="en-US" sz="2400" i="0">
              <a:latin typeface="Times New Roman" pitchFamily="18" charset="0"/>
            </a:endParaRPr>
          </a:p>
        </p:txBody>
      </p:sp>
      <p:pic>
        <p:nvPicPr>
          <p:cNvPr id="55299" name="Picture 3" descr="metalcasting"/>
          <p:cNvPicPr>
            <a:picLocks noChangeAspect="1" noChangeArrowheads="1"/>
          </p:cNvPicPr>
          <p:nvPr/>
        </p:nvPicPr>
        <p:blipFill>
          <a:blip r:embed="rId2" cstate="print"/>
          <a:srcRect/>
          <a:stretch>
            <a:fillRect/>
          </a:stretch>
        </p:blipFill>
        <p:spPr bwMode="auto">
          <a:xfrm>
            <a:off x="742950" y="746125"/>
            <a:ext cx="8401050" cy="6111875"/>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71475" y="414338"/>
            <a:ext cx="4960938" cy="457200"/>
          </a:xfrm>
          <a:prstGeom prst="rect">
            <a:avLst/>
          </a:prstGeom>
          <a:noFill/>
          <a:ln w="9525">
            <a:noFill/>
            <a:miter lim="800000"/>
            <a:headEnd/>
            <a:tailEnd/>
          </a:ln>
        </p:spPr>
        <p:txBody>
          <a:bodyPr wrap="none" anchor="ctr">
            <a:spAutoFit/>
          </a:bodyPr>
          <a:lstStyle/>
          <a:p>
            <a:pPr eaLnBrk="0" hangingPunct="0"/>
            <a:r>
              <a:rPr lang="en-US" sz="2400" b="1" i="0">
                <a:latin typeface="Times New Roman" pitchFamily="18" charset="0"/>
              </a:rPr>
              <a:t>Investment casting (lost wax casting)</a:t>
            </a:r>
          </a:p>
        </p:txBody>
      </p:sp>
      <p:grpSp>
        <p:nvGrpSpPr>
          <p:cNvPr id="56323" name="Group 3"/>
          <p:cNvGrpSpPr>
            <a:grpSpLocks/>
          </p:cNvGrpSpPr>
          <p:nvPr/>
        </p:nvGrpSpPr>
        <p:grpSpPr bwMode="auto">
          <a:xfrm>
            <a:off x="292100" y="1092200"/>
            <a:ext cx="3135313" cy="1100138"/>
            <a:chOff x="184" y="790"/>
            <a:chExt cx="1975" cy="693"/>
          </a:xfrm>
        </p:grpSpPr>
        <p:sp>
          <p:nvSpPr>
            <p:cNvPr id="56354" name="Rectangle 4"/>
            <p:cNvSpPr>
              <a:spLocks noChangeArrowheads="1"/>
            </p:cNvSpPr>
            <p:nvPr/>
          </p:nvSpPr>
          <p:spPr bwMode="auto">
            <a:xfrm>
              <a:off x="946" y="962"/>
              <a:ext cx="1213" cy="326"/>
            </a:xfrm>
            <a:prstGeom prst="rect">
              <a:avLst/>
            </a:prstGeom>
            <a:noFill/>
            <a:ln w="9525">
              <a:noFill/>
              <a:miter lim="800000"/>
              <a:headEnd/>
              <a:tailEnd/>
            </a:ln>
          </p:spPr>
          <p:txBody>
            <a:bodyPr anchor="ctr">
              <a:spAutoFit/>
            </a:bodyPr>
            <a:lstStyle/>
            <a:p>
              <a:pPr eaLnBrk="0" hangingPunct="0"/>
              <a:r>
                <a:rPr lang="en-US" sz="1400" i="0">
                  <a:latin typeface="Times New Roman" pitchFamily="18" charset="0"/>
                </a:rPr>
                <a:t>(a) Wax pattern</a:t>
              </a:r>
            </a:p>
            <a:p>
              <a:pPr eaLnBrk="0" hangingPunct="0"/>
              <a:r>
                <a:rPr lang="en-US" sz="1400" i="0">
                  <a:latin typeface="Times New Roman" pitchFamily="18" charset="0"/>
                </a:rPr>
                <a:t>      (injection molding)</a:t>
              </a:r>
            </a:p>
          </p:txBody>
        </p:sp>
        <p:pic>
          <p:nvPicPr>
            <p:cNvPr id="56355" name="Picture 5" descr="WaxInj"/>
            <p:cNvPicPr>
              <a:picLocks noChangeAspect="1" noChangeArrowheads="1"/>
            </p:cNvPicPr>
            <p:nvPr/>
          </p:nvPicPr>
          <p:blipFill>
            <a:blip r:embed="rId3" cstate="print"/>
            <a:srcRect/>
            <a:stretch>
              <a:fillRect/>
            </a:stretch>
          </p:blipFill>
          <p:spPr bwMode="auto">
            <a:xfrm>
              <a:off x="246" y="889"/>
              <a:ext cx="642" cy="540"/>
            </a:xfrm>
            <a:prstGeom prst="rect">
              <a:avLst/>
            </a:prstGeom>
            <a:noFill/>
            <a:ln w="9525">
              <a:noFill/>
              <a:miter lim="800000"/>
              <a:headEnd/>
              <a:tailEnd/>
            </a:ln>
          </p:spPr>
        </p:pic>
        <p:sp>
          <p:nvSpPr>
            <p:cNvPr id="56356" name="Rectangle 6"/>
            <p:cNvSpPr>
              <a:spLocks noChangeArrowheads="1"/>
            </p:cNvSpPr>
            <p:nvPr/>
          </p:nvSpPr>
          <p:spPr bwMode="auto">
            <a:xfrm>
              <a:off x="184" y="790"/>
              <a:ext cx="1924" cy="693"/>
            </a:xfrm>
            <a:prstGeom prst="rect">
              <a:avLst/>
            </a:prstGeom>
            <a:noFill/>
            <a:ln w="9525">
              <a:solidFill>
                <a:schemeClr val="accent2"/>
              </a:solidFill>
              <a:miter lim="800000"/>
              <a:headEnd/>
              <a:tailEnd/>
            </a:ln>
          </p:spPr>
          <p:txBody>
            <a:bodyPr wrap="none" anchor="ctr"/>
            <a:lstStyle/>
            <a:p>
              <a:endParaRPr lang="th-TH"/>
            </a:p>
          </p:txBody>
        </p:sp>
      </p:grpSp>
      <p:grpSp>
        <p:nvGrpSpPr>
          <p:cNvPr id="56324" name="Group 7"/>
          <p:cNvGrpSpPr>
            <a:grpSpLocks/>
          </p:cNvGrpSpPr>
          <p:nvPr/>
        </p:nvGrpSpPr>
        <p:grpSpPr bwMode="auto">
          <a:xfrm>
            <a:off x="4079875" y="1109663"/>
            <a:ext cx="3113088" cy="992187"/>
            <a:chOff x="2669" y="880"/>
            <a:chExt cx="1961" cy="625"/>
          </a:xfrm>
        </p:grpSpPr>
        <p:sp>
          <p:nvSpPr>
            <p:cNvPr id="56351" name="Rectangle 8"/>
            <p:cNvSpPr>
              <a:spLocks noChangeArrowheads="1"/>
            </p:cNvSpPr>
            <p:nvPr/>
          </p:nvSpPr>
          <p:spPr bwMode="auto">
            <a:xfrm>
              <a:off x="3189" y="1033"/>
              <a:ext cx="1334" cy="326"/>
            </a:xfrm>
            <a:prstGeom prst="rect">
              <a:avLst/>
            </a:prstGeom>
            <a:noFill/>
            <a:ln w="9525">
              <a:noFill/>
              <a:miter lim="800000"/>
              <a:headEnd/>
              <a:tailEnd/>
            </a:ln>
          </p:spPr>
          <p:txBody>
            <a:bodyPr anchor="ctr">
              <a:spAutoFit/>
            </a:bodyPr>
            <a:lstStyle/>
            <a:p>
              <a:pPr eaLnBrk="0" hangingPunct="0"/>
              <a:r>
                <a:rPr lang="en-US" sz="1400" i="0">
                  <a:latin typeface="Times New Roman" pitchFamily="18" charset="0"/>
                </a:rPr>
                <a:t>(b) Multiple patterns</a:t>
              </a:r>
            </a:p>
            <a:p>
              <a:pPr eaLnBrk="0" hangingPunct="0"/>
              <a:r>
                <a:rPr lang="en-US" sz="1400" i="0">
                  <a:latin typeface="Times New Roman" pitchFamily="18" charset="0"/>
                </a:rPr>
                <a:t>     assembled to wax sprue</a:t>
              </a:r>
            </a:p>
          </p:txBody>
        </p:sp>
        <p:pic>
          <p:nvPicPr>
            <p:cNvPr id="56352" name="Picture 9" descr="Cutoff"/>
            <p:cNvPicPr>
              <a:picLocks noChangeAspect="1" noChangeArrowheads="1"/>
            </p:cNvPicPr>
            <p:nvPr/>
          </p:nvPicPr>
          <p:blipFill>
            <a:blip r:embed="rId4" cstate="print"/>
            <a:srcRect/>
            <a:stretch>
              <a:fillRect/>
            </a:stretch>
          </p:blipFill>
          <p:spPr bwMode="auto">
            <a:xfrm>
              <a:off x="2707" y="919"/>
              <a:ext cx="402" cy="540"/>
            </a:xfrm>
            <a:prstGeom prst="rect">
              <a:avLst/>
            </a:prstGeom>
            <a:noFill/>
            <a:ln w="9525">
              <a:noFill/>
              <a:miter lim="800000"/>
              <a:headEnd/>
              <a:tailEnd/>
            </a:ln>
          </p:spPr>
        </p:pic>
        <p:sp>
          <p:nvSpPr>
            <p:cNvPr id="56353" name="Rectangle 10"/>
            <p:cNvSpPr>
              <a:spLocks noChangeArrowheads="1"/>
            </p:cNvSpPr>
            <p:nvPr/>
          </p:nvSpPr>
          <p:spPr bwMode="auto">
            <a:xfrm>
              <a:off x="2669" y="880"/>
              <a:ext cx="1961" cy="625"/>
            </a:xfrm>
            <a:prstGeom prst="rect">
              <a:avLst/>
            </a:prstGeom>
            <a:noFill/>
            <a:ln w="9525">
              <a:solidFill>
                <a:schemeClr val="accent2"/>
              </a:solidFill>
              <a:miter lim="800000"/>
              <a:headEnd/>
              <a:tailEnd/>
            </a:ln>
          </p:spPr>
          <p:txBody>
            <a:bodyPr wrap="none" anchor="ctr"/>
            <a:lstStyle/>
            <a:p>
              <a:endParaRPr lang="th-TH"/>
            </a:p>
          </p:txBody>
        </p:sp>
      </p:grpSp>
      <p:grpSp>
        <p:nvGrpSpPr>
          <p:cNvPr id="56325" name="Group 11"/>
          <p:cNvGrpSpPr>
            <a:grpSpLocks/>
          </p:cNvGrpSpPr>
          <p:nvPr/>
        </p:nvGrpSpPr>
        <p:grpSpPr bwMode="auto">
          <a:xfrm>
            <a:off x="5133975" y="2693988"/>
            <a:ext cx="3594100" cy="1168400"/>
            <a:chOff x="170" y="1737"/>
            <a:chExt cx="2264" cy="736"/>
          </a:xfrm>
        </p:grpSpPr>
        <p:sp>
          <p:nvSpPr>
            <p:cNvPr id="56348" name="Rectangle 12"/>
            <p:cNvSpPr>
              <a:spLocks noChangeArrowheads="1"/>
            </p:cNvSpPr>
            <p:nvPr/>
          </p:nvSpPr>
          <p:spPr bwMode="auto">
            <a:xfrm>
              <a:off x="897" y="1779"/>
              <a:ext cx="1537" cy="594"/>
            </a:xfrm>
            <a:prstGeom prst="rect">
              <a:avLst/>
            </a:prstGeom>
            <a:noFill/>
            <a:ln w="9525">
              <a:noFill/>
              <a:miter lim="800000"/>
              <a:headEnd/>
              <a:tailEnd/>
            </a:ln>
          </p:spPr>
          <p:txBody>
            <a:bodyPr anchor="ctr">
              <a:spAutoFit/>
            </a:bodyPr>
            <a:lstStyle/>
            <a:p>
              <a:pPr eaLnBrk="0" hangingPunct="0"/>
              <a:r>
                <a:rPr lang="en-US" sz="1400" i="0">
                  <a:latin typeface="Times New Roman" pitchFamily="18" charset="0"/>
                </a:rPr>
                <a:t>(c) Shell built </a:t>
              </a:r>
              <a:r>
                <a:rPr lang="en-US" sz="1400" i="0">
                  <a:latin typeface="Times New Roman" pitchFamily="18" charset="0"/>
                  <a:sym typeface="Wingdings" pitchFamily="2" charset="2"/>
                </a:rPr>
                <a:t></a:t>
              </a:r>
              <a:endParaRPr lang="en-US" sz="1400" i="0">
                <a:latin typeface="Times New Roman" pitchFamily="18" charset="0"/>
              </a:endParaRPr>
            </a:p>
            <a:p>
              <a:pPr eaLnBrk="0" hangingPunct="0"/>
              <a:r>
                <a:rPr lang="en-US" sz="1400" i="0">
                  <a:latin typeface="Times New Roman" pitchFamily="18" charset="0"/>
                </a:rPr>
                <a:t>     immerse into ceramic slurry</a:t>
              </a:r>
            </a:p>
            <a:p>
              <a:pPr eaLnBrk="0" hangingPunct="0"/>
              <a:r>
                <a:rPr lang="en-US" sz="1400" i="0">
                  <a:latin typeface="Times New Roman" pitchFamily="18" charset="0"/>
                </a:rPr>
                <a:t>     </a:t>
              </a:r>
              <a:r>
                <a:rPr lang="en-US" sz="1400" i="0">
                  <a:latin typeface="Times New Roman" pitchFamily="18" charset="0"/>
                  <a:sym typeface="Wingdings" pitchFamily="2" charset="2"/>
                </a:rPr>
                <a:t> immerse </a:t>
              </a:r>
              <a:r>
                <a:rPr lang="en-US" sz="1400" i="0">
                  <a:latin typeface="Times New Roman" pitchFamily="18" charset="0"/>
                </a:rPr>
                <a:t>into fine sand</a:t>
              </a:r>
            </a:p>
            <a:p>
              <a:pPr eaLnBrk="0" hangingPunct="0"/>
              <a:r>
                <a:rPr lang="en-US" sz="1400" i="0">
                  <a:latin typeface="Times New Roman" pitchFamily="18" charset="0"/>
                </a:rPr>
                <a:t>     (few layers)</a:t>
              </a:r>
            </a:p>
          </p:txBody>
        </p:sp>
        <p:pic>
          <p:nvPicPr>
            <p:cNvPr id="56349" name="Picture 13" descr="Shell"/>
            <p:cNvPicPr>
              <a:picLocks noChangeAspect="1" noChangeArrowheads="1"/>
            </p:cNvPicPr>
            <p:nvPr/>
          </p:nvPicPr>
          <p:blipFill>
            <a:blip r:embed="rId5" cstate="print"/>
            <a:srcRect/>
            <a:stretch>
              <a:fillRect/>
            </a:stretch>
          </p:blipFill>
          <p:spPr bwMode="auto">
            <a:xfrm>
              <a:off x="212" y="1773"/>
              <a:ext cx="612" cy="648"/>
            </a:xfrm>
            <a:prstGeom prst="rect">
              <a:avLst/>
            </a:prstGeom>
            <a:noFill/>
            <a:ln w="9525">
              <a:noFill/>
              <a:miter lim="800000"/>
              <a:headEnd/>
              <a:tailEnd/>
            </a:ln>
          </p:spPr>
        </p:pic>
        <p:sp>
          <p:nvSpPr>
            <p:cNvPr id="56350" name="Rectangle 14"/>
            <p:cNvSpPr>
              <a:spLocks noChangeArrowheads="1"/>
            </p:cNvSpPr>
            <p:nvPr/>
          </p:nvSpPr>
          <p:spPr bwMode="auto">
            <a:xfrm>
              <a:off x="170" y="1737"/>
              <a:ext cx="2237" cy="736"/>
            </a:xfrm>
            <a:prstGeom prst="rect">
              <a:avLst/>
            </a:prstGeom>
            <a:noFill/>
            <a:ln w="9525">
              <a:solidFill>
                <a:schemeClr val="accent2"/>
              </a:solidFill>
              <a:miter lim="800000"/>
              <a:headEnd/>
              <a:tailEnd/>
            </a:ln>
          </p:spPr>
          <p:txBody>
            <a:bodyPr wrap="none" anchor="ctr"/>
            <a:lstStyle/>
            <a:p>
              <a:endParaRPr lang="th-TH"/>
            </a:p>
          </p:txBody>
        </p:sp>
      </p:grpSp>
      <p:grpSp>
        <p:nvGrpSpPr>
          <p:cNvPr id="56326" name="Group 15"/>
          <p:cNvGrpSpPr>
            <a:grpSpLocks/>
          </p:cNvGrpSpPr>
          <p:nvPr/>
        </p:nvGrpSpPr>
        <p:grpSpPr bwMode="auto">
          <a:xfrm>
            <a:off x="1076325" y="2741613"/>
            <a:ext cx="3360738" cy="1100137"/>
            <a:chOff x="2700" y="1689"/>
            <a:chExt cx="2117" cy="693"/>
          </a:xfrm>
        </p:grpSpPr>
        <p:sp>
          <p:nvSpPr>
            <p:cNvPr id="56345" name="Rectangle 16"/>
            <p:cNvSpPr>
              <a:spLocks noChangeArrowheads="1"/>
            </p:cNvSpPr>
            <p:nvPr/>
          </p:nvSpPr>
          <p:spPr bwMode="auto">
            <a:xfrm>
              <a:off x="3416" y="1802"/>
              <a:ext cx="1401" cy="460"/>
            </a:xfrm>
            <a:prstGeom prst="rect">
              <a:avLst/>
            </a:prstGeom>
            <a:noFill/>
            <a:ln w="9525">
              <a:noFill/>
              <a:miter lim="800000"/>
              <a:headEnd/>
              <a:tailEnd/>
            </a:ln>
          </p:spPr>
          <p:txBody>
            <a:bodyPr anchor="ctr">
              <a:spAutoFit/>
            </a:bodyPr>
            <a:lstStyle/>
            <a:p>
              <a:pPr eaLnBrk="0" hangingPunct="0"/>
              <a:r>
                <a:rPr lang="en-US" sz="1400" i="0">
                  <a:latin typeface="Times New Roman" pitchFamily="18" charset="0"/>
                </a:rPr>
                <a:t>(d) dry ceramic </a:t>
              </a:r>
            </a:p>
            <a:p>
              <a:pPr eaLnBrk="0" hangingPunct="0"/>
              <a:r>
                <a:rPr lang="en-US" sz="1400" i="0">
                  <a:latin typeface="Times New Roman" pitchFamily="18" charset="0"/>
                </a:rPr>
                <a:t>      melt out the wax</a:t>
              </a:r>
            </a:p>
            <a:p>
              <a:pPr eaLnBrk="0" hangingPunct="0"/>
              <a:r>
                <a:rPr lang="en-US" sz="1400" i="0">
                  <a:latin typeface="Times New Roman" pitchFamily="18" charset="0"/>
                </a:rPr>
                <a:t>      fire ceramic (burn wax)</a:t>
              </a:r>
            </a:p>
          </p:txBody>
        </p:sp>
        <p:pic>
          <p:nvPicPr>
            <p:cNvPr id="56346" name="Picture 17" descr="Dewax"/>
            <p:cNvPicPr>
              <a:picLocks noChangeAspect="1" noChangeArrowheads="1"/>
            </p:cNvPicPr>
            <p:nvPr/>
          </p:nvPicPr>
          <p:blipFill>
            <a:blip r:embed="rId6" cstate="print"/>
            <a:srcRect/>
            <a:stretch>
              <a:fillRect/>
            </a:stretch>
          </p:blipFill>
          <p:spPr bwMode="auto">
            <a:xfrm>
              <a:off x="2773" y="1704"/>
              <a:ext cx="528" cy="648"/>
            </a:xfrm>
            <a:prstGeom prst="rect">
              <a:avLst/>
            </a:prstGeom>
            <a:noFill/>
            <a:ln w="9525">
              <a:noFill/>
              <a:miter lim="800000"/>
              <a:headEnd/>
              <a:tailEnd/>
            </a:ln>
          </p:spPr>
        </p:pic>
        <p:sp>
          <p:nvSpPr>
            <p:cNvPr id="56347" name="Rectangle 18"/>
            <p:cNvSpPr>
              <a:spLocks noChangeArrowheads="1"/>
            </p:cNvSpPr>
            <p:nvPr/>
          </p:nvSpPr>
          <p:spPr bwMode="auto">
            <a:xfrm>
              <a:off x="2700" y="1689"/>
              <a:ext cx="2047" cy="693"/>
            </a:xfrm>
            <a:prstGeom prst="rect">
              <a:avLst/>
            </a:prstGeom>
            <a:noFill/>
            <a:ln w="9525">
              <a:solidFill>
                <a:schemeClr val="accent2"/>
              </a:solidFill>
              <a:miter lim="800000"/>
              <a:headEnd/>
              <a:tailEnd/>
            </a:ln>
          </p:spPr>
          <p:txBody>
            <a:bodyPr wrap="none" anchor="ctr"/>
            <a:lstStyle/>
            <a:p>
              <a:endParaRPr lang="th-TH"/>
            </a:p>
          </p:txBody>
        </p:sp>
      </p:grpSp>
      <p:grpSp>
        <p:nvGrpSpPr>
          <p:cNvPr id="56327" name="Group 19"/>
          <p:cNvGrpSpPr>
            <a:grpSpLocks/>
          </p:cNvGrpSpPr>
          <p:nvPr/>
        </p:nvGrpSpPr>
        <p:grpSpPr bwMode="auto">
          <a:xfrm>
            <a:off x="503238" y="4337050"/>
            <a:ext cx="3919537" cy="1187450"/>
            <a:chOff x="91" y="2724"/>
            <a:chExt cx="2469" cy="748"/>
          </a:xfrm>
        </p:grpSpPr>
        <p:sp>
          <p:nvSpPr>
            <p:cNvPr id="56342" name="Rectangle 20"/>
            <p:cNvSpPr>
              <a:spLocks noChangeArrowheads="1"/>
            </p:cNvSpPr>
            <p:nvPr/>
          </p:nvSpPr>
          <p:spPr bwMode="auto">
            <a:xfrm>
              <a:off x="462" y="2786"/>
              <a:ext cx="2098" cy="594"/>
            </a:xfrm>
            <a:prstGeom prst="rect">
              <a:avLst/>
            </a:prstGeom>
            <a:noFill/>
            <a:ln w="9525">
              <a:noFill/>
              <a:miter lim="800000"/>
              <a:headEnd/>
              <a:tailEnd/>
            </a:ln>
          </p:spPr>
          <p:txBody>
            <a:bodyPr anchor="ctr">
              <a:spAutoFit/>
            </a:bodyPr>
            <a:lstStyle/>
            <a:p>
              <a:pPr eaLnBrk="0" hangingPunct="0"/>
              <a:r>
                <a:rPr lang="en-US" sz="1400" i="0">
                  <a:latin typeface="Times New Roman" pitchFamily="18" charset="0"/>
                </a:rPr>
                <a:t>(e) Pour molten metal (gravity) </a:t>
              </a:r>
            </a:p>
            <a:p>
              <a:pPr eaLnBrk="0" hangingPunct="0"/>
              <a:r>
                <a:rPr lang="en-US" sz="1400" i="0">
                  <a:latin typeface="Times New Roman" pitchFamily="18" charset="0"/>
                </a:rPr>
                <a:t>     </a:t>
              </a:r>
              <a:r>
                <a:rPr lang="en-US" sz="1400" i="0">
                  <a:latin typeface="Times New Roman" pitchFamily="18" charset="0"/>
                  <a:sym typeface="Wingdings" pitchFamily="2" charset="2"/>
                </a:rPr>
                <a:t> cool, </a:t>
              </a:r>
              <a:r>
                <a:rPr lang="en-US" sz="1400" i="0">
                  <a:latin typeface="Times New Roman" pitchFamily="18" charset="0"/>
                </a:rPr>
                <a:t>solidify</a:t>
              </a:r>
            </a:p>
            <a:p>
              <a:pPr eaLnBrk="0" hangingPunct="0"/>
              <a:r>
                <a:rPr lang="en-US" sz="1400" i="0">
                  <a:latin typeface="Times New Roman" pitchFamily="18" charset="0"/>
                </a:rPr>
                <a:t> </a:t>
              </a:r>
              <a:r>
                <a:rPr lang="en-US" sz="1400" i="0">
                  <a:latin typeface="Times New Roman" pitchFamily="18" charset="0"/>
                  <a:sym typeface="Wingdings" pitchFamily="2" charset="2"/>
                </a:rPr>
                <a:t>[</a:t>
              </a:r>
              <a:r>
                <a:rPr lang="en-US" sz="1400" i="0">
                  <a:latin typeface="Times New Roman" pitchFamily="18" charset="0"/>
                </a:rPr>
                <a:t>Hollow casting: </a:t>
              </a:r>
            </a:p>
            <a:p>
              <a:pPr eaLnBrk="0" hangingPunct="0"/>
              <a:r>
                <a:rPr lang="en-US" sz="1400" i="0">
                  <a:latin typeface="Times New Roman" pitchFamily="18" charset="0"/>
                </a:rPr>
                <a:t>   pouring excess metal before solidification</a:t>
              </a:r>
            </a:p>
          </p:txBody>
        </p:sp>
        <p:pic>
          <p:nvPicPr>
            <p:cNvPr id="56343" name="Picture 21" descr="Conventional"/>
            <p:cNvPicPr>
              <a:picLocks noChangeAspect="1" noChangeArrowheads="1"/>
            </p:cNvPicPr>
            <p:nvPr/>
          </p:nvPicPr>
          <p:blipFill>
            <a:blip r:embed="rId7" cstate="print"/>
            <a:srcRect/>
            <a:stretch>
              <a:fillRect/>
            </a:stretch>
          </p:blipFill>
          <p:spPr bwMode="auto">
            <a:xfrm>
              <a:off x="117" y="2737"/>
              <a:ext cx="312" cy="702"/>
            </a:xfrm>
            <a:prstGeom prst="rect">
              <a:avLst/>
            </a:prstGeom>
            <a:noFill/>
            <a:ln w="9525">
              <a:noFill/>
              <a:miter lim="800000"/>
              <a:headEnd/>
              <a:tailEnd/>
            </a:ln>
          </p:spPr>
        </p:pic>
        <p:sp>
          <p:nvSpPr>
            <p:cNvPr id="56344" name="Rectangle 22"/>
            <p:cNvSpPr>
              <a:spLocks noChangeArrowheads="1"/>
            </p:cNvSpPr>
            <p:nvPr/>
          </p:nvSpPr>
          <p:spPr bwMode="auto">
            <a:xfrm>
              <a:off x="91" y="2724"/>
              <a:ext cx="2469" cy="748"/>
            </a:xfrm>
            <a:prstGeom prst="rect">
              <a:avLst/>
            </a:prstGeom>
            <a:noFill/>
            <a:ln w="9525">
              <a:solidFill>
                <a:schemeClr val="accent2"/>
              </a:solidFill>
              <a:miter lim="800000"/>
              <a:headEnd/>
              <a:tailEnd/>
            </a:ln>
          </p:spPr>
          <p:txBody>
            <a:bodyPr wrap="none" anchor="ctr"/>
            <a:lstStyle/>
            <a:p>
              <a:endParaRPr lang="th-TH"/>
            </a:p>
          </p:txBody>
        </p:sp>
      </p:grpSp>
      <p:grpSp>
        <p:nvGrpSpPr>
          <p:cNvPr id="56328" name="Group 23"/>
          <p:cNvGrpSpPr>
            <a:grpSpLocks/>
          </p:cNvGrpSpPr>
          <p:nvPr/>
        </p:nvGrpSpPr>
        <p:grpSpPr bwMode="auto">
          <a:xfrm>
            <a:off x="5141913" y="4337050"/>
            <a:ext cx="3217862" cy="1100138"/>
            <a:chOff x="3025" y="2785"/>
            <a:chExt cx="2027" cy="693"/>
          </a:xfrm>
        </p:grpSpPr>
        <p:pic>
          <p:nvPicPr>
            <p:cNvPr id="56339" name="Picture 24" descr="Knockout"/>
            <p:cNvPicPr>
              <a:picLocks noChangeAspect="1" noChangeArrowheads="1"/>
            </p:cNvPicPr>
            <p:nvPr/>
          </p:nvPicPr>
          <p:blipFill>
            <a:blip r:embed="rId8" cstate="print"/>
            <a:srcRect/>
            <a:stretch>
              <a:fillRect/>
            </a:stretch>
          </p:blipFill>
          <p:spPr bwMode="auto">
            <a:xfrm>
              <a:off x="3066" y="2792"/>
              <a:ext cx="360" cy="648"/>
            </a:xfrm>
            <a:prstGeom prst="rect">
              <a:avLst/>
            </a:prstGeom>
            <a:noFill/>
            <a:ln w="9525">
              <a:noFill/>
              <a:miter lim="800000"/>
              <a:headEnd/>
              <a:tailEnd/>
            </a:ln>
          </p:spPr>
        </p:pic>
        <p:sp>
          <p:nvSpPr>
            <p:cNvPr id="56340" name="Rectangle 25"/>
            <p:cNvSpPr>
              <a:spLocks noChangeArrowheads="1"/>
            </p:cNvSpPr>
            <p:nvPr/>
          </p:nvSpPr>
          <p:spPr bwMode="auto">
            <a:xfrm>
              <a:off x="3509" y="2972"/>
              <a:ext cx="1543" cy="326"/>
            </a:xfrm>
            <a:prstGeom prst="rect">
              <a:avLst/>
            </a:prstGeom>
            <a:noFill/>
            <a:ln w="9525">
              <a:noFill/>
              <a:miter lim="800000"/>
              <a:headEnd/>
              <a:tailEnd/>
            </a:ln>
          </p:spPr>
          <p:txBody>
            <a:bodyPr anchor="ctr">
              <a:spAutoFit/>
            </a:bodyPr>
            <a:lstStyle/>
            <a:p>
              <a:pPr eaLnBrk="0" hangingPunct="0"/>
              <a:r>
                <a:rPr lang="en-US" sz="1400" i="0">
                  <a:latin typeface="Times New Roman" pitchFamily="18" charset="0"/>
                </a:rPr>
                <a:t>(f) Break ceramic shell </a:t>
              </a:r>
            </a:p>
            <a:p>
              <a:pPr eaLnBrk="0" hangingPunct="0"/>
              <a:r>
                <a:rPr lang="en-US" sz="1400" i="0">
                  <a:latin typeface="Times New Roman" pitchFamily="18" charset="0"/>
                </a:rPr>
                <a:t>     (vibration or water blasting)</a:t>
              </a:r>
            </a:p>
          </p:txBody>
        </p:sp>
        <p:sp>
          <p:nvSpPr>
            <p:cNvPr id="56341" name="Rectangle 26"/>
            <p:cNvSpPr>
              <a:spLocks noChangeArrowheads="1"/>
            </p:cNvSpPr>
            <p:nvPr/>
          </p:nvSpPr>
          <p:spPr bwMode="auto">
            <a:xfrm>
              <a:off x="3025" y="2785"/>
              <a:ext cx="2016" cy="693"/>
            </a:xfrm>
            <a:prstGeom prst="rect">
              <a:avLst/>
            </a:prstGeom>
            <a:noFill/>
            <a:ln w="9525">
              <a:solidFill>
                <a:schemeClr val="accent2"/>
              </a:solidFill>
              <a:miter lim="800000"/>
              <a:headEnd/>
              <a:tailEnd/>
            </a:ln>
          </p:spPr>
          <p:txBody>
            <a:bodyPr wrap="none" anchor="ctr"/>
            <a:lstStyle/>
            <a:p>
              <a:endParaRPr lang="th-TH"/>
            </a:p>
          </p:txBody>
        </p:sp>
      </p:grpSp>
      <p:grpSp>
        <p:nvGrpSpPr>
          <p:cNvPr id="56329" name="Group 27"/>
          <p:cNvGrpSpPr>
            <a:grpSpLocks/>
          </p:cNvGrpSpPr>
          <p:nvPr/>
        </p:nvGrpSpPr>
        <p:grpSpPr bwMode="auto">
          <a:xfrm>
            <a:off x="3849688" y="5819775"/>
            <a:ext cx="3259137" cy="876300"/>
            <a:chOff x="225" y="3694"/>
            <a:chExt cx="2053" cy="552"/>
          </a:xfrm>
        </p:grpSpPr>
        <p:sp>
          <p:nvSpPr>
            <p:cNvPr id="56336" name="Rectangle 28"/>
            <p:cNvSpPr>
              <a:spLocks noChangeArrowheads="1"/>
            </p:cNvSpPr>
            <p:nvPr/>
          </p:nvSpPr>
          <p:spPr bwMode="auto">
            <a:xfrm>
              <a:off x="814" y="3745"/>
              <a:ext cx="1405" cy="460"/>
            </a:xfrm>
            <a:prstGeom prst="rect">
              <a:avLst/>
            </a:prstGeom>
            <a:noFill/>
            <a:ln w="9525">
              <a:noFill/>
              <a:miter lim="800000"/>
              <a:headEnd/>
              <a:tailEnd/>
            </a:ln>
          </p:spPr>
          <p:txBody>
            <a:bodyPr anchor="ctr">
              <a:spAutoFit/>
            </a:bodyPr>
            <a:lstStyle/>
            <a:p>
              <a:pPr eaLnBrk="0" hangingPunct="0"/>
              <a:r>
                <a:rPr lang="en-US" sz="1400" i="0">
                  <a:latin typeface="Times New Roman" pitchFamily="18" charset="0"/>
                </a:rPr>
                <a:t>(g) Cut off parts</a:t>
              </a:r>
            </a:p>
            <a:p>
              <a:pPr eaLnBrk="0" hangingPunct="0"/>
              <a:r>
                <a:rPr lang="en-US" sz="1400" i="0">
                  <a:latin typeface="Times New Roman" pitchFamily="18" charset="0"/>
                </a:rPr>
                <a:t>     (high-speed friction saw)</a:t>
              </a:r>
            </a:p>
            <a:p>
              <a:pPr eaLnBrk="0" hangingPunct="0"/>
              <a:r>
                <a:rPr lang="en-US" sz="1400" i="0">
                  <a:latin typeface="Times New Roman" pitchFamily="18" charset="0"/>
                </a:rPr>
                <a:t>     </a:t>
              </a:r>
              <a:r>
                <a:rPr lang="en-US" sz="1400" i="0">
                  <a:latin typeface="Times New Roman" pitchFamily="18" charset="0"/>
                  <a:sym typeface="Wingdings" pitchFamily="2" charset="2"/>
                </a:rPr>
                <a:t></a:t>
              </a:r>
              <a:r>
                <a:rPr lang="en-US" sz="1400" i="0">
                  <a:latin typeface="Times New Roman" pitchFamily="18" charset="0"/>
                </a:rPr>
                <a:t> finishing (polish)</a:t>
              </a:r>
            </a:p>
          </p:txBody>
        </p:sp>
        <p:pic>
          <p:nvPicPr>
            <p:cNvPr id="56337" name="Picture 29" descr="Finished"/>
            <p:cNvPicPr>
              <a:picLocks noChangeAspect="1" noChangeArrowheads="1"/>
            </p:cNvPicPr>
            <p:nvPr/>
          </p:nvPicPr>
          <p:blipFill>
            <a:blip r:embed="rId9" cstate="print"/>
            <a:srcRect/>
            <a:stretch>
              <a:fillRect/>
            </a:stretch>
          </p:blipFill>
          <p:spPr bwMode="auto">
            <a:xfrm>
              <a:off x="246" y="3759"/>
              <a:ext cx="546" cy="432"/>
            </a:xfrm>
            <a:prstGeom prst="rect">
              <a:avLst/>
            </a:prstGeom>
            <a:noFill/>
            <a:ln w="9525">
              <a:noFill/>
              <a:miter lim="800000"/>
              <a:headEnd/>
              <a:tailEnd/>
            </a:ln>
          </p:spPr>
        </p:pic>
        <p:sp>
          <p:nvSpPr>
            <p:cNvPr id="56338" name="Rectangle 30"/>
            <p:cNvSpPr>
              <a:spLocks noChangeArrowheads="1"/>
            </p:cNvSpPr>
            <p:nvPr/>
          </p:nvSpPr>
          <p:spPr bwMode="auto">
            <a:xfrm>
              <a:off x="225" y="3694"/>
              <a:ext cx="2053" cy="552"/>
            </a:xfrm>
            <a:prstGeom prst="rect">
              <a:avLst/>
            </a:prstGeom>
            <a:noFill/>
            <a:ln w="9525">
              <a:solidFill>
                <a:schemeClr val="accent2"/>
              </a:solidFill>
              <a:miter lim="800000"/>
              <a:headEnd/>
              <a:tailEnd/>
            </a:ln>
          </p:spPr>
          <p:txBody>
            <a:bodyPr wrap="none" anchor="ctr"/>
            <a:lstStyle/>
            <a:p>
              <a:endParaRPr lang="th-TH"/>
            </a:p>
          </p:txBody>
        </p:sp>
      </p:grpSp>
      <p:sp>
        <p:nvSpPr>
          <p:cNvPr id="56330" name="AutoShape 31"/>
          <p:cNvSpPr>
            <a:spLocks noChangeArrowheads="1"/>
          </p:cNvSpPr>
          <p:nvPr/>
        </p:nvSpPr>
        <p:spPr bwMode="auto">
          <a:xfrm>
            <a:off x="3551238" y="1374775"/>
            <a:ext cx="320675" cy="603250"/>
          </a:xfrm>
          <a:prstGeom prst="rightArrow">
            <a:avLst>
              <a:gd name="adj1" fmla="val 50000"/>
              <a:gd name="adj2" fmla="val 25000"/>
            </a:avLst>
          </a:prstGeom>
          <a:solidFill>
            <a:srgbClr val="FF0000"/>
          </a:solidFill>
          <a:ln w="9525">
            <a:solidFill>
              <a:schemeClr val="tx1"/>
            </a:solidFill>
            <a:miter lim="800000"/>
            <a:headEnd/>
            <a:tailEnd/>
          </a:ln>
        </p:spPr>
        <p:txBody>
          <a:bodyPr wrap="none" anchor="ctr"/>
          <a:lstStyle/>
          <a:p>
            <a:endParaRPr lang="th-TH"/>
          </a:p>
        </p:txBody>
      </p:sp>
      <p:sp>
        <p:nvSpPr>
          <p:cNvPr id="56331" name="AutoShape 32"/>
          <p:cNvSpPr>
            <a:spLocks noChangeArrowheads="1"/>
          </p:cNvSpPr>
          <p:nvPr/>
        </p:nvSpPr>
        <p:spPr bwMode="auto">
          <a:xfrm rot="5400000">
            <a:off x="6088062" y="2090738"/>
            <a:ext cx="320675" cy="603250"/>
          </a:xfrm>
          <a:prstGeom prst="rightArrow">
            <a:avLst>
              <a:gd name="adj1" fmla="val 50000"/>
              <a:gd name="adj2" fmla="val 25000"/>
            </a:avLst>
          </a:prstGeom>
          <a:solidFill>
            <a:srgbClr val="FF0000"/>
          </a:solidFill>
          <a:ln w="9525">
            <a:solidFill>
              <a:schemeClr val="tx1"/>
            </a:solidFill>
            <a:miter lim="800000"/>
            <a:headEnd/>
            <a:tailEnd/>
          </a:ln>
        </p:spPr>
        <p:txBody>
          <a:bodyPr wrap="none" anchor="ctr"/>
          <a:lstStyle/>
          <a:p>
            <a:endParaRPr lang="th-TH"/>
          </a:p>
        </p:txBody>
      </p:sp>
      <p:sp>
        <p:nvSpPr>
          <p:cNvPr id="56332" name="AutoShape 33"/>
          <p:cNvSpPr>
            <a:spLocks noChangeArrowheads="1"/>
          </p:cNvSpPr>
          <p:nvPr/>
        </p:nvSpPr>
        <p:spPr bwMode="auto">
          <a:xfrm rot="10800000">
            <a:off x="4605338" y="2981325"/>
            <a:ext cx="320675" cy="603250"/>
          </a:xfrm>
          <a:prstGeom prst="rightArrow">
            <a:avLst>
              <a:gd name="adj1" fmla="val 50000"/>
              <a:gd name="adj2" fmla="val 25000"/>
            </a:avLst>
          </a:prstGeom>
          <a:solidFill>
            <a:srgbClr val="FF0000"/>
          </a:solidFill>
          <a:ln w="9525">
            <a:solidFill>
              <a:schemeClr val="tx1"/>
            </a:solidFill>
            <a:miter lim="800000"/>
            <a:headEnd/>
            <a:tailEnd/>
          </a:ln>
        </p:spPr>
        <p:txBody>
          <a:bodyPr wrap="none" anchor="ctr"/>
          <a:lstStyle/>
          <a:p>
            <a:endParaRPr lang="th-TH"/>
          </a:p>
        </p:txBody>
      </p:sp>
      <p:sp>
        <p:nvSpPr>
          <p:cNvPr id="56333" name="AutoShape 34"/>
          <p:cNvSpPr>
            <a:spLocks noChangeArrowheads="1"/>
          </p:cNvSpPr>
          <p:nvPr/>
        </p:nvSpPr>
        <p:spPr bwMode="auto">
          <a:xfrm rot="5400000">
            <a:off x="2398712" y="3770313"/>
            <a:ext cx="320675" cy="603250"/>
          </a:xfrm>
          <a:prstGeom prst="rightArrow">
            <a:avLst>
              <a:gd name="adj1" fmla="val 50000"/>
              <a:gd name="adj2" fmla="val 25000"/>
            </a:avLst>
          </a:prstGeom>
          <a:solidFill>
            <a:srgbClr val="FF0000"/>
          </a:solidFill>
          <a:ln w="9525">
            <a:solidFill>
              <a:schemeClr val="tx1"/>
            </a:solidFill>
            <a:miter lim="800000"/>
            <a:headEnd/>
            <a:tailEnd/>
          </a:ln>
        </p:spPr>
        <p:txBody>
          <a:bodyPr wrap="none" anchor="ctr"/>
          <a:lstStyle/>
          <a:p>
            <a:endParaRPr lang="th-TH"/>
          </a:p>
        </p:txBody>
      </p:sp>
      <p:sp>
        <p:nvSpPr>
          <p:cNvPr id="56334" name="AutoShape 35"/>
          <p:cNvSpPr>
            <a:spLocks noChangeArrowheads="1"/>
          </p:cNvSpPr>
          <p:nvPr/>
        </p:nvSpPr>
        <p:spPr bwMode="auto">
          <a:xfrm>
            <a:off x="4618038" y="4513263"/>
            <a:ext cx="320675" cy="603250"/>
          </a:xfrm>
          <a:prstGeom prst="rightArrow">
            <a:avLst>
              <a:gd name="adj1" fmla="val 50000"/>
              <a:gd name="adj2" fmla="val 25000"/>
            </a:avLst>
          </a:prstGeom>
          <a:solidFill>
            <a:srgbClr val="FF0000"/>
          </a:solidFill>
          <a:ln w="9525">
            <a:solidFill>
              <a:schemeClr val="tx1"/>
            </a:solidFill>
            <a:miter lim="800000"/>
            <a:headEnd/>
            <a:tailEnd/>
          </a:ln>
        </p:spPr>
        <p:txBody>
          <a:bodyPr wrap="none" anchor="ctr"/>
          <a:lstStyle/>
          <a:p>
            <a:endParaRPr lang="th-TH"/>
          </a:p>
        </p:txBody>
      </p:sp>
      <p:sp>
        <p:nvSpPr>
          <p:cNvPr id="56335" name="AutoShape 36"/>
          <p:cNvSpPr>
            <a:spLocks noChangeArrowheads="1"/>
          </p:cNvSpPr>
          <p:nvPr/>
        </p:nvSpPr>
        <p:spPr bwMode="auto">
          <a:xfrm rot="5400000">
            <a:off x="6348412" y="5337176"/>
            <a:ext cx="320675" cy="603250"/>
          </a:xfrm>
          <a:prstGeom prst="rightArrow">
            <a:avLst>
              <a:gd name="adj1" fmla="val 50000"/>
              <a:gd name="adj2" fmla="val 25000"/>
            </a:avLst>
          </a:prstGeom>
          <a:solidFill>
            <a:srgbClr val="FF0000"/>
          </a:solidFill>
          <a:ln w="9525">
            <a:solidFill>
              <a:schemeClr val="tx1"/>
            </a:solidFill>
            <a:miter lim="800000"/>
            <a:headEnd/>
            <a:tailEnd/>
          </a:ln>
        </p:spPr>
        <p:txBody>
          <a:bodyPr wrap="none" anchor="ctr"/>
          <a:lstStyle/>
          <a:p>
            <a:endParaRPr lang="th-TH"/>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322263" y="238125"/>
            <a:ext cx="6478587" cy="461963"/>
          </a:xfrm>
          <a:prstGeom prst="rect">
            <a:avLst/>
          </a:prstGeom>
          <a:noFill/>
          <a:ln w="9525">
            <a:noFill/>
            <a:miter lim="800000"/>
            <a:headEnd/>
            <a:tailEnd/>
          </a:ln>
        </p:spPr>
        <p:txBody>
          <a:bodyPr wrap="none">
            <a:spAutoFit/>
          </a:bodyPr>
          <a:lstStyle/>
          <a:p>
            <a:r>
              <a:rPr lang="en-US" sz="2400" b="1" i="0">
                <a:latin typeface="Times New Roman" pitchFamily="18" charset="0"/>
              </a:rPr>
              <a:t>Evaporative-pattern casting  (lost foam process)</a:t>
            </a:r>
          </a:p>
        </p:txBody>
      </p:sp>
      <p:sp>
        <p:nvSpPr>
          <p:cNvPr id="57347" name="Rectangle 3"/>
          <p:cNvSpPr>
            <a:spLocks noChangeArrowheads="1"/>
          </p:cNvSpPr>
          <p:nvPr/>
        </p:nvSpPr>
        <p:spPr bwMode="auto">
          <a:xfrm>
            <a:off x="0" y="3219450"/>
            <a:ext cx="9144000" cy="0"/>
          </a:xfrm>
          <a:prstGeom prst="rect">
            <a:avLst/>
          </a:prstGeom>
          <a:noFill/>
          <a:ln w="9525">
            <a:noFill/>
            <a:miter lim="800000"/>
            <a:headEnd/>
            <a:tailEnd/>
          </a:ln>
        </p:spPr>
        <p:txBody>
          <a:bodyPr wrap="none" anchor="ctr">
            <a:spAutoFit/>
          </a:bodyPr>
          <a:lstStyle/>
          <a:p>
            <a:endParaRPr lang="th-TH"/>
          </a:p>
        </p:txBody>
      </p:sp>
      <p:sp>
        <p:nvSpPr>
          <p:cNvPr id="57348" name="Rectangle 4"/>
          <p:cNvSpPr>
            <a:spLocks noChangeArrowheads="1"/>
          </p:cNvSpPr>
          <p:nvPr/>
        </p:nvSpPr>
        <p:spPr bwMode="auto">
          <a:xfrm>
            <a:off x="0" y="3219450"/>
            <a:ext cx="9144000" cy="0"/>
          </a:xfrm>
          <a:prstGeom prst="rect">
            <a:avLst/>
          </a:prstGeom>
          <a:noFill/>
          <a:ln w="9525">
            <a:noFill/>
            <a:miter lim="800000"/>
            <a:headEnd/>
            <a:tailEnd/>
          </a:ln>
        </p:spPr>
        <p:txBody>
          <a:bodyPr wrap="none" anchor="ctr">
            <a:spAutoFit/>
          </a:bodyPr>
          <a:lstStyle/>
          <a:p>
            <a:endParaRPr lang="th-TH"/>
          </a:p>
        </p:txBody>
      </p:sp>
      <p:sp>
        <p:nvSpPr>
          <p:cNvPr id="57349" name="Rectangle 5"/>
          <p:cNvSpPr>
            <a:spLocks noChangeArrowheads="1"/>
          </p:cNvSpPr>
          <p:nvPr/>
        </p:nvSpPr>
        <p:spPr bwMode="auto">
          <a:xfrm>
            <a:off x="0" y="3195638"/>
            <a:ext cx="9144000" cy="0"/>
          </a:xfrm>
          <a:prstGeom prst="rect">
            <a:avLst/>
          </a:prstGeom>
          <a:noFill/>
          <a:ln w="9525">
            <a:noFill/>
            <a:miter lim="800000"/>
            <a:headEnd/>
            <a:tailEnd/>
          </a:ln>
        </p:spPr>
        <p:txBody>
          <a:bodyPr wrap="none" anchor="ctr">
            <a:spAutoFit/>
          </a:bodyPr>
          <a:lstStyle/>
          <a:p>
            <a:endParaRPr lang="th-TH"/>
          </a:p>
        </p:txBody>
      </p:sp>
      <p:sp>
        <p:nvSpPr>
          <p:cNvPr id="57350" name="Rectangle 6"/>
          <p:cNvSpPr>
            <a:spLocks noChangeArrowheads="1"/>
          </p:cNvSpPr>
          <p:nvPr/>
        </p:nvSpPr>
        <p:spPr bwMode="auto">
          <a:xfrm>
            <a:off x="0" y="3195638"/>
            <a:ext cx="9144000" cy="0"/>
          </a:xfrm>
          <a:prstGeom prst="rect">
            <a:avLst/>
          </a:prstGeom>
          <a:noFill/>
          <a:ln w="9525">
            <a:noFill/>
            <a:miter lim="800000"/>
            <a:headEnd/>
            <a:tailEnd/>
          </a:ln>
        </p:spPr>
        <p:txBody>
          <a:bodyPr wrap="none" anchor="ctr">
            <a:spAutoFit/>
          </a:bodyPr>
          <a:lstStyle/>
          <a:p>
            <a:endParaRPr lang="th-TH"/>
          </a:p>
        </p:txBody>
      </p:sp>
      <p:sp>
        <p:nvSpPr>
          <p:cNvPr id="57351" name="Rectangle 7"/>
          <p:cNvSpPr>
            <a:spLocks noChangeArrowheads="1"/>
          </p:cNvSpPr>
          <p:nvPr/>
        </p:nvSpPr>
        <p:spPr bwMode="auto">
          <a:xfrm>
            <a:off x="738188" y="1085850"/>
            <a:ext cx="4068762" cy="2235200"/>
          </a:xfrm>
          <a:prstGeom prst="rect">
            <a:avLst/>
          </a:prstGeom>
          <a:noFill/>
          <a:ln w="9525">
            <a:solidFill>
              <a:schemeClr val="accent2"/>
            </a:solidFill>
            <a:miter lim="800000"/>
            <a:headEnd/>
            <a:tailEnd/>
          </a:ln>
        </p:spPr>
        <p:txBody>
          <a:bodyPr wrap="none" anchor="ctr">
            <a:spAutoFit/>
          </a:bodyPr>
          <a:lstStyle/>
          <a:p>
            <a:pPr algn="just"/>
            <a:r>
              <a:rPr lang="en-US" sz="2000" i="0">
                <a:latin typeface="Times New Roman" pitchFamily="18" charset="0"/>
              </a:rPr>
              <a:t>- Styrofoam pattern</a:t>
            </a:r>
          </a:p>
          <a:p>
            <a:pPr algn="just"/>
            <a:r>
              <a:rPr lang="en-US" sz="2000" i="0">
                <a:latin typeface="Times New Roman" pitchFamily="18" charset="0"/>
              </a:rPr>
              <a:t>- dipped in refractory slurry </a:t>
            </a:r>
            <a:r>
              <a:rPr lang="en-US" sz="2000" i="0">
                <a:latin typeface="Times New Roman" pitchFamily="18" charset="0"/>
                <a:sym typeface="Wingdings" pitchFamily="2" charset="2"/>
              </a:rPr>
              <a:t></a:t>
            </a:r>
            <a:r>
              <a:rPr lang="en-US" sz="2000" i="0">
                <a:latin typeface="Times New Roman" pitchFamily="18" charset="0"/>
              </a:rPr>
              <a:t> dried</a:t>
            </a:r>
          </a:p>
          <a:p>
            <a:pPr algn="just"/>
            <a:r>
              <a:rPr lang="en-US" sz="2000" i="0">
                <a:latin typeface="Times New Roman" pitchFamily="18" charset="0"/>
              </a:rPr>
              <a:t>- sand (support)</a:t>
            </a:r>
          </a:p>
          <a:p>
            <a:pPr algn="just"/>
            <a:r>
              <a:rPr lang="en-US" sz="2000" i="0">
                <a:latin typeface="Times New Roman" pitchFamily="18" charset="0"/>
              </a:rPr>
              <a:t>- pour liquid metal</a:t>
            </a:r>
          </a:p>
          <a:p>
            <a:pPr algn="just"/>
            <a:r>
              <a:rPr lang="en-US" sz="2000" i="0">
                <a:latin typeface="Times New Roman" pitchFamily="18" charset="0"/>
              </a:rPr>
              <a:t>- foam evaporates, metal fills the shell</a:t>
            </a:r>
          </a:p>
          <a:p>
            <a:pPr algn="just"/>
            <a:r>
              <a:rPr lang="en-US" sz="2000" i="0">
                <a:latin typeface="Times New Roman" pitchFamily="18" charset="0"/>
              </a:rPr>
              <a:t>- cool, solidify</a:t>
            </a:r>
          </a:p>
          <a:p>
            <a:pPr algn="just"/>
            <a:r>
              <a:rPr lang="en-US" sz="2000" i="0">
                <a:latin typeface="Times New Roman" pitchFamily="18" charset="0"/>
              </a:rPr>
              <a:t>- break shell </a:t>
            </a:r>
            <a:r>
              <a:rPr lang="en-US" sz="2000" i="0">
                <a:latin typeface="Times New Roman" pitchFamily="18" charset="0"/>
                <a:sym typeface="Wingdings" pitchFamily="2" charset="2"/>
              </a:rPr>
              <a:t> part</a:t>
            </a:r>
            <a:endParaRPr lang="en-US" sz="2000" i="0">
              <a:latin typeface="Times New Roman" pitchFamily="18" charset="0"/>
            </a:endParaRPr>
          </a:p>
        </p:txBody>
      </p:sp>
      <p:pic>
        <p:nvPicPr>
          <p:cNvPr id="57352" name="Picture 8"/>
          <p:cNvPicPr>
            <a:picLocks noChangeAspect="1" noChangeArrowheads="1"/>
          </p:cNvPicPr>
          <p:nvPr/>
        </p:nvPicPr>
        <p:blipFill>
          <a:blip r:embed="rId2" cstate="print"/>
          <a:srcRect/>
          <a:stretch>
            <a:fillRect/>
          </a:stretch>
        </p:blipFill>
        <p:spPr bwMode="auto">
          <a:xfrm>
            <a:off x="1655763" y="3508375"/>
            <a:ext cx="6340475" cy="29718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406400" y="539750"/>
            <a:ext cx="3425825" cy="457200"/>
          </a:xfrm>
          <a:prstGeom prst="rect">
            <a:avLst/>
          </a:prstGeom>
          <a:noFill/>
          <a:ln w="9525">
            <a:noFill/>
            <a:miter lim="800000"/>
            <a:headEnd/>
            <a:tailEnd/>
          </a:ln>
        </p:spPr>
        <p:txBody>
          <a:bodyPr wrap="none" anchor="ctr">
            <a:spAutoFit/>
          </a:bodyPr>
          <a:lstStyle/>
          <a:p>
            <a:pPr eaLnBrk="0" hangingPunct="0"/>
            <a:r>
              <a:rPr lang="en-US" sz="2400" b="1" i="0">
                <a:latin typeface="Times New Roman" pitchFamily="18" charset="0"/>
              </a:rPr>
              <a:t>Permanent mold casting</a:t>
            </a:r>
            <a:r>
              <a:rPr lang="en-US" sz="2400" i="0">
                <a:latin typeface="Times New Roman" pitchFamily="18" charset="0"/>
              </a:rPr>
              <a:t> </a:t>
            </a:r>
          </a:p>
        </p:txBody>
      </p:sp>
      <p:sp>
        <p:nvSpPr>
          <p:cNvPr id="58371" name="Rectangle 3"/>
          <p:cNvSpPr>
            <a:spLocks noChangeArrowheads="1"/>
          </p:cNvSpPr>
          <p:nvPr/>
        </p:nvSpPr>
        <p:spPr bwMode="auto">
          <a:xfrm>
            <a:off x="984250" y="1501775"/>
            <a:ext cx="7253288" cy="466725"/>
          </a:xfrm>
          <a:prstGeom prst="rect">
            <a:avLst/>
          </a:prstGeom>
          <a:noFill/>
          <a:ln w="9525">
            <a:solidFill>
              <a:schemeClr val="accent2"/>
            </a:solidFill>
            <a:miter lim="800000"/>
            <a:headEnd/>
            <a:tailEnd/>
          </a:ln>
        </p:spPr>
        <p:txBody>
          <a:bodyPr wrap="none" anchor="ctr">
            <a:spAutoFit/>
          </a:bodyPr>
          <a:lstStyle/>
          <a:p>
            <a:pPr eaLnBrk="0" hangingPunct="0"/>
            <a:r>
              <a:rPr lang="en-US" sz="2400" i="0">
                <a:latin typeface="Times New Roman" pitchFamily="18" charset="0"/>
              </a:rPr>
              <a:t>MOLD: made of metal (cast iron, steel, refractory alloys) </a:t>
            </a:r>
          </a:p>
        </p:txBody>
      </p:sp>
      <p:sp>
        <p:nvSpPr>
          <p:cNvPr id="58372" name="Rectangle 4"/>
          <p:cNvSpPr>
            <a:spLocks noChangeArrowheads="1"/>
          </p:cNvSpPr>
          <p:nvPr/>
        </p:nvSpPr>
        <p:spPr bwMode="auto">
          <a:xfrm>
            <a:off x="984250" y="2216150"/>
            <a:ext cx="7121525" cy="1196975"/>
          </a:xfrm>
          <a:prstGeom prst="rect">
            <a:avLst/>
          </a:prstGeom>
          <a:noFill/>
          <a:ln w="9525">
            <a:solidFill>
              <a:schemeClr val="accent2"/>
            </a:solidFill>
            <a:miter lim="800000"/>
            <a:headEnd/>
            <a:tailEnd/>
          </a:ln>
        </p:spPr>
        <p:txBody>
          <a:bodyPr wrap="none" anchor="ctr">
            <a:spAutoFit/>
          </a:bodyPr>
          <a:lstStyle/>
          <a:p>
            <a:pPr eaLnBrk="0" hangingPunct="0"/>
            <a:r>
              <a:rPr lang="en-US" sz="2400" i="0">
                <a:latin typeface="Times New Roman" pitchFamily="18" charset="0"/>
              </a:rPr>
              <a:t>CORE: (hollow parts)</a:t>
            </a:r>
          </a:p>
          <a:p>
            <a:pPr eaLnBrk="0" hangingPunct="0"/>
            <a:r>
              <a:rPr lang="en-US" sz="2400" i="0">
                <a:latin typeface="Times New Roman" pitchFamily="18" charset="0"/>
              </a:rPr>
              <a:t>	- metal: core can be extracted from the part</a:t>
            </a:r>
          </a:p>
          <a:p>
            <a:pPr eaLnBrk="0" hangingPunct="0"/>
            <a:r>
              <a:rPr lang="en-US" sz="2400" i="0">
                <a:latin typeface="Times New Roman" pitchFamily="18" charset="0"/>
              </a:rPr>
              <a:t>	- sand-bonded: core must be destroyed to remove</a:t>
            </a:r>
          </a:p>
        </p:txBody>
      </p:sp>
      <p:sp>
        <p:nvSpPr>
          <p:cNvPr id="58373" name="Rectangle 5"/>
          <p:cNvSpPr>
            <a:spLocks noChangeArrowheads="1"/>
          </p:cNvSpPr>
          <p:nvPr/>
        </p:nvSpPr>
        <p:spPr bwMode="auto">
          <a:xfrm>
            <a:off x="984250" y="3660775"/>
            <a:ext cx="5754688" cy="466725"/>
          </a:xfrm>
          <a:prstGeom prst="rect">
            <a:avLst/>
          </a:prstGeom>
          <a:noFill/>
          <a:ln w="9525">
            <a:solidFill>
              <a:schemeClr val="accent2"/>
            </a:solidFill>
            <a:miter lim="800000"/>
            <a:headEnd/>
            <a:tailEnd/>
          </a:ln>
        </p:spPr>
        <p:txBody>
          <a:bodyPr wrap="none" anchor="ctr">
            <a:spAutoFit/>
          </a:bodyPr>
          <a:lstStyle/>
          <a:p>
            <a:pPr eaLnBrk="0" hangingPunct="0"/>
            <a:r>
              <a:rPr lang="en-US" sz="2400" i="0">
                <a:latin typeface="Times New Roman" pitchFamily="18" charset="0"/>
              </a:rPr>
              <a:t>Mold-surface: coated with refractory material</a:t>
            </a:r>
          </a:p>
        </p:txBody>
      </p:sp>
      <p:sp>
        <p:nvSpPr>
          <p:cNvPr id="58374" name="Rectangle 6"/>
          <p:cNvSpPr>
            <a:spLocks noChangeArrowheads="1"/>
          </p:cNvSpPr>
          <p:nvPr/>
        </p:nvSpPr>
        <p:spPr bwMode="auto">
          <a:xfrm>
            <a:off x="984250" y="4375150"/>
            <a:ext cx="4927600" cy="831850"/>
          </a:xfrm>
          <a:prstGeom prst="rect">
            <a:avLst/>
          </a:prstGeom>
          <a:noFill/>
          <a:ln w="9525">
            <a:solidFill>
              <a:schemeClr val="accent2"/>
            </a:solidFill>
            <a:miter lim="800000"/>
            <a:headEnd/>
            <a:tailEnd/>
          </a:ln>
        </p:spPr>
        <p:txBody>
          <a:bodyPr wrap="none">
            <a:spAutoFit/>
          </a:bodyPr>
          <a:lstStyle/>
          <a:p>
            <a:pPr eaLnBrk="0" hangingPunct="0"/>
            <a:r>
              <a:rPr lang="en-US" sz="2400" i="0">
                <a:latin typeface="Times New Roman" pitchFamily="18" charset="0"/>
              </a:rPr>
              <a:t>- Spray with lubricant (graphite, silica)</a:t>
            </a:r>
          </a:p>
          <a:p>
            <a:pPr eaLnBrk="0" hangingPunct="0"/>
            <a:r>
              <a:rPr lang="en-US" sz="2400" i="0">
                <a:latin typeface="Times New Roman" pitchFamily="18" charset="0"/>
              </a:rPr>
              <a:t>	- improve flow, increase life</a:t>
            </a:r>
          </a:p>
        </p:txBody>
      </p:sp>
      <p:sp>
        <p:nvSpPr>
          <p:cNvPr id="58375" name="Rectangle 7"/>
          <p:cNvSpPr>
            <a:spLocks noChangeArrowheads="1"/>
          </p:cNvSpPr>
          <p:nvPr/>
        </p:nvSpPr>
        <p:spPr bwMode="auto">
          <a:xfrm>
            <a:off x="984250" y="5454650"/>
            <a:ext cx="4659313" cy="466725"/>
          </a:xfrm>
          <a:prstGeom prst="rect">
            <a:avLst/>
          </a:prstGeom>
          <a:noFill/>
          <a:ln w="9525">
            <a:solidFill>
              <a:schemeClr val="accent2"/>
            </a:solidFill>
            <a:miter lim="800000"/>
            <a:headEnd/>
            <a:tailEnd/>
          </a:ln>
        </p:spPr>
        <p:txBody>
          <a:bodyPr wrap="none" anchor="ctr">
            <a:spAutoFit/>
          </a:bodyPr>
          <a:lstStyle/>
          <a:p>
            <a:pPr eaLnBrk="0" hangingPunct="0"/>
            <a:r>
              <a:rPr lang="en-US" sz="2400" i="0">
                <a:latin typeface="Times New Roman" pitchFamily="18" charset="0"/>
              </a:rPr>
              <a:t>- good tolerance, good surface finish</a:t>
            </a:r>
          </a:p>
        </p:txBody>
      </p:sp>
      <p:sp>
        <p:nvSpPr>
          <p:cNvPr id="58376" name="Rectangle 8"/>
          <p:cNvSpPr>
            <a:spLocks noChangeArrowheads="1"/>
          </p:cNvSpPr>
          <p:nvPr/>
        </p:nvSpPr>
        <p:spPr bwMode="auto">
          <a:xfrm>
            <a:off x="984250" y="6169025"/>
            <a:ext cx="4940300" cy="466725"/>
          </a:xfrm>
          <a:prstGeom prst="rect">
            <a:avLst/>
          </a:prstGeom>
          <a:noFill/>
          <a:ln w="9525">
            <a:solidFill>
              <a:schemeClr val="accent2"/>
            </a:solidFill>
            <a:miter lim="800000"/>
            <a:headEnd/>
            <a:tailEnd/>
          </a:ln>
        </p:spPr>
        <p:txBody>
          <a:bodyPr wrap="none">
            <a:spAutoFit/>
          </a:bodyPr>
          <a:lstStyle/>
          <a:p>
            <a:pPr eaLnBrk="0" hangingPunct="0"/>
            <a:r>
              <a:rPr lang="en-US" sz="2400" i="0">
                <a:latin typeface="Times New Roman" pitchFamily="18" charset="0"/>
              </a:rPr>
              <a:t>- low mp metals (Cu, Bronze, Al, Mg)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13-14"/>
          <p:cNvPicPr>
            <a:picLocks noChangeAspect="1" noChangeArrowheads="1"/>
          </p:cNvPicPr>
          <p:nvPr/>
        </p:nvPicPr>
        <p:blipFill>
          <a:blip r:embed="rId2" cstate="print"/>
          <a:srcRect/>
          <a:stretch>
            <a:fillRect/>
          </a:stretch>
        </p:blipFill>
        <p:spPr bwMode="auto">
          <a:xfrm>
            <a:off x="381000" y="838200"/>
            <a:ext cx="8458200" cy="5278438"/>
          </a:xfrm>
          <a:prstGeom prst="rect">
            <a:avLst/>
          </a:prstGeom>
          <a:noFill/>
          <a:ln w="9525">
            <a:noFill/>
            <a:miter lim="800000"/>
            <a:headEnd/>
            <a:tailEnd/>
          </a:ln>
        </p:spPr>
      </p:pic>
      <p:sp>
        <p:nvSpPr>
          <p:cNvPr id="59395" name="Text Box 3"/>
          <p:cNvSpPr txBox="1">
            <a:spLocks noChangeArrowheads="1"/>
          </p:cNvSpPr>
          <p:nvPr/>
        </p:nvSpPr>
        <p:spPr bwMode="auto">
          <a:xfrm>
            <a:off x="0" y="5715000"/>
            <a:ext cx="8305800" cy="1187450"/>
          </a:xfrm>
          <a:prstGeom prst="rect">
            <a:avLst/>
          </a:prstGeom>
          <a:noFill/>
          <a:ln w="9525">
            <a:noFill/>
            <a:miter lim="800000"/>
            <a:headEnd/>
            <a:tailEnd/>
          </a:ln>
        </p:spPr>
        <p:txBody>
          <a:bodyPr>
            <a:spAutoFit/>
          </a:bodyPr>
          <a:lstStyle/>
          <a:p>
            <a:pPr>
              <a:spcBef>
                <a:spcPct val="50000"/>
              </a:spcBef>
            </a:pPr>
            <a:r>
              <a:rPr lang="en-US" sz="2000" i="0">
                <a:latin typeface="Tahoma" pitchFamily="34" charset="0"/>
              </a:rPr>
              <a:t>(3) ram is withdrawn, die is opened, and part is ejected. </a:t>
            </a:r>
            <a:r>
              <a:rPr lang="en-US" sz="2400" b="1" i="0">
                <a:solidFill>
                  <a:schemeClr val="tx2"/>
                </a:solidFill>
                <a:latin typeface="Tahoma" pitchFamily="34" charset="0"/>
              </a:rPr>
              <a:t>Used for higher temperature metals eg. Aluminum, Copper and alloys</a:t>
            </a:r>
          </a:p>
        </p:txBody>
      </p:sp>
      <p:sp>
        <p:nvSpPr>
          <p:cNvPr id="59396" name="Rectangle 4"/>
          <p:cNvSpPr>
            <a:spLocks noGrp="1" noChangeArrowheads="1"/>
          </p:cNvSpPr>
          <p:nvPr>
            <p:ph type="title"/>
          </p:nvPr>
        </p:nvSpPr>
        <p:spPr>
          <a:xfrm>
            <a:off x="457200" y="0"/>
            <a:ext cx="8229600" cy="1143000"/>
          </a:xfrm>
        </p:spPr>
        <p:txBody>
          <a:bodyPr/>
          <a:lstStyle/>
          <a:p>
            <a:pPr eaLnBrk="1" hangingPunct="1"/>
            <a:r>
              <a:rPr lang="en-US" smtClean="0"/>
              <a:t>Die Casting – </a:t>
            </a:r>
            <a:r>
              <a:rPr lang="en-US" sz="3200" smtClean="0"/>
              <a:t>Cold-Chamber Casting</a:t>
            </a:r>
          </a:p>
        </p:txBody>
      </p:sp>
      <p:sp>
        <p:nvSpPr>
          <p:cNvPr id="59397" name="Rectangle 5"/>
          <p:cNvSpPr>
            <a:spLocks noChangeArrowheads="1"/>
          </p:cNvSpPr>
          <p:nvPr/>
        </p:nvSpPr>
        <p:spPr bwMode="auto">
          <a:xfrm>
            <a:off x="0" y="3048000"/>
            <a:ext cx="9448800" cy="823913"/>
          </a:xfrm>
          <a:prstGeom prst="rect">
            <a:avLst/>
          </a:prstGeom>
          <a:solidFill>
            <a:schemeClr val="bg1"/>
          </a:solidFill>
          <a:ln w="9525">
            <a:noFill/>
            <a:miter lim="800000"/>
            <a:headEnd/>
            <a:tailEnd/>
          </a:ln>
        </p:spPr>
        <p:txBody>
          <a:bodyPr>
            <a:spAutoFit/>
          </a:bodyPr>
          <a:lstStyle/>
          <a:p>
            <a:r>
              <a:rPr lang="en-US" sz="1800" i="0"/>
              <a:t>(1) with die closed and ram withdrawn,</a:t>
            </a:r>
            <a:r>
              <a:rPr lang="en-US" sz="2800" i="0"/>
              <a:t> </a:t>
            </a:r>
            <a:r>
              <a:rPr lang="en-US" sz="2000" i="0"/>
              <a:t>(2)forces and, maintaining pressure during the 						cooling and solidification</a:t>
            </a:r>
            <a:endParaRPr lang="th-TH" sz="2000" i="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228600"/>
            <a:ext cx="8229600" cy="1143000"/>
          </a:xfrm>
        </p:spPr>
        <p:txBody>
          <a:bodyPr/>
          <a:lstStyle/>
          <a:p>
            <a:pPr eaLnBrk="1" hangingPunct="1"/>
            <a:r>
              <a:rPr lang="en-US" smtClean="0"/>
              <a:t>Die Casting – </a:t>
            </a:r>
            <a:r>
              <a:rPr lang="en-US" sz="3200" smtClean="0"/>
              <a:t>Hot-Chamber Casting</a:t>
            </a:r>
          </a:p>
        </p:txBody>
      </p:sp>
      <p:pic>
        <p:nvPicPr>
          <p:cNvPr id="60419" name="Picture 3" descr="13-13"/>
          <p:cNvPicPr>
            <a:picLocks noChangeAspect="1" noChangeArrowheads="1"/>
          </p:cNvPicPr>
          <p:nvPr/>
        </p:nvPicPr>
        <p:blipFill>
          <a:blip r:embed="rId2" cstate="print"/>
          <a:srcRect b="49911"/>
          <a:stretch>
            <a:fillRect/>
          </a:stretch>
        </p:blipFill>
        <p:spPr bwMode="auto">
          <a:xfrm>
            <a:off x="304800" y="914400"/>
            <a:ext cx="7696200" cy="3135313"/>
          </a:xfrm>
          <a:prstGeom prst="rect">
            <a:avLst/>
          </a:prstGeom>
          <a:noFill/>
          <a:ln w="9525">
            <a:noFill/>
            <a:miter lim="800000"/>
            <a:headEnd/>
            <a:tailEnd/>
          </a:ln>
        </p:spPr>
      </p:pic>
      <p:sp>
        <p:nvSpPr>
          <p:cNvPr id="60420" name="Text Box 4"/>
          <p:cNvSpPr txBox="1">
            <a:spLocks noChangeArrowheads="1"/>
          </p:cNvSpPr>
          <p:nvPr/>
        </p:nvSpPr>
        <p:spPr bwMode="auto">
          <a:xfrm>
            <a:off x="609600" y="4572000"/>
            <a:ext cx="2895600" cy="1187450"/>
          </a:xfrm>
          <a:prstGeom prst="rect">
            <a:avLst/>
          </a:prstGeom>
          <a:noFill/>
          <a:ln w="9525">
            <a:noFill/>
            <a:miter lim="800000"/>
            <a:headEnd/>
            <a:tailEnd/>
          </a:ln>
        </p:spPr>
        <p:txBody>
          <a:bodyPr>
            <a:spAutoFit/>
          </a:bodyPr>
          <a:lstStyle/>
          <a:p>
            <a:pPr>
              <a:spcBef>
                <a:spcPct val="50000"/>
              </a:spcBef>
            </a:pPr>
            <a:r>
              <a:rPr lang="en-US" sz="2400" i="0">
                <a:latin typeface="Tahoma" pitchFamily="34" charset="0"/>
              </a:rPr>
              <a:t>(1) with die closed and plunger withdrawn, </a:t>
            </a:r>
          </a:p>
        </p:txBody>
      </p:sp>
      <p:sp>
        <p:nvSpPr>
          <p:cNvPr id="60421" name="Rectangle 5"/>
          <p:cNvSpPr>
            <a:spLocks noChangeArrowheads="1"/>
          </p:cNvSpPr>
          <p:nvPr/>
        </p:nvSpPr>
        <p:spPr bwMode="auto">
          <a:xfrm>
            <a:off x="5029200" y="4495800"/>
            <a:ext cx="3276600" cy="1552575"/>
          </a:xfrm>
          <a:prstGeom prst="rect">
            <a:avLst/>
          </a:prstGeom>
          <a:noFill/>
          <a:ln w="9525">
            <a:noFill/>
            <a:miter lim="800000"/>
            <a:headEnd/>
            <a:tailEnd/>
          </a:ln>
        </p:spPr>
        <p:txBody>
          <a:bodyPr>
            <a:spAutoFit/>
          </a:bodyPr>
          <a:lstStyle/>
          <a:p>
            <a:pPr>
              <a:spcBef>
                <a:spcPct val="50000"/>
              </a:spcBef>
            </a:pPr>
            <a:r>
              <a:rPr lang="en-US" sz="2400" i="0"/>
              <a:t>(2) forces metal in, maintaining pressure during cooling and solidification;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228600"/>
            <a:ext cx="8229600" cy="1143000"/>
          </a:xfrm>
        </p:spPr>
        <p:txBody>
          <a:bodyPr/>
          <a:lstStyle/>
          <a:p>
            <a:pPr eaLnBrk="1" hangingPunct="1"/>
            <a:r>
              <a:rPr lang="en-US" smtClean="0"/>
              <a:t>Die Casting – </a:t>
            </a:r>
            <a:r>
              <a:rPr lang="en-US" sz="3200" smtClean="0"/>
              <a:t>Hot-Chamber Casting</a:t>
            </a:r>
          </a:p>
        </p:txBody>
      </p:sp>
      <p:pic>
        <p:nvPicPr>
          <p:cNvPr id="61443" name="Picture 3" descr="13-13"/>
          <p:cNvPicPr>
            <a:picLocks noChangeAspect="1" noChangeArrowheads="1"/>
          </p:cNvPicPr>
          <p:nvPr/>
        </p:nvPicPr>
        <p:blipFill>
          <a:blip r:embed="rId2" cstate="print"/>
          <a:srcRect t="47655"/>
          <a:stretch>
            <a:fillRect/>
          </a:stretch>
        </p:blipFill>
        <p:spPr bwMode="auto">
          <a:xfrm>
            <a:off x="609600" y="609600"/>
            <a:ext cx="7696200" cy="3276600"/>
          </a:xfrm>
          <a:prstGeom prst="rect">
            <a:avLst/>
          </a:prstGeom>
          <a:noFill/>
          <a:ln w="9525">
            <a:noFill/>
            <a:miter lim="800000"/>
            <a:headEnd/>
            <a:tailEnd/>
          </a:ln>
        </p:spPr>
      </p:pic>
      <p:sp>
        <p:nvSpPr>
          <p:cNvPr id="61444" name="Text Box 4"/>
          <p:cNvSpPr txBox="1">
            <a:spLocks noChangeArrowheads="1"/>
          </p:cNvSpPr>
          <p:nvPr/>
        </p:nvSpPr>
        <p:spPr bwMode="auto">
          <a:xfrm>
            <a:off x="609600" y="4038600"/>
            <a:ext cx="4114800" cy="1235075"/>
          </a:xfrm>
          <a:prstGeom prst="rect">
            <a:avLst/>
          </a:prstGeom>
          <a:noFill/>
          <a:ln w="9525">
            <a:noFill/>
            <a:miter lim="800000"/>
            <a:headEnd/>
            <a:tailEnd/>
          </a:ln>
        </p:spPr>
        <p:txBody>
          <a:bodyPr>
            <a:spAutoFit/>
          </a:bodyPr>
          <a:lstStyle/>
          <a:p>
            <a:pPr>
              <a:spcBef>
                <a:spcPct val="50000"/>
              </a:spcBef>
            </a:pPr>
            <a:r>
              <a:rPr lang="en-US" sz="2500" i="0">
                <a:latin typeface="Tahoma" pitchFamily="34" charset="0"/>
              </a:rPr>
              <a:t>(3) plunger is withdrawn, die is opened, and solidified part is ejected</a:t>
            </a:r>
          </a:p>
        </p:txBody>
      </p:sp>
      <p:sp>
        <p:nvSpPr>
          <p:cNvPr id="61445" name="Rectangle 5"/>
          <p:cNvSpPr>
            <a:spLocks noChangeArrowheads="1"/>
          </p:cNvSpPr>
          <p:nvPr/>
        </p:nvSpPr>
        <p:spPr bwMode="auto">
          <a:xfrm>
            <a:off x="5410200" y="3962400"/>
            <a:ext cx="2244725" cy="519113"/>
          </a:xfrm>
          <a:prstGeom prst="rect">
            <a:avLst/>
          </a:prstGeom>
          <a:noFill/>
          <a:ln w="9525">
            <a:noFill/>
            <a:miter lim="800000"/>
            <a:headEnd/>
            <a:tailEnd/>
          </a:ln>
        </p:spPr>
        <p:txBody>
          <a:bodyPr wrap="none">
            <a:spAutoFit/>
          </a:bodyPr>
          <a:lstStyle/>
          <a:p>
            <a:r>
              <a:rPr lang="en-US" sz="2800" i="0"/>
              <a:t>Finished part</a:t>
            </a:r>
            <a:endParaRPr lang="th-TH" sz="2800" i="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4000" smtClean="0"/>
              <a:t>Properties of Iron and Steel</a:t>
            </a:r>
          </a:p>
        </p:txBody>
      </p:sp>
      <p:sp>
        <p:nvSpPr>
          <p:cNvPr id="15363" name="Rectangle 3"/>
          <p:cNvSpPr>
            <a:spLocks noGrp="1" noChangeArrowheads="1"/>
          </p:cNvSpPr>
          <p:nvPr>
            <p:ph type="body" idx="4294967295"/>
          </p:nvPr>
        </p:nvSpPr>
        <p:spPr/>
        <p:txBody>
          <a:bodyPr/>
          <a:lstStyle/>
          <a:p>
            <a:pPr eaLnBrk="1" hangingPunct="1"/>
            <a:r>
              <a:rPr lang="en-US" sz="2800" smtClean="0"/>
              <a:t>Many of the  properties of steel are affected by:</a:t>
            </a:r>
          </a:p>
          <a:p>
            <a:pPr lvl="1" eaLnBrk="1" hangingPunct="1"/>
            <a:r>
              <a:rPr lang="en-US" sz="2400" b="1" smtClean="0"/>
              <a:t>Carbon content</a:t>
            </a:r>
          </a:p>
          <a:p>
            <a:pPr lvl="1" eaLnBrk="1" hangingPunct="1"/>
            <a:r>
              <a:rPr lang="en-US" sz="2400" b="1" smtClean="0"/>
              <a:t>Impurities (sulfur, phosphorus and slag)</a:t>
            </a:r>
          </a:p>
          <a:p>
            <a:pPr lvl="1" eaLnBrk="1" hangingPunct="1"/>
            <a:r>
              <a:rPr lang="en-US" sz="2400" b="1" smtClean="0"/>
              <a:t>Addition of alloys such as chromium</a:t>
            </a:r>
          </a:p>
          <a:p>
            <a:pPr lvl="1" eaLnBrk="1" hangingPunct="1"/>
            <a:r>
              <a:rPr lang="en-US" sz="2400" b="1" smtClean="0"/>
              <a:t>Heat treatment</a:t>
            </a:r>
            <a:endParaRPr lang="en-US" sz="240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0"/>
            <a:ext cx="8229600" cy="1143000"/>
          </a:xfrm>
        </p:spPr>
        <p:txBody>
          <a:bodyPr/>
          <a:lstStyle/>
          <a:p>
            <a:pPr eaLnBrk="1" hangingPunct="1"/>
            <a:r>
              <a:rPr lang="en-US" smtClean="0"/>
              <a:t>Die Casting</a:t>
            </a:r>
          </a:p>
        </p:txBody>
      </p:sp>
      <p:sp>
        <p:nvSpPr>
          <p:cNvPr id="62467" name="Text Box 3"/>
          <p:cNvSpPr txBox="1">
            <a:spLocks noChangeArrowheads="1"/>
          </p:cNvSpPr>
          <p:nvPr/>
        </p:nvSpPr>
        <p:spPr bwMode="auto">
          <a:xfrm>
            <a:off x="304800" y="1143000"/>
            <a:ext cx="3657600" cy="3114675"/>
          </a:xfrm>
          <a:prstGeom prst="rect">
            <a:avLst/>
          </a:prstGeom>
          <a:noFill/>
          <a:ln w="9525">
            <a:noFill/>
            <a:miter lim="800000"/>
            <a:headEnd/>
            <a:tailEnd/>
          </a:ln>
        </p:spPr>
        <p:txBody>
          <a:bodyPr>
            <a:spAutoFit/>
          </a:bodyPr>
          <a:lstStyle/>
          <a:p>
            <a:pPr>
              <a:spcBef>
                <a:spcPct val="50000"/>
              </a:spcBef>
            </a:pPr>
            <a:r>
              <a:rPr lang="en-US" sz="1800" i="0">
                <a:latin typeface="Tahoma" pitchFamily="34" charset="0"/>
              </a:rPr>
              <a:t>Description: Molten metal is injected, under pressure, into hardened steel dies, often water cooled. Dies are opened, and castings are ejected.</a:t>
            </a:r>
          </a:p>
          <a:p>
            <a:pPr>
              <a:spcBef>
                <a:spcPct val="50000"/>
              </a:spcBef>
            </a:pPr>
            <a:r>
              <a:rPr lang="en-US" sz="1800" i="0">
                <a:latin typeface="Tahoma" pitchFamily="34" charset="0"/>
              </a:rPr>
              <a:t>Metals: Aluminum, Zinc, Magnesium, and limited Brass.</a:t>
            </a:r>
          </a:p>
          <a:p>
            <a:pPr>
              <a:spcBef>
                <a:spcPct val="50000"/>
              </a:spcBef>
            </a:pPr>
            <a:r>
              <a:rPr lang="en-US" sz="1800" i="0">
                <a:latin typeface="Tahoma" pitchFamily="34" charset="0"/>
              </a:rPr>
              <a:t>Size Range: Not normally over 2 feet square. Some foundries capable of larger sizes.</a:t>
            </a:r>
          </a:p>
        </p:txBody>
      </p:sp>
      <p:sp>
        <p:nvSpPr>
          <p:cNvPr id="62468" name="Text Box 4"/>
          <p:cNvSpPr txBox="1">
            <a:spLocks noChangeArrowheads="1"/>
          </p:cNvSpPr>
          <p:nvPr/>
        </p:nvSpPr>
        <p:spPr bwMode="auto">
          <a:xfrm>
            <a:off x="762000" y="4724400"/>
            <a:ext cx="3657600" cy="1739900"/>
          </a:xfrm>
          <a:prstGeom prst="rect">
            <a:avLst/>
          </a:prstGeom>
          <a:noFill/>
          <a:ln w="9525">
            <a:noFill/>
            <a:miter lim="800000"/>
            <a:headEnd/>
            <a:tailEnd/>
          </a:ln>
        </p:spPr>
        <p:txBody>
          <a:bodyPr>
            <a:spAutoFit/>
          </a:bodyPr>
          <a:lstStyle/>
          <a:p>
            <a:pPr marL="230188" indent="-230188">
              <a:spcBef>
                <a:spcPct val="50000"/>
              </a:spcBef>
            </a:pPr>
            <a:r>
              <a:rPr lang="en-US" sz="1800" i="0">
                <a:latin typeface="Tahoma" pitchFamily="34" charset="0"/>
              </a:rPr>
              <a:t>Tolerances:</a:t>
            </a:r>
            <a:br>
              <a:rPr lang="en-US" sz="1800" i="0">
                <a:latin typeface="Tahoma" pitchFamily="34" charset="0"/>
              </a:rPr>
            </a:br>
            <a:r>
              <a:rPr lang="en-US" sz="1800" i="0">
                <a:latin typeface="Tahoma" pitchFamily="34" charset="0"/>
              </a:rPr>
              <a:t>Al and Mg </a:t>
            </a:r>
            <a:r>
              <a:rPr lang="en-US" sz="1800" i="0">
                <a:latin typeface="Tahoma" pitchFamily="34" charset="0"/>
                <a:sym typeface="Symbol" pitchFamily="18" charset="2"/>
              </a:rPr>
              <a:t> .002/in.</a:t>
            </a:r>
            <a:br>
              <a:rPr lang="en-US" sz="1800" i="0">
                <a:latin typeface="Tahoma" pitchFamily="34" charset="0"/>
                <a:sym typeface="Symbol" pitchFamily="18" charset="2"/>
              </a:rPr>
            </a:br>
            <a:r>
              <a:rPr lang="en-US" sz="1800" i="0">
                <a:latin typeface="Tahoma" pitchFamily="34" charset="0"/>
                <a:sym typeface="Symbol" pitchFamily="18" charset="2"/>
              </a:rPr>
              <a:t>Zinc</a:t>
            </a:r>
            <a:r>
              <a:rPr lang="en-US" sz="1800" i="0">
                <a:latin typeface="Tahoma" pitchFamily="34" charset="0"/>
              </a:rPr>
              <a:t> </a:t>
            </a:r>
            <a:r>
              <a:rPr lang="en-US" sz="1800" i="0">
                <a:latin typeface="Tahoma" pitchFamily="34" charset="0"/>
                <a:sym typeface="Symbol" pitchFamily="18" charset="2"/>
              </a:rPr>
              <a:t> .0015/in. </a:t>
            </a:r>
            <a:br>
              <a:rPr lang="en-US" sz="1800" i="0">
                <a:latin typeface="Tahoma" pitchFamily="34" charset="0"/>
                <a:sym typeface="Symbol" pitchFamily="18" charset="2"/>
              </a:rPr>
            </a:br>
            <a:r>
              <a:rPr lang="en-US" sz="1800" i="0">
                <a:latin typeface="Tahoma" pitchFamily="34" charset="0"/>
                <a:sym typeface="Symbol" pitchFamily="18" charset="2"/>
              </a:rPr>
              <a:t>Brass  .001/in.</a:t>
            </a:r>
            <a:br>
              <a:rPr lang="en-US" sz="1800" i="0">
                <a:latin typeface="Tahoma" pitchFamily="34" charset="0"/>
                <a:sym typeface="Symbol" pitchFamily="18" charset="2"/>
              </a:rPr>
            </a:br>
            <a:r>
              <a:rPr lang="en-US" sz="1800" i="0">
                <a:latin typeface="Tahoma" pitchFamily="34" charset="0"/>
                <a:sym typeface="Symbol" pitchFamily="18" charset="2"/>
              </a:rPr>
              <a:t>Add  .001 to  .015 across parting line depending on size</a:t>
            </a:r>
          </a:p>
        </p:txBody>
      </p:sp>
      <p:pic>
        <p:nvPicPr>
          <p:cNvPr id="62469" name="Picture 5" descr="die"/>
          <p:cNvPicPr>
            <a:picLocks noChangeAspect="1" noChangeArrowheads="1"/>
          </p:cNvPicPr>
          <p:nvPr/>
        </p:nvPicPr>
        <p:blipFill>
          <a:blip r:embed="rId2" cstate="print"/>
          <a:srcRect/>
          <a:stretch>
            <a:fillRect/>
          </a:stretch>
        </p:blipFill>
        <p:spPr bwMode="auto">
          <a:xfrm>
            <a:off x="4191000" y="914400"/>
            <a:ext cx="3438525" cy="59436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High Melt Temperature</a:t>
            </a:r>
          </a:p>
        </p:txBody>
      </p:sp>
      <p:sp>
        <p:nvSpPr>
          <p:cNvPr id="63491" name="Text Box 3"/>
          <p:cNvSpPr txBox="1">
            <a:spLocks noChangeArrowheads="1"/>
          </p:cNvSpPr>
          <p:nvPr/>
        </p:nvSpPr>
        <p:spPr bwMode="auto">
          <a:xfrm>
            <a:off x="822325" y="1708150"/>
            <a:ext cx="2601913" cy="1552575"/>
          </a:xfrm>
          <a:prstGeom prst="rect">
            <a:avLst/>
          </a:prstGeom>
          <a:noFill/>
          <a:ln w="9525">
            <a:noFill/>
            <a:miter lim="800000"/>
            <a:headEnd/>
            <a:tailEnd/>
          </a:ln>
        </p:spPr>
        <p:txBody>
          <a:bodyPr wrap="none">
            <a:spAutoFit/>
          </a:bodyPr>
          <a:lstStyle/>
          <a:p>
            <a:pPr>
              <a:buFontTx/>
              <a:buChar char="•"/>
            </a:pPr>
            <a:r>
              <a:rPr lang="en-US" sz="2400" i="0">
                <a:latin typeface="Tahoma" pitchFamily="34" charset="0"/>
              </a:rPr>
              <a:t>Chemical Activity</a:t>
            </a:r>
          </a:p>
          <a:p>
            <a:pPr>
              <a:buFontTx/>
              <a:buChar char="•"/>
            </a:pPr>
            <a:r>
              <a:rPr lang="en-US" sz="2400" i="0">
                <a:latin typeface="Tahoma" pitchFamily="34" charset="0"/>
              </a:rPr>
              <a:t>High Latent Heat</a:t>
            </a:r>
          </a:p>
          <a:p>
            <a:pPr>
              <a:buFontTx/>
              <a:buChar char="•"/>
            </a:pPr>
            <a:r>
              <a:rPr lang="en-US" sz="2400" i="0">
                <a:latin typeface="Tahoma" pitchFamily="34" charset="0"/>
              </a:rPr>
              <a:t>Handling</a:t>
            </a:r>
          </a:p>
          <a:p>
            <a:pPr>
              <a:buFontTx/>
              <a:buChar char="•"/>
            </a:pPr>
            <a:r>
              <a:rPr lang="en-US" sz="2400" i="0">
                <a:latin typeface="Tahoma" pitchFamily="34" charset="0"/>
              </a:rPr>
              <a:t>Off-gassing</a:t>
            </a:r>
          </a:p>
        </p:txBody>
      </p:sp>
      <p:grpSp>
        <p:nvGrpSpPr>
          <p:cNvPr id="63492" name="Group 4"/>
          <p:cNvGrpSpPr>
            <a:grpSpLocks/>
          </p:cNvGrpSpPr>
          <p:nvPr/>
        </p:nvGrpSpPr>
        <p:grpSpPr bwMode="auto">
          <a:xfrm>
            <a:off x="3827463" y="1447800"/>
            <a:ext cx="1735137" cy="5105400"/>
            <a:chOff x="2411" y="912"/>
            <a:chExt cx="1093" cy="3216"/>
          </a:xfrm>
        </p:grpSpPr>
        <p:grpSp>
          <p:nvGrpSpPr>
            <p:cNvPr id="63498" name="Group 5"/>
            <p:cNvGrpSpPr>
              <a:grpSpLocks/>
            </p:cNvGrpSpPr>
            <p:nvPr/>
          </p:nvGrpSpPr>
          <p:grpSpPr bwMode="auto">
            <a:xfrm>
              <a:off x="3072" y="912"/>
              <a:ext cx="432" cy="3216"/>
              <a:chOff x="2544" y="912"/>
              <a:chExt cx="432" cy="3216"/>
            </a:xfrm>
          </p:grpSpPr>
          <p:grpSp>
            <p:nvGrpSpPr>
              <p:cNvPr id="63503" name="Group 6"/>
              <p:cNvGrpSpPr>
                <a:grpSpLocks/>
              </p:cNvGrpSpPr>
              <p:nvPr/>
            </p:nvGrpSpPr>
            <p:grpSpPr bwMode="auto">
              <a:xfrm>
                <a:off x="2616" y="912"/>
                <a:ext cx="288" cy="3216"/>
                <a:chOff x="2496" y="1056"/>
                <a:chExt cx="288" cy="3216"/>
              </a:xfrm>
            </p:grpSpPr>
            <p:sp>
              <p:nvSpPr>
                <p:cNvPr id="63508" name="Rectangle 7"/>
                <p:cNvSpPr>
                  <a:spLocks noChangeArrowheads="1"/>
                </p:cNvSpPr>
                <p:nvPr/>
              </p:nvSpPr>
              <p:spPr bwMode="auto">
                <a:xfrm>
                  <a:off x="2544" y="1152"/>
                  <a:ext cx="192" cy="2880"/>
                </a:xfrm>
                <a:prstGeom prst="rect">
                  <a:avLst/>
                </a:prstGeom>
                <a:solidFill>
                  <a:schemeClr val="bg1"/>
                </a:solidFill>
                <a:ln w="9525">
                  <a:solidFill>
                    <a:schemeClr val="tx1"/>
                  </a:solidFill>
                  <a:miter lim="800000"/>
                  <a:headEnd/>
                  <a:tailEnd/>
                </a:ln>
              </p:spPr>
              <p:txBody>
                <a:bodyPr wrap="none" anchor="ctr"/>
                <a:lstStyle/>
                <a:p>
                  <a:endParaRPr lang="th-TH"/>
                </a:p>
              </p:txBody>
            </p:sp>
            <p:sp>
              <p:nvSpPr>
                <p:cNvPr id="63509" name="Oval 8"/>
                <p:cNvSpPr>
                  <a:spLocks noChangeArrowheads="1"/>
                </p:cNvSpPr>
                <p:nvPr/>
              </p:nvSpPr>
              <p:spPr bwMode="auto">
                <a:xfrm>
                  <a:off x="2496" y="3984"/>
                  <a:ext cx="288" cy="288"/>
                </a:xfrm>
                <a:prstGeom prst="ellipse">
                  <a:avLst/>
                </a:prstGeom>
                <a:solidFill>
                  <a:schemeClr val="bg1"/>
                </a:solidFill>
                <a:ln w="9525">
                  <a:solidFill>
                    <a:schemeClr val="tx1"/>
                  </a:solidFill>
                  <a:round/>
                  <a:headEnd/>
                  <a:tailEnd/>
                </a:ln>
              </p:spPr>
              <p:txBody>
                <a:bodyPr wrap="none" anchor="ctr"/>
                <a:lstStyle/>
                <a:p>
                  <a:endParaRPr lang="th-TH"/>
                </a:p>
              </p:txBody>
            </p:sp>
            <p:sp>
              <p:nvSpPr>
                <p:cNvPr id="63510" name="Oval 9"/>
                <p:cNvSpPr>
                  <a:spLocks noChangeAspect="1" noChangeArrowheads="1"/>
                </p:cNvSpPr>
                <p:nvPr/>
              </p:nvSpPr>
              <p:spPr bwMode="auto">
                <a:xfrm>
                  <a:off x="2544" y="1056"/>
                  <a:ext cx="190" cy="190"/>
                </a:xfrm>
                <a:prstGeom prst="ellipse">
                  <a:avLst/>
                </a:prstGeom>
                <a:solidFill>
                  <a:schemeClr val="bg1"/>
                </a:solidFill>
                <a:ln w="9525">
                  <a:solidFill>
                    <a:schemeClr val="tx1"/>
                  </a:solidFill>
                  <a:round/>
                  <a:headEnd/>
                  <a:tailEnd/>
                </a:ln>
              </p:spPr>
              <p:txBody>
                <a:bodyPr wrap="none" anchor="ctr"/>
                <a:lstStyle/>
                <a:p>
                  <a:endParaRPr lang="th-TH"/>
                </a:p>
              </p:txBody>
            </p:sp>
          </p:grpSp>
          <p:sp>
            <p:nvSpPr>
              <p:cNvPr id="63504" name="Line 10"/>
              <p:cNvSpPr>
                <a:spLocks noChangeShapeType="1"/>
              </p:cNvSpPr>
              <p:nvPr/>
            </p:nvSpPr>
            <p:spPr bwMode="auto">
              <a:xfrm>
                <a:off x="2544" y="1344"/>
                <a:ext cx="432" cy="0"/>
              </a:xfrm>
              <a:prstGeom prst="line">
                <a:avLst/>
              </a:prstGeom>
              <a:noFill/>
              <a:ln w="9525">
                <a:solidFill>
                  <a:schemeClr val="tx1"/>
                </a:solidFill>
                <a:round/>
                <a:headEnd/>
                <a:tailEnd/>
              </a:ln>
            </p:spPr>
            <p:txBody>
              <a:bodyPr wrap="none"/>
              <a:lstStyle/>
              <a:p>
                <a:endParaRPr lang="th-TH"/>
              </a:p>
            </p:txBody>
          </p:sp>
          <p:sp>
            <p:nvSpPr>
              <p:cNvPr id="63505" name="Line 11"/>
              <p:cNvSpPr>
                <a:spLocks noChangeShapeType="1"/>
              </p:cNvSpPr>
              <p:nvPr/>
            </p:nvSpPr>
            <p:spPr bwMode="auto">
              <a:xfrm>
                <a:off x="2544" y="2176"/>
                <a:ext cx="432" cy="0"/>
              </a:xfrm>
              <a:prstGeom prst="line">
                <a:avLst/>
              </a:prstGeom>
              <a:noFill/>
              <a:ln w="9525">
                <a:solidFill>
                  <a:schemeClr val="tx1"/>
                </a:solidFill>
                <a:round/>
                <a:headEnd/>
                <a:tailEnd/>
              </a:ln>
            </p:spPr>
            <p:txBody>
              <a:bodyPr wrap="none"/>
              <a:lstStyle/>
              <a:p>
                <a:endParaRPr lang="th-TH"/>
              </a:p>
            </p:txBody>
          </p:sp>
          <p:sp>
            <p:nvSpPr>
              <p:cNvPr id="63506" name="Line 12"/>
              <p:cNvSpPr>
                <a:spLocks noChangeShapeType="1"/>
              </p:cNvSpPr>
              <p:nvPr/>
            </p:nvSpPr>
            <p:spPr bwMode="auto">
              <a:xfrm>
                <a:off x="2544" y="3008"/>
                <a:ext cx="432" cy="0"/>
              </a:xfrm>
              <a:prstGeom prst="line">
                <a:avLst/>
              </a:prstGeom>
              <a:noFill/>
              <a:ln w="9525">
                <a:solidFill>
                  <a:schemeClr val="tx1"/>
                </a:solidFill>
                <a:round/>
                <a:headEnd/>
                <a:tailEnd/>
              </a:ln>
            </p:spPr>
            <p:txBody>
              <a:bodyPr wrap="none"/>
              <a:lstStyle/>
              <a:p>
                <a:endParaRPr lang="th-TH"/>
              </a:p>
            </p:txBody>
          </p:sp>
          <p:sp>
            <p:nvSpPr>
              <p:cNvPr id="63507" name="Line 13"/>
              <p:cNvSpPr>
                <a:spLocks noChangeShapeType="1"/>
              </p:cNvSpPr>
              <p:nvPr/>
            </p:nvSpPr>
            <p:spPr bwMode="auto">
              <a:xfrm>
                <a:off x="2544" y="3840"/>
                <a:ext cx="432" cy="0"/>
              </a:xfrm>
              <a:prstGeom prst="line">
                <a:avLst/>
              </a:prstGeom>
              <a:noFill/>
              <a:ln w="9525">
                <a:solidFill>
                  <a:schemeClr val="tx1"/>
                </a:solidFill>
                <a:round/>
                <a:headEnd/>
                <a:tailEnd/>
              </a:ln>
            </p:spPr>
            <p:txBody>
              <a:bodyPr wrap="none"/>
              <a:lstStyle/>
              <a:p>
                <a:endParaRPr lang="th-TH"/>
              </a:p>
            </p:txBody>
          </p:sp>
        </p:grpSp>
        <p:sp>
          <p:nvSpPr>
            <p:cNvPr id="63499" name="Text Box 14"/>
            <p:cNvSpPr txBox="1">
              <a:spLocks noChangeArrowheads="1"/>
            </p:cNvSpPr>
            <p:nvPr/>
          </p:nvSpPr>
          <p:spPr bwMode="auto">
            <a:xfrm>
              <a:off x="2411" y="1190"/>
              <a:ext cx="685" cy="250"/>
            </a:xfrm>
            <a:prstGeom prst="rect">
              <a:avLst/>
            </a:prstGeom>
            <a:noFill/>
            <a:ln w="9525">
              <a:noFill/>
              <a:miter lim="800000"/>
              <a:headEnd/>
              <a:tailEnd/>
            </a:ln>
          </p:spPr>
          <p:txBody>
            <a:bodyPr wrap="none" anchor="b">
              <a:spAutoFit/>
            </a:bodyPr>
            <a:lstStyle/>
            <a:p>
              <a:pPr algn="ctr"/>
              <a:r>
                <a:rPr lang="en-US" sz="2000" i="0">
                  <a:latin typeface="Tahoma" pitchFamily="34" charset="0"/>
                </a:rPr>
                <a:t>3000</a:t>
              </a:r>
              <a:r>
                <a:rPr lang="en-US" sz="2000" i="0">
                  <a:latin typeface="Tahoma" pitchFamily="34" charset="0"/>
                  <a:cs typeface="Tahoma" pitchFamily="34" charset="0"/>
                </a:rPr>
                <a:t>° C</a:t>
              </a:r>
              <a:endParaRPr lang="en-US" sz="2000" i="0">
                <a:latin typeface="Tahoma" pitchFamily="34" charset="0"/>
              </a:endParaRPr>
            </a:p>
          </p:txBody>
        </p:sp>
        <p:sp>
          <p:nvSpPr>
            <p:cNvPr id="63500" name="Text Box 15"/>
            <p:cNvSpPr txBox="1">
              <a:spLocks noChangeArrowheads="1"/>
            </p:cNvSpPr>
            <p:nvPr/>
          </p:nvSpPr>
          <p:spPr bwMode="auto">
            <a:xfrm>
              <a:off x="2633" y="3686"/>
              <a:ext cx="424" cy="250"/>
            </a:xfrm>
            <a:prstGeom prst="rect">
              <a:avLst/>
            </a:prstGeom>
            <a:noFill/>
            <a:ln w="9525">
              <a:noFill/>
              <a:miter lim="800000"/>
              <a:headEnd/>
              <a:tailEnd/>
            </a:ln>
          </p:spPr>
          <p:txBody>
            <a:bodyPr wrap="none" anchor="b">
              <a:spAutoFit/>
            </a:bodyPr>
            <a:lstStyle/>
            <a:p>
              <a:pPr algn="ctr"/>
              <a:r>
                <a:rPr lang="en-US" sz="2000" i="0">
                  <a:latin typeface="Tahoma" pitchFamily="34" charset="0"/>
                </a:rPr>
                <a:t>0</a:t>
              </a:r>
              <a:r>
                <a:rPr lang="en-US" sz="2000" i="0">
                  <a:latin typeface="Tahoma" pitchFamily="34" charset="0"/>
                  <a:cs typeface="Tahoma" pitchFamily="34" charset="0"/>
                </a:rPr>
                <a:t>° C</a:t>
              </a:r>
              <a:endParaRPr lang="en-US" sz="2000" i="0">
                <a:latin typeface="Tahoma" pitchFamily="34" charset="0"/>
              </a:endParaRPr>
            </a:p>
          </p:txBody>
        </p:sp>
        <p:sp>
          <p:nvSpPr>
            <p:cNvPr id="63501" name="Text Box 16"/>
            <p:cNvSpPr txBox="1">
              <a:spLocks noChangeArrowheads="1"/>
            </p:cNvSpPr>
            <p:nvPr/>
          </p:nvSpPr>
          <p:spPr bwMode="auto">
            <a:xfrm>
              <a:off x="2411" y="2854"/>
              <a:ext cx="685" cy="250"/>
            </a:xfrm>
            <a:prstGeom prst="rect">
              <a:avLst/>
            </a:prstGeom>
            <a:noFill/>
            <a:ln w="9525">
              <a:noFill/>
              <a:miter lim="800000"/>
              <a:headEnd/>
              <a:tailEnd/>
            </a:ln>
          </p:spPr>
          <p:txBody>
            <a:bodyPr wrap="none" anchor="b">
              <a:spAutoFit/>
            </a:bodyPr>
            <a:lstStyle/>
            <a:p>
              <a:pPr algn="ctr"/>
              <a:r>
                <a:rPr lang="en-US" sz="2000" i="0">
                  <a:latin typeface="Tahoma" pitchFamily="34" charset="0"/>
                </a:rPr>
                <a:t>1000</a:t>
              </a:r>
              <a:r>
                <a:rPr lang="en-US" sz="2000" i="0">
                  <a:latin typeface="Tahoma" pitchFamily="34" charset="0"/>
                  <a:cs typeface="Tahoma" pitchFamily="34" charset="0"/>
                </a:rPr>
                <a:t>° C</a:t>
              </a:r>
              <a:endParaRPr lang="en-US" sz="2000" i="0">
                <a:latin typeface="Tahoma" pitchFamily="34" charset="0"/>
              </a:endParaRPr>
            </a:p>
          </p:txBody>
        </p:sp>
        <p:sp>
          <p:nvSpPr>
            <p:cNvPr id="63502" name="Text Box 17"/>
            <p:cNvSpPr txBox="1">
              <a:spLocks noChangeArrowheads="1"/>
            </p:cNvSpPr>
            <p:nvPr/>
          </p:nvSpPr>
          <p:spPr bwMode="auto">
            <a:xfrm>
              <a:off x="2411" y="2014"/>
              <a:ext cx="685" cy="250"/>
            </a:xfrm>
            <a:prstGeom prst="rect">
              <a:avLst/>
            </a:prstGeom>
            <a:noFill/>
            <a:ln w="9525">
              <a:noFill/>
              <a:miter lim="800000"/>
              <a:headEnd/>
              <a:tailEnd/>
            </a:ln>
          </p:spPr>
          <p:txBody>
            <a:bodyPr wrap="none" anchor="b">
              <a:spAutoFit/>
            </a:bodyPr>
            <a:lstStyle/>
            <a:p>
              <a:pPr algn="ctr"/>
              <a:r>
                <a:rPr lang="en-US" sz="2000" i="0">
                  <a:latin typeface="Tahoma" pitchFamily="34" charset="0"/>
                </a:rPr>
                <a:t>2000</a:t>
              </a:r>
              <a:r>
                <a:rPr lang="en-US" sz="2000" i="0">
                  <a:latin typeface="Tahoma" pitchFamily="34" charset="0"/>
                  <a:cs typeface="Tahoma" pitchFamily="34" charset="0"/>
                </a:rPr>
                <a:t>° C</a:t>
              </a:r>
              <a:endParaRPr lang="en-US" sz="2000" i="0">
                <a:latin typeface="Tahoma" pitchFamily="34" charset="0"/>
              </a:endParaRPr>
            </a:p>
          </p:txBody>
        </p:sp>
      </p:grpSp>
      <p:sp>
        <p:nvSpPr>
          <p:cNvPr id="63493" name="Text Box 18"/>
          <p:cNvSpPr txBox="1">
            <a:spLocks noChangeArrowheads="1"/>
          </p:cNvSpPr>
          <p:nvPr/>
        </p:nvSpPr>
        <p:spPr bwMode="auto">
          <a:xfrm>
            <a:off x="5715000" y="1905000"/>
            <a:ext cx="1752600" cy="1311275"/>
          </a:xfrm>
          <a:prstGeom prst="rect">
            <a:avLst/>
          </a:prstGeom>
          <a:noFill/>
          <a:ln w="9525">
            <a:noFill/>
            <a:miter lim="800000"/>
            <a:headEnd/>
            <a:tailEnd/>
          </a:ln>
        </p:spPr>
        <p:txBody>
          <a:bodyPr>
            <a:spAutoFit/>
          </a:bodyPr>
          <a:lstStyle/>
          <a:p>
            <a:pPr>
              <a:spcBef>
                <a:spcPct val="50000"/>
              </a:spcBef>
            </a:pPr>
            <a:r>
              <a:rPr lang="en-US" sz="2000" i="0">
                <a:latin typeface="Tahoma" pitchFamily="34" charset="0"/>
              </a:rPr>
              <a:t>Tungsten Carbide, WC, </a:t>
            </a:r>
            <a:br>
              <a:rPr lang="en-US" sz="2000" i="0">
                <a:latin typeface="Tahoma" pitchFamily="34" charset="0"/>
              </a:rPr>
            </a:br>
            <a:r>
              <a:rPr lang="en-US" sz="2000" i="0">
                <a:latin typeface="Tahoma" pitchFamily="34" charset="0"/>
              </a:rPr>
              <a:t>Silicon Carbide, SiC</a:t>
            </a:r>
          </a:p>
        </p:txBody>
      </p:sp>
      <p:sp>
        <p:nvSpPr>
          <p:cNvPr id="63494" name="Text Box 19"/>
          <p:cNvSpPr txBox="1">
            <a:spLocks noChangeArrowheads="1"/>
          </p:cNvSpPr>
          <p:nvPr/>
        </p:nvSpPr>
        <p:spPr bwMode="auto">
          <a:xfrm>
            <a:off x="5791200" y="3184525"/>
            <a:ext cx="2286000" cy="396875"/>
          </a:xfrm>
          <a:prstGeom prst="rect">
            <a:avLst/>
          </a:prstGeom>
          <a:noFill/>
          <a:ln w="9525">
            <a:noFill/>
            <a:miter lim="800000"/>
            <a:headEnd/>
            <a:tailEnd/>
          </a:ln>
        </p:spPr>
        <p:txBody>
          <a:bodyPr>
            <a:spAutoFit/>
          </a:bodyPr>
          <a:lstStyle/>
          <a:p>
            <a:pPr>
              <a:spcBef>
                <a:spcPct val="50000"/>
              </a:spcBef>
            </a:pPr>
            <a:r>
              <a:rPr lang="en-US" sz="2000" i="0">
                <a:latin typeface="Tahoma" pitchFamily="34" charset="0"/>
              </a:rPr>
              <a:t>Alumina Al</a:t>
            </a:r>
            <a:r>
              <a:rPr lang="en-US" sz="2000" i="0" baseline="-25000">
                <a:latin typeface="Tahoma" pitchFamily="34" charset="0"/>
              </a:rPr>
              <a:t>2</a:t>
            </a:r>
            <a:r>
              <a:rPr lang="en-US" sz="2000" i="0">
                <a:latin typeface="Tahoma" pitchFamily="34" charset="0"/>
              </a:rPr>
              <a:t>O</a:t>
            </a:r>
            <a:r>
              <a:rPr lang="en-US" sz="2000" i="0" baseline="-25000">
                <a:latin typeface="Tahoma" pitchFamily="34" charset="0"/>
              </a:rPr>
              <a:t>3</a:t>
            </a:r>
          </a:p>
        </p:txBody>
      </p:sp>
      <p:sp>
        <p:nvSpPr>
          <p:cNvPr id="63495" name="Text Box 20"/>
          <p:cNvSpPr txBox="1">
            <a:spLocks noChangeArrowheads="1"/>
          </p:cNvSpPr>
          <p:nvPr/>
        </p:nvSpPr>
        <p:spPr bwMode="auto">
          <a:xfrm>
            <a:off x="5791200" y="3657600"/>
            <a:ext cx="3048000" cy="1311275"/>
          </a:xfrm>
          <a:prstGeom prst="rect">
            <a:avLst/>
          </a:prstGeom>
          <a:noFill/>
          <a:ln w="9525">
            <a:noFill/>
            <a:miter lim="800000"/>
            <a:headEnd/>
            <a:tailEnd/>
          </a:ln>
        </p:spPr>
        <p:txBody>
          <a:bodyPr>
            <a:spAutoFit/>
          </a:bodyPr>
          <a:lstStyle/>
          <a:p>
            <a:pPr>
              <a:spcBef>
                <a:spcPct val="50000"/>
              </a:spcBef>
            </a:pPr>
            <a:r>
              <a:rPr lang="en-US" sz="2000" i="0">
                <a:latin typeface="Tahoma" pitchFamily="34" charset="0"/>
              </a:rPr>
              <a:t>Platinum, Pt</a:t>
            </a:r>
            <a:br>
              <a:rPr lang="en-US" sz="2000" i="0">
                <a:latin typeface="Tahoma" pitchFamily="34" charset="0"/>
              </a:rPr>
            </a:br>
            <a:r>
              <a:rPr lang="en-US" sz="2000" i="0">
                <a:latin typeface="Tahoma" pitchFamily="34" charset="0"/>
              </a:rPr>
              <a:t>Titanium, Ti</a:t>
            </a:r>
            <a:br>
              <a:rPr lang="en-US" sz="2000" i="0">
                <a:latin typeface="Tahoma" pitchFamily="34" charset="0"/>
              </a:rPr>
            </a:br>
            <a:r>
              <a:rPr lang="en-US" sz="2000" i="0">
                <a:solidFill>
                  <a:srgbClr val="F54515"/>
                </a:solidFill>
                <a:latin typeface="Tahoma" pitchFamily="34" charset="0"/>
              </a:rPr>
              <a:t>IronFE, </a:t>
            </a:r>
            <a:r>
              <a:rPr lang="en-US" sz="2000" i="0">
                <a:latin typeface="Tahoma" pitchFamily="34" charset="0"/>
              </a:rPr>
              <a:t>Nickel, Ni</a:t>
            </a:r>
            <a:br>
              <a:rPr lang="en-US" sz="2000" i="0">
                <a:latin typeface="Tahoma" pitchFamily="34" charset="0"/>
              </a:rPr>
            </a:br>
            <a:endParaRPr lang="en-US" sz="2000" i="0">
              <a:latin typeface="Tahoma" pitchFamily="34" charset="0"/>
            </a:endParaRPr>
          </a:p>
        </p:txBody>
      </p:sp>
      <p:sp>
        <p:nvSpPr>
          <p:cNvPr id="63496" name="Text Box 21"/>
          <p:cNvSpPr txBox="1">
            <a:spLocks noChangeArrowheads="1"/>
          </p:cNvSpPr>
          <p:nvPr/>
        </p:nvSpPr>
        <p:spPr bwMode="auto">
          <a:xfrm>
            <a:off x="5791200" y="4648200"/>
            <a:ext cx="2286000" cy="701675"/>
          </a:xfrm>
          <a:prstGeom prst="rect">
            <a:avLst/>
          </a:prstGeom>
          <a:noFill/>
          <a:ln w="9525">
            <a:noFill/>
            <a:miter lim="800000"/>
            <a:headEnd/>
            <a:tailEnd/>
          </a:ln>
        </p:spPr>
        <p:txBody>
          <a:bodyPr>
            <a:spAutoFit/>
          </a:bodyPr>
          <a:lstStyle/>
          <a:p>
            <a:pPr>
              <a:spcBef>
                <a:spcPct val="50000"/>
              </a:spcBef>
            </a:pPr>
            <a:r>
              <a:rPr lang="en-US" sz="2000" i="0">
                <a:latin typeface="Tahoma" pitchFamily="34" charset="0"/>
              </a:rPr>
              <a:t>Copper, Cu, Bronze, Brass</a:t>
            </a:r>
            <a:endParaRPr lang="en-US" sz="2000" i="0" baseline="-25000">
              <a:latin typeface="Tahoma" pitchFamily="34" charset="0"/>
            </a:endParaRPr>
          </a:p>
        </p:txBody>
      </p:sp>
      <p:sp>
        <p:nvSpPr>
          <p:cNvPr id="63497" name="Text Box 22"/>
          <p:cNvSpPr txBox="1">
            <a:spLocks noChangeArrowheads="1"/>
          </p:cNvSpPr>
          <p:nvPr/>
        </p:nvSpPr>
        <p:spPr bwMode="auto">
          <a:xfrm>
            <a:off x="5791200" y="5181600"/>
            <a:ext cx="2286000" cy="1509713"/>
          </a:xfrm>
          <a:prstGeom prst="rect">
            <a:avLst/>
          </a:prstGeom>
          <a:noFill/>
          <a:ln w="9525">
            <a:noFill/>
            <a:miter lim="800000"/>
            <a:headEnd/>
            <a:tailEnd/>
          </a:ln>
        </p:spPr>
        <p:txBody>
          <a:bodyPr>
            <a:spAutoFit/>
          </a:bodyPr>
          <a:lstStyle/>
          <a:p>
            <a:pPr>
              <a:spcBef>
                <a:spcPct val="50000"/>
              </a:spcBef>
            </a:pPr>
            <a:r>
              <a:rPr lang="en-US" sz="2000" i="0">
                <a:latin typeface="Tahoma" pitchFamily="34" charset="0"/>
              </a:rPr>
              <a:t>Aluminum</a:t>
            </a:r>
            <a:br>
              <a:rPr lang="en-US" sz="2000" i="0">
                <a:latin typeface="Tahoma" pitchFamily="34" charset="0"/>
              </a:rPr>
            </a:br>
            <a:r>
              <a:rPr lang="en-US" sz="2000" i="0">
                <a:latin typeface="Tahoma" pitchFamily="34" charset="0"/>
              </a:rPr>
              <a:t>Magnesium</a:t>
            </a:r>
            <a:br>
              <a:rPr lang="en-US" sz="2000" i="0">
                <a:latin typeface="Tahoma" pitchFamily="34" charset="0"/>
              </a:rPr>
            </a:br>
            <a:r>
              <a:rPr lang="en-US" sz="2000" i="0">
                <a:latin typeface="Tahoma" pitchFamily="34" charset="0"/>
              </a:rPr>
              <a:t>Zinc, Zn</a:t>
            </a:r>
            <a:br>
              <a:rPr lang="en-US" sz="2000" i="0">
                <a:latin typeface="Tahoma" pitchFamily="34" charset="0"/>
              </a:rPr>
            </a:br>
            <a:r>
              <a:rPr lang="en-US" sz="2000" i="0">
                <a:latin typeface="Tahoma" pitchFamily="34" charset="0"/>
              </a:rPr>
              <a:t>Tin, Sn</a:t>
            </a:r>
            <a:br>
              <a:rPr lang="en-US" sz="2000" i="0">
                <a:latin typeface="Tahoma" pitchFamily="34" charset="0"/>
              </a:rPr>
            </a:br>
            <a:endParaRPr lang="en-US" sz="2000" i="0" baseline="-25000">
              <a:latin typeface="Tahoma"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328613" y="423863"/>
            <a:ext cx="2352675" cy="457200"/>
          </a:xfrm>
          <a:prstGeom prst="rect">
            <a:avLst/>
          </a:prstGeom>
          <a:noFill/>
          <a:ln w="9525">
            <a:noFill/>
            <a:miter lim="800000"/>
            <a:headEnd/>
            <a:tailEnd/>
          </a:ln>
        </p:spPr>
        <p:txBody>
          <a:bodyPr wrap="none" anchor="ctr">
            <a:spAutoFit/>
          </a:bodyPr>
          <a:lstStyle/>
          <a:p>
            <a:pPr eaLnBrk="0" hangingPunct="0"/>
            <a:r>
              <a:rPr lang="en-US" sz="2400" b="1" i="0">
                <a:latin typeface="Times New Roman" pitchFamily="18" charset="0"/>
              </a:rPr>
              <a:t>Vacuum casting</a:t>
            </a:r>
            <a:r>
              <a:rPr lang="en-US" sz="2400" i="0">
                <a:latin typeface="Times New Roman" pitchFamily="18" charset="0"/>
              </a:rPr>
              <a:t> </a:t>
            </a:r>
          </a:p>
        </p:txBody>
      </p:sp>
      <p:sp>
        <p:nvSpPr>
          <p:cNvPr id="64515" name="Text Box 3"/>
          <p:cNvSpPr txBox="1">
            <a:spLocks noChangeArrowheads="1"/>
          </p:cNvSpPr>
          <p:nvPr/>
        </p:nvSpPr>
        <p:spPr bwMode="auto">
          <a:xfrm>
            <a:off x="549275" y="1227138"/>
            <a:ext cx="6838950" cy="396875"/>
          </a:xfrm>
          <a:prstGeom prst="rect">
            <a:avLst/>
          </a:prstGeom>
          <a:noFill/>
          <a:ln w="9525">
            <a:noFill/>
            <a:miter lim="800000"/>
            <a:headEnd/>
            <a:tailEnd/>
          </a:ln>
        </p:spPr>
        <p:txBody>
          <a:bodyPr wrap="none">
            <a:spAutoFit/>
          </a:bodyPr>
          <a:lstStyle/>
          <a:p>
            <a:r>
              <a:rPr lang="en-US" sz="2000" i="0">
                <a:latin typeface="Times New Roman" pitchFamily="18" charset="0"/>
              </a:rPr>
              <a:t>Similar to investment casting, </a:t>
            </a:r>
            <a:r>
              <a:rPr lang="en-US" sz="2000" i="0">
                <a:solidFill>
                  <a:srgbClr val="FF0000"/>
                </a:solidFill>
                <a:latin typeface="Times New Roman" pitchFamily="18" charset="0"/>
              </a:rPr>
              <a:t>except</a:t>
            </a:r>
            <a:r>
              <a:rPr lang="en-US" sz="2000" i="0">
                <a:latin typeface="Times New Roman" pitchFamily="18" charset="0"/>
              </a:rPr>
              <a:t>: fill mold by reverse gravity</a:t>
            </a:r>
          </a:p>
        </p:txBody>
      </p:sp>
      <p:pic>
        <p:nvPicPr>
          <p:cNvPr id="64516" name="Picture 4" descr="sP2010289"/>
          <p:cNvPicPr>
            <a:picLocks noChangeAspect="1" noChangeArrowheads="1"/>
          </p:cNvPicPr>
          <p:nvPr/>
        </p:nvPicPr>
        <p:blipFill>
          <a:blip r:embed="rId2" cstate="print"/>
          <a:srcRect/>
          <a:stretch>
            <a:fillRect/>
          </a:stretch>
        </p:blipFill>
        <p:spPr bwMode="auto">
          <a:xfrm>
            <a:off x="3765550" y="1709738"/>
            <a:ext cx="4910138" cy="2909887"/>
          </a:xfrm>
          <a:prstGeom prst="rect">
            <a:avLst/>
          </a:prstGeom>
          <a:noFill/>
          <a:ln w="9525">
            <a:noFill/>
            <a:miter lim="800000"/>
            <a:headEnd/>
            <a:tailEnd/>
          </a:ln>
        </p:spPr>
      </p:pic>
      <p:pic>
        <p:nvPicPr>
          <p:cNvPr id="64517" name="Picture 5"/>
          <p:cNvPicPr>
            <a:picLocks noChangeAspect="1" noChangeArrowheads="1"/>
          </p:cNvPicPr>
          <p:nvPr/>
        </p:nvPicPr>
        <p:blipFill>
          <a:blip r:embed="rId3" cstate="print"/>
          <a:srcRect/>
          <a:stretch>
            <a:fillRect/>
          </a:stretch>
        </p:blipFill>
        <p:spPr bwMode="auto">
          <a:xfrm>
            <a:off x="4106863" y="4883150"/>
            <a:ext cx="4238625" cy="1828800"/>
          </a:xfrm>
          <a:prstGeom prst="rect">
            <a:avLst/>
          </a:prstGeom>
          <a:noFill/>
          <a:ln w="9525">
            <a:noFill/>
            <a:miter lim="800000"/>
            <a:headEnd/>
            <a:tailEnd/>
          </a:ln>
        </p:spPr>
      </p:pic>
      <p:sp>
        <p:nvSpPr>
          <p:cNvPr id="64518" name="Rectangle 6"/>
          <p:cNvSpPr>
            <a:spLocks noChangeArrowheads="1"/>
          </p:cNvSpPr>
          <p:nvPr/>
        </p:nvSpPr>
        <p:spPr bwMode="auto">
          <a:xfrm>
            <a:off x="417513" y="4699000"/>
            <a:ext cx="4795837" cy="396875"/>
          </a:xfrm>
          <a:prstGeom prst="rect">
            <a:avLst/>
          </a:prstGeom>
          <a:noFill/>
          <a:ln w="9525">
            <a:noFill/>
            <a:miter lim="800000"/>
            <a:headEnd/>
            <a:tailEnd/>
          </a:ln>
        </p:spPr>
        <p:txBody>
          <a:bodyPr wrap="none">
            <a:spAutoFit/>
          </a:bodyPr>
          <a:lstStyle/>
          <a:p>
            <a:r>
              <a:rPr lang="en-US" sz="2000" i="0">
                <a:latin typeface="Times New Roman" pitchFamily="18" charset="0"/>
              </a:rPr>
              <a:t>Easier to make hollow casting: early pour out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649288" y="531813"/>
            <a:ext cx="3589337" cy="579437"/>
          </a:xfrm>
          <a:prstGeom prst="rect">
            <a:avLst/>
          </a:prstGeom>
          <a:noFill/>
          <a:ln w="9525">
            <a:noFill/>
            <a:miter lim="800000"/>
            <a:headEnd/>
            <a:tailEnd/>
          </a:ln>
        </p:spPr>
        <p:txBody>
          <a:bodyPr wrap="none">
            <a:spAutoFit/>
          </a:bodyPr>
          <a:lstStyle/>
          <a:p>
            <a:r>
              <a:rPr lang="en-US" sz="3200" b="1" i="0">
                <a:latin typeface="Times New Roman" pitchFamily="18" charset="0"/>
              </a:rPr>
              <a:t>Centrifugal casting</a:t>
            </a:r>
            <a:r>
              <a:rPr lang="en-US" sz="2400" i="0">
                <a:latin typeface="Times New Roman" pitchFamily="18" charset="0"/>
              </a:rPr>
              <a:t> </a:t>
            </a:r>
          </a:p>
        </p:txBody>
      </p:sp>
      <p:pic>
        <p:nvPicPr>
          <p:cNvPr id="65539" name="Picture 3" descr="sP2010287"/>
          <p:cNvPicPr>
            <a:picLocks noChangeAspect="1" noChangeArrowheads="1"/>
          </p:cNvPicPr>
          <p:nvPr/>
        </p:nvPicPr>
        <p:blipFill>
          <a:blip r:embed="rId2" cstate="print"/>
          <a:srcRect/>
          <a:stretch>
            <a:fillRect/>
          </a:stretch>
        </p:blipFill>
        <p:spPr bwMode="auto">
          <a:xfrm>
            <a:off x="3336925" y="2647950"/>
            <a:ext cx="4667250" cy="2674938"/>
          </a:xfrm>
          <a:prstGeom prst="rect">
            <a:avLst/>
          </a:prstGeom>
          <a:noFill/>
          <a:ln w="9525">
            <a:noFill/>
            <a:miter lim="800000"/>
            <a:headEnd/>
            <a:tailEnd/>
          </a:ln>
        </p:spPr>
      </p:pic>
      <p:sp>
        <p:nvSpPr>
          <p:cNvPr id="65540" name="Rectangle 4"/>
          <p:cNvSpPr>
            <a:spLocks noChangeArrowheads="1"/>
          </p:cNvSpPr>
          <p:nvPr/>
        </p:nvSpPr>
        <p:spPr bwMode="auto">
          <a:xfrm>
            <a:off x="1282700" y="1209675"/>
            <a:ext cx="7480300" cy="1563688"/>
          </a:xfrm>
          <a:prstGeom prst="rect">
            <a:avLst/>
          </a:prstGeom>
          <a:noFill/>
          <a:ln w="9525">
            <a:solidFill>
              <a:schemeClr val="accent2"/>
            </a:solidFill>
            <a:miter lim="800000"/>
            <a:headEnd/>
            <a:tailEnd/>
          </a:ln>
        </p:spPr>
        <p:txBody>
          <a:bodyPr anchor="ctr">
            <a:spAutoFit/>
          </a:bodyPr>
          <a:lstStyle/>
          <a:p>
            <a:pPr eaLnBrk="0" hangingPunct="0"/>
            <a:r>
              <a:rPr lang="en-US" sz="3200" i="0">
                <a:latin typeface="Times New Roman" pitchFamily="18" charset="0"/>
              </a:rPr>
              <a:t>- permanent mold</a:t>
            </a:r>
          </a:p>
          <a:p>
            <a:pPr eaLnBrk="0" hangingPunct="0"/>
            <a:r>
              <a:rPr lang="en-US" sz="3200" i="0">
                <a:latin typeface="Times New Roman" pitchFamily="18" charset="0"/>
              </a:rPr>
              <a:t>- rotated about its axis at 300 ~ 3000 rpm</a:t>
            </a:r>
          </a:p>
          <a:p>
            <a:pPr eaLnBrk="0" hangingPunct="0"/>
            <a:r>
              <a:rPr lang="en-US" sz="3200" i="0">
                <a:latin typeface="Times New Roman" pitchFamily="18" charset="0"/>
              </a:rPr>
              <a:t>- molten metal is poured</a:t>
            </a:r>
          </a:p>
        </p:txBody>
      </p:sp>
      <p:sp>
        <p:nvSpPr>
          <p:cNvPr id="65541" name="Rectangle 5"/>
          <p:cNvSpPr>
            <a:spLocks noChangeArrowheads="1"/>
          </p:cNvSpPr>
          <p:nvPr/>
        </p:nvSpPr>
        <p:spPr bwMode="auto">
          <a:xfrm>
            <a:off x="415925" y="5562600"/>
            <a:ext cx="8728075" cy="955675"/>
          </a:xfrm>
          <a:prstGeom prst="rect">
            <a:avLst/>
          </a:prstGeom>
          <a:noFill/>
          <a:ln w="9525">
            <a:solidFill>
              <a:schemeClr val="accent2"/>
            </a:solidFill>
            <a:miter lim="800000"/>
            <a:headEnd/>
            <a:tailEnd/>
          </a:ln>
        </p:spPr>
        <p:txBody>
          <a:bodyPr wrap="none">
            <a:spAutoFit/>
          </a:bodyPr>
          <a:lstStyle/>
          <a:p>
            <a:pPr eaLnBrk="0" hangingPunct="0"/>
            <a:r>
              <a:rPr lang="en-US" sz="2800" i="0">
                <a:latin typeface="Times New Roman" pitchFamily="18" charset="0"/>
              </a:rPr>
              <a:t>- Surface finish: better along outer diameter than inner,</a:t>
            </a:r>
          </a:p>
          <a:p>
            <a:pPr eaLnBrk="0" hangingPunct="0"/>
            <a:r>
              <a:rPr lang="en-US" sz="2800" i="0">
                <a:latin typeface="Times New Roman" pitchFamily="18" charset="0"/>
              </a:rPr>
              <a:t>- </a:t>
            </a:r>
            <a:r>
              <a:rPr lang="en-US" sz="2800" i="0">
                <a:solidFill>
                  <a:srgbClr val="000000"/>
                </a:solidFill>
                <a:latin typeface="Times New Roman" pitchFamily="18" charset="0"/>
                <a:cs typeface="Times New Roman" pitchFamily="18" charset="0"/>
              </a:rPr>
              <a:t>Impurities, inclusions, closer to the inner diameter (why ?)</a:t>
            </a:r>
            <a:endParaRPr lang="en-US" sz="2800" i="0">
              <a:latin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533400" y="228600"/>
            <a:ext cx="5200650" cy="457200"/>
          </a:xfrm>
          <a:prstGeom prst="rect">
            <a:avLst/>
          </a:prstGeom>
          <a:noFill/>
          <a:ln w="9525">
            <a:noFill/>
            <a:miter lim="800000"/>
            <a:headEnd/>
            <a:tailEnd/>
          </a:ln>
        </p:spPr>
        <p:txBody>
          <a:bodyPr wrap="none">
            <a:spAutoFit/>
          </a:bodyPr>
          <a:lstStyle/>
          <a:p>
            <a:r>
              <a:rPr lang="en-US" sz="2400" b="1" i="0">
                <a:latin typeface="Times New Roman" pitchFamily="18" charset="0"/>
              </a:rPr>
              <a:t>Casting Design: </a:t>
            </a:r>
            <a:r>
              <a:rPr lang="en-US" sz="2400" i="0">
                <a:latin typeface="Times New Roman" pitchFamily="18" charset="0"/>
              </a:rPr>
              <a:t>Typical casting defects </a:t>
            </a:r>
          </a:p>
        </p:txBody>
      </p:sp>
      <p:pic>
        <p:nvPicPr>
          <p:cNvPr id="66563" name="Picture 3" descr="sP2010285"/>
          <p:cNvPicPr>
            <a:picLocks noChangeAspect="1" noChangeArrowheads="1"/>
          </p:cNvPicPr>
          <p:nvPr/>
        </p:nvPicPr>
        <p:blipFill>
          <a:blip r:embed="rId2" cstate="print"/>
          <a:srcRect/>
          <a:stretch>
            <a:fillRect/>
          </a:stretch>
        </p:blipFill>
        <p:spPr bwMode="auto">
          <a:xfrm>
            <a:off x="0" y="838200"/>
            <a:ext cx="9144000" cy="5688013"/>
          </a:xfrm>
          <a:prstGeom prst="rect">
            <a:avLst/>
          </a:prstGeom>
          <a:noFill/>
          <a:ln w="9525">
            <a:solidFill>
              <a:schemeClr val="accent2"/>
            </a:solid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endParaRPr lang="th-TH" smtClean="0"/>
          </a:p>
        </p:txBody>
      </p:sp>
      <p:pic>
        <p:nvPicPr>
          <p:cNvPr id="67587" name="Picture 3" descr="sP2010286"/>
          <p:cNvPicPr>
            <a:picLocks noGrp="1" noChangeAspect="1" noChangeArrowheads="1"/>
          </p:cNvPicPr>
          <p:nvPr>
            <p:ph idx="1"/>
          </p:nvPr>
        </p:nvPicPr>
        <p:blipFill>
          <a:blip r:embed="rId2" cstate="print"/>
          <a:srcRect/>
          <a:stretch>
            <a:fillRect/>
          </a:stretch>
        </p:blipFill>
        <p:spPr>
          <a:xfrm>
            <a:off x="0" y="838200"/>
            <a:ext cx="8915400" cy="4600575"/>
          </a:xfr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457200" y="304800"/>
            <a:ext cx="3570288" cy="457200"/>
          </a:xfrm>
          <a:prstGeom prst="rect">
            <a:avLst/>
          </a:prstGeom>
          <a:noFill/>
          <a:ln w="9525">
            <a:noFill/>
            <a:miter lim="800000"/>
            <a:headEnd/>
            <a:tailEnd/>
          </a:ln>
        </p:spPr>
        <p:txBody>
          <a:bodyPr wrap="none">
            <a:spAutoFit/>
          </a:bodyPr>
          <a:lstStyle/>
          <a:p>
            <a:r>
              <a:rPr lang="en-US" sz="2400" b="1" i="0">
                <a:latin typeface="Times New Roman" pitchFamily="18" charset="0"/>
              </a:rPr>
              <a:t>Casting Design: </a:t>
            </a:r>
            <a:r>
              <a:rPr lang="en-US" sz="2400" i="0">
                <a:latin typeface="Times New Roman" pitchFamily="18" charset="0"/>
              </a:rPr>
              <a:t>guidelines</a:t>
            </a:r>
          </a:p>
        </p:txBody>
      </p:sp>
      <p:sp>
        <p:nvSpPr>
          <p:cNvPr id="68611" name="Rectangle 3"/>
          <p:cNvSpPr>
            <a:spLocks noChangeArrowheads="1"/>
          </p:cNvSpPr>
          <p:nvPr/>
        </p:nvSpPr>
        <p:spPr bwMode="auto">
          <a:xfrm>
            <a:off x="533400" y="838200"/>
            <a:ext cx="8235950" cy="1554163"/>
          </a:xfrm>
          <a:prstGeom prst="rect">
            <a:avLst/>
          </a:prstGeom>
          <a:noFill/>
          <a:ln w="9525">
            <a:noFill/>
            <a:miter lim="800000"/>
            <a:headEnd/>
            <a:tailEnd/>
          </a:ln>
        </p:spPr>
        <p:txBody>
          <a:bodyPr wrap="none" anchor="ctr">
            <a:spAutoFit/>
          </a:bodyPr>
          <a:lstStyle/>
          <a:p>
            <a:pPr algn="just"/>
            <a:r>
              <a:rPr lang="en-US" sz="3200" i="0">
                <a:latin typeface="Times New Roman" pitchFamily="18" charset="0"/>
              </a:rPr>
              <a:t>(a)   avoid sharp corners</a:t>
            </a:r>
          </a:p>
          <a:p>
            <a:pPr algn="just"/>
            <a:r>
              <a:rPr lang="en-US" sz="3200" i="0">
                <a:latin typeface="Times New Roman" pitchFamily="18" charset="0"/>
              </a:rPr>
              <a:t>(b)   use fillets to blend section changes smoothly</a:t>
            </a:r>
          </a:p>
          <a:p>
            <a:pPr algn="just"/>
            <a:r>
              <a:rPr lang="en-US" sz="3200" i="0">
                <a:latin typeface="Times New Roman" pitchFamily="18" charset="0"/>
              </a:rPr>
              <a:t>(c1) avoid rapid changes in cross-section areas </a:t>
            </a:r>
          </a:p>
        </p:txBody>
      </p:sp>
      <p:pic>
        <p:nvPicPr>
          <p:cNvPr id="68612" name="Picture 4" descr="sP2010283"/>
          <p:cNvPicPr>
            <a:picLocks noChangeAspect="1" noChangeArrowheads="1"/>
          </p:cNvPicPr>
          <p:nvPr/>
        </p:nvPicPr>
        <p:blipFill>
          <a:blip r:embed="rId2" cstate="print"/>
          <a:srcRect/>
          <a:stretch>
            <a:fillRect/>
          </a:stretch>
        </p:blipFill>
        <p:spPr bwMode="auto">
          <a:xfrm>
            <a:off x="457200" y="2438400"/>
            <a:ext cx="8153400" cy="358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0" y="0"/>
            <a:ext cx="3570288" cy="457200"/>
          </a:xfrm>
          <a:prstGeom prst="rect">
            <a:avLst/>
          </a:prstGeom>
          <a:noFill/>
          <a:ln w="9525">
            <a:noFill/>
            <a:miter lim="800000"/>
            <a:headEnd/>
            <a:tailEnd/>
          </a:ln>
        </p:spPr>
        <p:txBody>
          <a:bodyPr wrap="none">
            <a:spAutoFit/>
          </a:bodyPr>
          <a:lstStyle/>
          <a:p>
            <a:r>
              <a:rPr lang="en-US" sz="2400" b="1" i="0">
                <a:latin typeface="Times New Roman" pitchFamily="18" charset="0"/>
              </a:rPr>
              <a:t>Casting Design: </a:t>
            </a:r>
            <a:r>
              <a:rPr lang="en-US" sz="2400" i="0">
                <a:latin typeface="Times New Roman" pitchFamily="18" charset="0"/>
              </a:rPr>
              <a:t>guidelines</a:t>
            </a:r>
          </a:p>
        </p:txBody>
      </p:sp>
      <p:sp>
        <p:nvSpPr>
          <p:cNvPr id="69635" name="Rectangle 3"/>
          <p:cNvSpPr>
            <a:spLocks noChangeArrowheads="1"/>
          </p:cNvSpPr>
          <p:nvPr/>
        </p:nvSpPr>
        <p:spPr bwMode="auto">
          <a:xfrm>
            <a:off x="2057400" y="304800"/>
            <a:ext cx="6678613" cy="1616075"/>
          </a:xfrm>
          <a:prstGeom prst="rect">
            <a:avLst/>
          </a:prstGeom>
          <a:noFill/>
          <a:ln w="9525">
            <a:noFill/>
            <a:miter lim="800000"/>
            <a:headEnd/>
            <a:tailEnd/>
          </a:ln>
        </p:spPr>
        <p:txBody>
          <a:bodyPr wrap="none" anchor="ctr">
            <a:spAutoFit/>
          </a:bodyPr>
          <a:lstStyle/>
          <a:p>
            <a:pPr algn="just"/>
            <a:r>
              <a:rPr lang="en-US" sz="2000" i="0">
                <a:latin typeface="Times New Roman" pitchFamily="18" charset="0"/>
              </a:rPr>
              <a:t>(c1) avoid rapid changes in cross-section areas </a:t>
            </a:r>
          </a:p>
          <a:p>
            <a:pPr algn="just"/>
            <a:r>
              <a:rPr lang="en-US" sz="2000" i="0">
                <a:latin typeface="Times New Roman" pitchFamily="18" charset="0"/>
              </a:rPr>
              <a:t>(c2) if unavoidable, design mold to ensure</a:t>
            </a:r>
          </a:p>
          <a:p>
            <a:pPr algn="just"/>
            <a:r>
              <a:rPr lang="en-US" sz="2000" i="0">
                <a:latin typeface="Times New Roman" pitchFamily="18" charset="0"/>
              </a:rPr>
              <a:t>	- easy metal flow</a:t>
            </a:r>
          </a:p>
          <a:p>
            <a:pPr algn="just"/>
            <a:r>
              <a:rPr lang="en-US" sz="2000" i="0">
                <a:latin typeface="Times New Roman" pitchFamily="18" charset="0"/>
              </a:rPr>
              <a:t>	- uniform, rapid cooling (use chills, fluid-cooled tubes)</a:t>
            </a:r>
          </a:p>
          <a:p>
            <a:pPr algn="just"/>
            <a:endParaRPr lang="en-US" sz="2000" i="0">
              <a:latin typeface="Times New Roman" pitchFamily="18" charset="0"/>
            </a:endParaRPr>
          </a:p>
        </p:txBody>
      </p:sp>
      <p:pic>
        <p:nvPicPr>
          <p:cNvPr id="69636" name="Picture 4" descr="sP2010284"/>
          <p:cNvPicPr>
            <a:picLocks noChangeAspect="1" noChangeArrowheads="1"/>
          </p:cNvPicPr>
          <p:nvPr/>
        </p:nvPicPr>
        <p:blipFill>
          <a:blip r:embed="rId2" cstate="print"/>
          <a:srcRect/>
          <a:stretch>
            <a:fillRect/>
          </a:stretch>
        </p:blipFill>
        <p:spPr bwMode="auto">
          <a:xfrm>
            <a:off x="457200" y="1828800"/>
            <a:ext cx="7543800" cy="4891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496888" y="619125"/>
            <a:ext cx="3570287" cy="457200"/>
          </a:xfrm>
          <a:prstGeom prst="rect">
            <a:avLst/>
          </a:prstGeom>
          <a:noFill/>
          <a:ln w="9525">
            <a:noFill/>
            <a:miter lim="800000"/>
            <a:headEnd/>
            <a:tailEnd/>
          </a:ln>
        </p:spPr>
        <p:txBody>
          <a:bodyPr wrap="none">
            <a:spAutoFit/>
          </a:bodyPr>
          <a:lstStyle/>
          <a:p>
            <a:r>
              <a:rPr lang="en-US" sz="2400" b="1" i="0">
                <a:latin typeface="Times New Roman" pitchFamily="18" charset="0"/>
              </a:rPr>
              <a:t>Casting Design: </a:t>
            </a:r>
            <a:r>
              <a:rPr lang="en-US" sz="2400" i="0">
                <a:latin typeface="Times New Roman" pitchFamily="18" charset="0"/>
              </a:rPr>
              <a:t>guidelines</a:t>
            </a:r>
          </a:p>
        </p:txBody>
      </p:sp>
      <p:sp>
        <p:nvSpPr>
          <p:cNvPr id="70659" name="Rectangle 3"/>
          <p:cNvSpPr>
            <a:spLocks noChangeArrowheads="1"/>
          </p:cNvSpPr>
          <p:nvPr/>
        </p:nvSpPr>
        <p:spPr bwMode="auto">
          <a:xfrm>
            <a:off x="1141413" y="1416050"/>
            <a:ext cx="5345112" cy="701675"/>
          </a:xfrm>
          <a:prstGeom prst="rect">
            <a:avLst/>
          </a:prstGeom>
          <a:noFill/>
          <a:ln w="9525">
            <a:noFill/>
            <a:miter lim="800000"/>
            <a:headEnd/>
            <a:tailEnd/>
          </a:ln>
        </p:spPr>
        <p:txBody>
          <a:bodyPr wrap="none" anchor="ctr">
            <a:spAutoFit/>
          </a:bodyPr>
          <a:lstStyle/>
          <a:p>
            <a:pPr algn="just"/>
            <a:r>
              <a:rPr lang="en-US" sz="2000" i="0">
                <a:latin typeface="Times New Roman" pitchFamily="18" charset="0"/>
              </a:rPr>
              <a:t>(d) avoid large, flat areas</a:t>
            </a:r>
          </a:p>
          <a:p>
            <a:pPr algn="just"/>
            <a:r>
              <a:rPr lang="en-US" sz="2000" i="0">
                <a:latin typeface="Times New Roman" pitchFamily="18" charset="0"/>
              </a:rPr>
              <a:t>	- warpage due to residual stresses (why?) </a:t>
            </a:r>
          </a:p>
        </p:txBody>
      </p:sp>
      <p:pic>
        <p:nvPicPr>
          <p:cNvPr id="70660" name="Picture 4"/>
          <p:cNvPicPr>
            <a:picLocks noChangeAspect="1" noChangeArrowheads="1"/>
          </p:cNvPicPr>
          <p:nvPr/>
        </p:nvPicPr>
        <p:blipFill>
          <a:blip r:embed="rId2" cstate="print"/>
          <a:srcRect/>
          <a:stretch>
            <a:fillRect/>
          </a:stretch>
        </p:blipFill>
        <p:spPr bwMode="auto">
          <a:xfrm>
            <a:off x="3187700" y="2211388"/>
            <a:ext cx="3627438" cy="4486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496888" y="619125"/>
            <a:ext cx="3570287" cy="457200"/>
          </a:xfrm>
          <a:prstGeom prst="rect">
            <a:avLst/>
          </a:prstGeom>
          <a:noFill/>
          <a:ln w="9525">
            <a:noFill/>
            <a:miter lim="800000"/>
            <a:headEnd/>
            <a:tailEnd/>
          </a:ln>
        </p:spPr>
        <p:txBody>
          <a:bodyPr wrap="none">
            <a:spAutoFit/>
          </a:bodyPr>
          <a:lstStyle/>
          <a:p>
            <a:r>
              <a:rPr lang="en-US" sz="2400" b="1" i="0">
                <a:latin typeface="Times New Roman" pitchFamily="18" charset="0"/>
              </a:rPr>
              <a:t>Casting Design: </a:t>
            </a:r>
            <a:r>
              <a:rPr lang="en-US" sz="2400" i="0">
                <a:latin typeface="Times New Roman" pitchFamily="18" charset="0"/>
              </a:rPr>
              <a:t>guidelines</a:t>
            </a:r>
          </a:p>
        </p:txBody>
      </p:sp>
      <p:sp>
        <p:nvSpPr>
          <p:cNvPr id="71683" name="Rectangle 3"/>
          <p:cNvSpPr>
            <a:spLocks noChangeArrowheads="1"/>
          </p:cNvSpPr>
          <p:nvPr/>
        </p:nvSpPr>
        <p:spPr bwMode="auto">
          <a:xfrm>
            <a:off x="1189038" y="1595438"/>
            <a:ext cx="5240337" cy="1006475"/>
          </a:xfrm>
          <a:prstGeom prst="rect">
            <a:avLst/>
          </a:prstGeom>
          <a:noFill/>
          <a:ln w="9525">
            <a:noFill/>
            <a:miter lim="800000"/>
            <a:headEnd/>
            <a:tailEnd/>
          </a:ln>
        </p:spPr>
        <p:txBody>
          <a:bodyPr wrap="none" anchor="ctr">
            <a:spAutoFit/>
          </a:bodyPr>
          <a:lstStyle/>
          <a:p>
            <a:pPr algn="just"/>
            <a:r>
              <a:rPr lang="en-US" sz="2000" i="0">
                <a:latin typeface="Times New Roman" pitchFamily="18" charset="0"/>
              </a:rPr>
              <a:t>(e) provide drafts and tapers</a:t>
            </a:r>
          </a:p>
          <a:p>
            <a:pPr algn="just"/>
            <a:r>
              <a:rPr lang="en-US" sz="2000" i="0">
                <a:latin typeface="Times New Roman" pitchFamily="18" charset="0"/>
              </a:rPr>
              <a:t>	- easy removal, avoid damage</a:t>
            </a:r>
          </a:p>
          <a:p>
            <a:pPr algn="just"/>
            <a:r>
              <a:rPr lang="en-US" sz="2000" i="0">
                <a:latin typeface="Times New Roman" pitchFamily="18" charset="0"/>
              </a:rPr>
              <a:t>	- along what direction should we taper ? </a:t>
            </a:r>
          </a:p>
        </p:txBody>
      </p:sp>
      <p:pic>
        <p:nvPicPr>
          <p:cNvPr id="71684" name="Picture 4" descr="sP2010292"/>
          <p:cNvPicPr>
            <a:picLocks noChangeAspect="1" noChangeArrowheads="1"/>
          </p:cNvPicPr>
          <p:nvPr/>
        </p:nvPicPr>
        <p:blipFill>
          <a:blip r:embed="rId2" cstate="print"/>
          <a:srcRect/>
          <a:stretch>
            <a:fillRect/>
          </a:stretch>
        </p:blipFill>
        <p:spPr bwMode="auto">
          <a:xfrm>
            <a:off x="381000" y="2667000"/>
            <a:ext cx="8229600" cy="3268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p:spPr>
        <p:txBody>
          <a:bodyPr/>
          <a:lstStyle/>
          <a:p>
            <a:fld id="{5B76313C-CF57-45B6-9500-352A1F20BF49}" type="slidenum">
              <a:rPr lang="en-US" smtClean="0"/>
              <a:pPr/>
              <a:t>7</a:t>
            </a:fld>
            <a:endParaRPr lang="th-TH" smtClean="0"/>
          </a:p>
        </p:txBody>
      </p:sp>
      <p:sp>
        <p:nvSpPr>
          <p:cNvPr id="16387" name="Rectangle 2"/>
          <p:cNvSpPr>
            <a:spLocks noGrp="1" noChangeArrowheads="1"/>
          </p:cNvSpPr>
          <p:nvPr>
            <p:ph type="title"/>
          </p:nvPr>
        </p:nvSpPr>
        <p:spPr>
          <a:xfrm>
            <a:off x="457200" y="228600"/>
            <a:ext cx="7772400" cy="1143000"/>
          </a:xfrm>
          <a:noFill/>
        </p:spPr>
        <p:txBody>
          <a:bodyPr lIns="92075" tIns="46038" rIns="92075" bIns="46038"/>
          <a:lstStyle/>
          <a:p>
            <a:pPr defTabSz="762000" eaLnBrk="1" hangingPunct="1"/>
            <a:r>
              <a:rPr lang="en-US" b="1" smtClean="0"/>
              <a:t>HISTORY OF METALS</a:t>
            </a:r>
          </a:p>
        </p:txBody>
      </p:sp>
      <p:sp>
        <p:nvSpPr>
          <p:cNvPr id="16388" name="Rectangle 3"/>
          <p:cNvSpPr>
            <a:spLocks noGrp="1" noChangeArrowheads="1"/>
          </p:cNvSpPr>
          <p:nvPr>
            <p:ph type="body" idx="1"/>
          </p:nvPr>
        </p:nvSpPr>
        <p:spPr>
          <a:xfrm>
            <a:off x="685800" y="1371600"/>
            <a:ext cx="8229600" cy="4800600"/>
          </a:xfrm>
          <a:noFill/>
        </p:spPr>
        <p:txBody>
          <a:bodyPr lIns="92075" tIns="46038" rIns="92075" bIns="46038"/>
          <a:lstStyle/>
          <a:p>
            <a:pPr defTabSz="762000" eaLnBrk="1" hangingPunct="1"/>
            <a:r>
              <a:rPr lang="en-US" smtClean="0"/>
              <a:t>86 Metals known today</a:t>
            </a:r>
          </a:p>
          <a:p>
            <a:pPr defTabSz="762000" eaLnBrk="1" hangingPunct="1"/>
            <a:r>
              <a:rPr lang="en-US" smtClean="0"/>
              <a:t>Only 24 discovered before 19th century</a:t>
            </a:r>
          </a:p>
          <a:p>
            <a:pPr defTabSz="762000" eaLnBrk="1" hangingPunct="1"/>
            <a:r>
              <a:rPr lang="en-US" smtClean="0"/>
              <a:t>Earliest metals were gold (6000BC) and copper (4200BC)</a:t>
            </a:r>
          </a:p>
          <a:p>
            <a:pPr defTabSz="762000" eaLnBrk="1" hangingPunct="1"/>
            <a:r>
              <a:rPr lang="en-US" smtClean="0"/>
              <a:t>Seven </a:t>
            </a:r>
            <a:r>
              <a:rPr lang="en-US" i="1" smtClean="0"/>
              <a:t>Origin </a:t>
            </a:r>
            <a:r>
              <a:rPr lang="en-US" smtClean="0"/>
              <a:t>were: Gold( 6000BC), Copper( 4200BC), Silver (4000BC), Lead (3500BC), Tin (1750BC), Smelted Iron (1500BC) and Mercury ( 750BC)</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496888" y="619125"/>
            <a:ext cx="3570287" cy="457200"/>
          </a:xfrm>
          <a:prstGeom prst="rect">
            <a:avLst/>
          </a:prstGeom>
          <a:noFill/>
          <a:ln w="9525">
            <a:noFill/>
            <a:miter lim="800000"/>
            <a:headEnd/>
            <a:tailEnd/>
          </a:ln>
        </p:spPr>
        <p:txBody>
          <a:bodyPr wrap="none">
            <a:spAutoFit/>
          </a:bodyPr>
          <a:lstStyle/>
          <a:p>
            <a:r>
              <a:rPr lang="en-US" sz="2400" b="1" i="0">
                <a:latin typeface="Times New Roman" pitchFamily="18" charset="0"/>
              </a:rPr>
              <a:t>Casting Design: </a:t>
            </a:r>
            <a:r>
              <a:rPr lang="en-US" sz="2400" i="0">
                <a:latin typeface="Times New Roman" pitchFamily="18" charset="0"/>
              </a:rPr>
              <a:t>guidelines</a:t>
            </a:r>
          </a:p>
        </p:txBody>
      </p:sp>
      <p:sp>
        <p:nvSpPr>
          <p:cNvPr id="72707" name="Rectangle 3"/>
          <p:cNvSpPr>
            <a:spLocks noChangeArrowheads="1"/>
          </p:cNvSpPr>
          <p:nvPr/>
        </p:nvSpPr>
        <p:spPr bwMode="auto">
          <a:xfrm>
            <a:off x="1354138" y="1671638"/>
            <a:ext cx="4086225" cy="1006475"/>
          </a:xfrm>
          <a:prstGeom prst="rect">
            <a:avLst/>
          </a:prstGeom>
          <a:noFill/>
          <a:ln w="9525">
            <a:noFill/>
            <a:miter lim="800000"/>
            <a:headEnd/>
            <a:tailEnd/>
          </a:ln>
        </p:spPr>
        <p:txBody>
          <a:bodyPr wrap="none" anchor="ctr">
            <a:spAutoFit/>
          </a:bodyPr>
          <a:lstStyle/>
          <a:p>
            <a:pPr algn="just"/>
            <a:r>
              <a:rPr lang="en-US" sz="2000" i="0">
                <a:latin typeface="Times New Roman" pitchFamily="18" charset="0"/>
              </a:rPr>
              <a:t>(g) proper design of parting line</a:t>
            </a:r>
          </a:p>
          <a:p>
            <a:pPr algn="just"/>
            <a:endParaRPr lang="en-US" sz="2000" i="0">
              <a:latin typeface="Times New Roman" pitchFamily="18" charset="0"/>
            </a:endParaRPr>
          </a:p>
          <a:p>
            <a:pPr algn="just"/>
            <a:r>
              <a:rPr lang="en-US" sz="2000" i="0">
                <a:latin typeface="Times New Roman" pitchFamily="18" charset="0"/>
              </a:rPr>
              <a:t>	- “flattest” parting line is best</a:t>
            </a:r>
          </a:p>
        </p:txBody>
      </p:sp>
      <p:pic>
        <p:nvPicPr>
          <p:cNvPr id="72708" name="Picture 4"/>
          <p:cNvPicPr>
            <a:picLocks noChangeAspect="1" noChangeArrowheads="1"/>
          </p:cNvPicPr>
          <p:nvPr/>
        </p:nvPicPr>
        <p:blipFill>
          <a:blip r:embed="rId2" cstate="print"/>
          <a:srcRect/>
          <a:stretch>
            <a:fillRect/>
          </a:stretch>
        </p:blipFill>
        <p:spPr bwMode="auto">
          <a:xfrm>
            <a:off x="228600" y="3124200"/>
            <a:ext cx="8534400" cy="1630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379413" y="317500"/>
            <a:ext cx="3756025" cy="457200"/>
          </a:xfrm>
          <a:prstGeom prst="rect">
            <a:avLst/>
          </a:prstGeom>
          <a:noFill/>
          <a:ln w="9525">
            <a:noFill/>
            <a:miter lim="800000"/>
            <a:headEnd/>
            <a:tailEnd/>
          </a:ln>
        </p:spPr>
        <p:txBody>
          <a:bodyPr wrap="none">
            <a:spAutoFit/>
          </a:bodyPr>
          <a:lstStyle/>
          <a:p>
            <a:r>
              <a:rPr lang="en-US" sz="2400" b="1" i="0">
                <a:latin typeface="Times New Roman" pitchFamily="18" charset="0"/>
              </a:rPr>
              <a:t>Different Casting Processes</a:t>
            </a:r>
          </a:p>
        </p:txBody>
      </p:sp>
      <p:graphicFrame>
        <p:nvGraphicFramePr>
          <p:cNvPr id="373763" name="Group 3"/>
          <p:cNvGraphicFramePr>
            <a:graphicFrameLocks noGrp="1"/>
          </p:cNvGraphicFramePr>
          <p:nvPr/>
        </p:nvGraphicFramePr>
        <p:xfrm>
          <a:off x="419100" y="1025525"/>
          <a:ext cx="8667750" cy="5828983"/>
        </p:xfrm>
        <a:graphic>
          <a:graphicData uri="http://schemas.openxmlformats.org/drawingml/2006/table">
            <a:tbl>
              <a:tblPr/>
              <a:tblGrid>
                <a:gridCol w="1484313"/>
                <a:gridCol w="3038475"/>
                <a:gridCol w="2178050"/>
                <a:gridCol w="1966912"/>
              </a:tblGrid>
              <a:tr h="3730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pitchFamily="34" charset="0"/>
                          <a:cs typeface="Times New Roman" pitchFamily="18" charset="0"/>
                        </a:rPr>
                        <a:t>Process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pitchFamily="34" charset="0"/>
                          <a:cs typeface="Times New Roman" pitchFamily="18" charset="0"/>
                        </a:rPr>
                        <a:t>Advantages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pitchFamily="34" charset="0"/>
                          <a:cs typeface="Times New Roman" pitchFamily="18" charset="0"/>
                        </a:rPr>
                        <a:t>Disadvantages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pitchFamily="34" charset="0"/>
                          <a:cs typeface="Times New Roman" pitchFamily="18" charset="0"/>
                        </a:rPr>
                        <a:t>Examples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08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Sand</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many metals, sizes, shapes, cheap</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poor finish &amp; tolerance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engine blocks, cylinder heads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08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Shell mold</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better accuracy, finish, higher production rate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limited part size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connecting rods, gear housings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08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Expendable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pattern</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Wide range of metals, sizes, shapes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patterns have low strength</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cylinder heads, brake components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9275">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Plaster mold</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complex shapes, good surface finish</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non-ferrous metals, low production rate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prototypes of mechanical parts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08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Ceramic mold</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complex shapes, high accuracy, good finish</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small sizes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impellers, injection mold tooling</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Investment</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complex shapes, excellent finish</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small parts, expensive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jewellery</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08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Permanent mold</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good finish, low porosity, high production rate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Costly mold, simpler shapes only</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gears, gear housings </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6425">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Die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Excellent dimensional accuracy, high production rate</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costly dies, small parts,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non-ferrous metals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gears, camera bodies, car wheels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086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Centrifugal</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Large cylindrical parts, good quality</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Expensive, few shapes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cs typeface="Times New Roman" pitchFamily="18" charset="0"/>
                        </a:rPr>
                        <a:t>pipes, boilers, flywheels</a:t>
                      </a:r>
                      <a:endParaRPr kumimoji="0" lang="en-US" sz="1600" b="0" i="0" u="none" strike="noStrike" cap="none" normalizeH="0" baseline="0" smtClean="0">
                        <a:ln>
                          <a:noFill/>
                        </a:ln>
                        <a:solidFill>
                          <a:schemeClr val="tx1"/>
                        </a:solidFill>
                        <a:effectLst/>
                        <a:latin typeface="Arial" pitchFamily="34" charset="0"/>
                        <a:cs typeface="Angsana New" pitchFamily="18" charset="-34"/>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p:spPr>
        <p:txBody>
          <a:bodyPr lIns="92075" tIns="46038" rIns="92075" bIns="46038"/>
          <a:lstStyle/>
          <a:p>
            <a:pPr defTabSz="762000" eaLnBrk="1" hangingPunct="1"/>
            <a:r>
              <a:rPr lang="en-US" b="1" u="sng" smtClean="0"/>
              <a:t>HISTORY OF METALS</a:t>
            </a:r>
            <a:br>
              <a:rPr lang="en-US" b="1" u="sng" smtClean="0"/>
            </a:br>
            <a:endParaRPr lang="en-US" b="1" u="sng" smtClean="0"/>
          </a:p>
        </p:txBody>
      </p:sp>
      <p:sp>
        <p:nvSpPr>
          <p:cNvPr id="17411" name="Rectangle 3"/>
          <p:cNvSpPr>
            <a:spLocks noGrp="1" noChangeArrowheads="1"/>
          </p:cNvSpPr>
          <p:nvPr>
            <p:ph type="body" idx="1"/>
          </p:nvPr>
        </p:nvSpPr>
        <p:spPr>
          <a:noFill/>
        </p:spPr>
        <p:txBody>
          <a:bodyPr lIns="92075" tIns="46038" rIns="92075" bIns="46038"/>
          <a:lstStyle/>
          <a:p>
            <a:pPr defTabSz="762000" eaLnBrk="1" hangingPunct="1">
              <a:lnSpc>
                <a:spcPct val="90000"/>
              </a:lnSpc>
            </a:pPr>
            <a:r>
              <a:rPr lang="en-US" sz="2800" smtClean="0"/>
              <a:t>Although several metals occur in the earth’s crust in their native state, the early civilizations learned to process ores -- usually metal sulfides or oxides -- by reduction or oxidation processes at elevated temperatures.</a:t>
            </a:r>
          </a:p>
          <a:p>
            <a:pPr defTabSz="762000" eaLnBrk="1" hangingPunct="1">
              <a:lnSpc>
                <a:spcPct val="90000"/>
              </a:lnSpc>
            </a:pPr>
            <a:r>
              <a:rPr lang="en-US" sz="2800" smtClean="0"/>
              <a:t>At first, this probably happened by accident, when these ores were dropped into campfires.</a:t>
            </a:r>
          </a:p>
          <a:p>
            <a:pPr defTabSz="762000" eaLnBrk="1" hangingPunct="1">
              <a:lnSpc>
                <a:spcPct val="90000"/>
              </a:lnSpc>
            </a:pPr>
            <a:r>
              <a:rPr lang="en-US" sz="2800" smtClean="0"/>
              <a:t>By smelting tin ores with copper ores a new kind of “copper” was produced that was stronger and easier to cast.. This was discovery of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4129" name="Group 113"/>
          <p:cNvGraphicFramePr>
            <a:graphicFrameLocks noGrp="1"/>
          </p:cNvGraphicFramePr>
          <p:nvPr>
            <p:ph sz="half" idx="2"/>
          </p:nvPr>
        </p:nvGraphicFramePr>
        <p:xfrm>
          <a:off x="2895600" y="1208088"/>
          <a:ext cx="4038600" cy="5126990"/>
        </p:xfrm>
        <a:graphic>
          <a:graphicData uri="http://schemas.openxmlformats.org/drawingml/2006/table">
            <a:tbl>
              <a:tblPr/>
              <a:tblGrid>
                <a:gridCol w="2786063"/>
                <a:gridCol w="1252537"/>
              </a:tblGrid>
              <a:tr h="449263">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Melting point </a:t>
                      </a:r>
                      <a:r>
                        <a:rPr kumimoji="0" lang="en-US" sz="2400" b="1" i="0" u="none" strike="noStrike" cap="none" normalizeH="0" baseline="0" smtClean="0">
                          <a:ln>
                            <a:noFill/>
                          </a:ln>
                          <a:solidFill>
                            <a:schemeClr val="tx1"/>
                          </a:solidFill>
                          <a:effectLst/>
                          <a:latin typeface="Arial" pitchFamily="34" charset="0"/>
                          <a:cs typeface="Angsana New" pitchFamily="18" charset="-34"/>
                        </a:rPr>
                        <a:t>( </a:t>
                      </a:r>
                      <a:r>
                        <a:rPr kumimoji="0" lang="en-US" sz="2400" b="1" i="1" u="none" strike="noStrike" cap="none" normalizeH="0" baseline="0" smtClean="0">
                          <a:ln>
                            <a:noFill/>
                          </a:ln>
                          <a:solidFill>
                            <a:schemeClr val="tx1"/>
                          </a:solidFill>
                          <a:effectLst/>
                          <a:latin typeface="Arial" pitchFamily="34" charset="0"/>
                          <a:cs typeface="Angsana New" pitchFamily="18" charset="-34"/>
                        </a:rPr>
                        <a:t>c </a:t>
                      </a:r>
                      <a:r>
                        <a:rPr kumimoji="0" lang="en-US" sz="2400" b="1" i="0" u="none" strike="noStrike" cap="none" normalizeH="0" baseline="0" smtClean="0">
                          <a:ln>
                            <a:noFill/>
                          </a:ln>
                          <a:solidFill>
                            <a:schemeClr val="tx1"/>
                          </a:solidFill>
                          <a:effectLst/>
                          <a:latin typeface="Arial" pitchFamily="34" charset="0"/>
                          <a:cs typeface="Angsana New" pitchFamily="18" charset="-34"/>
                        </a:rPr>
                        <a:t>)</a:t>
                      </a:r>
                      <a:endParaRPr kumimoji="0" lang="th-TH" sz="2400" b="1" i="0" u="none" strike="noStrike" cap="none" normalizeH="0" baseline="0" smtClean="0">
                        <a:ln>
                          <a:noFill/>
                        </a:ln>
                        <a:solidFill>
                          <a:schemeClr val="tx1"/>
                        </a:solidFill>
                        <a:effectLst/>
                        <a:latin typeface="Arial" pitchFamily="34" charset="0"/>
                        <a:cs typeface="Angsana New" pitchFamily="18" charset="-34"/>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hMerge="1">
                  <a:txBody>
                    <a:bodyPr/>
                    <a:lstStyle/>
                    <a:p>
                      <a:endParaRPr lang="th-TH"/>
                    </a:p>
                  </a:txBody>
                  <a:tcPr/>
                </a:tc>
              </a:tr>
              <a:tr h="4540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1" u="none" strike="noStrike" cap="none" normalizeH="0" baseline="0" smtClean="0">
                          <a:ln>
                            <a:noFill/>
                          </a:ln>
                          <a:solidFill>
                            <a:schemeClr val="tx1"/>
                          </a:solidFill>
                          <a:effectLst/>
                          <a:latin typeface="Arial" pitchFamily="34" charset="0"/>
                          <a:cs typeface="Angsana New" pitchFamily="18" charset="-34"/>
                        </a:rPr>
                        <a:t>Aluminium</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1" u="none" strike="noStrike" cap="none" normalizeH="0" baseline="0" smtClean="0">
                          <a:ln>
                            <a:noFill/>
                          </a:ln>
                          <a:solidFill>
                            <a:schemeClr val="tx1"/>
                          </a:solidFill>
                          <a:effectLst/>
                          <a:latin typeface="Arial" pitchFamily="34" charset="0"/>
                          <a:cs typeface="Angsana New" pitchFamily="18" charset="-34"/>
                        </a:rPr>
                        <a:t>659</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r>
              <a:tr h="4524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Silver</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0" u="none" strike="noStrike" cap="none" normalizeH="0" baseline="0" smtClean="0">
                          <a:ln>
                            <a:noFill/>
                          </a:ln>
                          <a:solidFill>
                            <a:schemeClr val="tx1"/>
                          </a:solidFill>
                          <a:effectLst/>
                          <a:latin typeface="Arial" pitchFamily="34" charset="0"/>
                          <a:cs typeface="Angsana New" pitchFamily="18" charset="-34"/>
                        </a:rPr>
                        <a:t>961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r>
              <a:tr h="6159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Gold</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0" u="none" strike="noStrike" cap="none" normalizeH="0" baseline="0" smtClean="0">
                          <a:ln>
                            <a:noFill/>
                          </a:ln>
                          <a:solidFill>
                            <a:schemeClr val="tx1"/>
                          </a:solidFill>
                          <a:effectLst/>
                          <a:latin typeface="Arial" pitchFamily="34" charset="0"/>
                          <a:cs typeface="Angsana New" pitchFamily="18" charset="-34"/>
                        </a:rPr>
                        <a:t>1063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r>
              <a:tr h="4540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Copper</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0" u="none" strike="noStrike" cap="none" normalizeH="0" baseline="0" smtClean="0">
                          <a:ln>
                            <a:noFill/>
                          </a:ln>
                          <a:solidFill>
                            <a:schemeClr val="tx1"/>
                          </a:solidFill>
                          <a:effectLst/>
                          <a:latin typeface="Arial" pitchFamily="34" charset="0"/>
                          <a:cs typeface="Angsana New" pitchFamily="18" charset="-34"/>
                        </a:rPr>
                        <a:t>1083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r>
              <a:tr h="4524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Iron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0" u="none" strike="noStrike" cap="none" normalizeH="0" baseline="0" smtClean="0">
                          <a:ln>
                            <a:noFill/>
                          </a:ln>
                          <a:solidFill>
                            <a:schemeClr val="tx1"/>
                          </a:solidFill>
                          <a:effectLst/>
                          <a:latin typeface="Arial" pitchFamily="34" charset="0"/>
                          <a:cs typeface="Angsana New" pitchFamily="18" charset="-34"/>
                        </a:rPr>
                        <a:t>1520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r>
              <a:tr h="4524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Cast iron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0" u="none" strike="noStrike" cap="none" normalizeH="0" baseline="0" smtClean="0">
                          <a:ln>
                            <a:noFill/>
                          </a:ln>
                          <a:solidFill>
                            <a:schemeClr val="tx1"/>
                          </a:solidFill>
                          <a:effectLst/>
                          <a:latin typeface="Arial" pitchFamily="34" charset="0"/>
                          <a:cs typeface="Angsana New" pitchFamily="18" charset="-34"/>
                        </a:rPr>
                        <a:t>1093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r>
              <a:tr h="4524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Steel</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0" u="none" strike="noStrike" cap="none" normalizeH="0" baseline="0" smtClean="0">
                          <a:ln>
                            <a:noFill/>
                          </a:ln>
                          <a:solidFill>
                            <a:schemeClr val="tx1"/>
                          </a:solidFill>
                          <a:effectLst/>
                          <a:latin typeface="Arial" pitchFamily="34" charset="0"/>
                          <a:cs typeface="Angsana New" pitchFamily="18" charset="-34"/>
                        </a:rPr>
                        <a:t>1371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D9F"/>
                    </a:solidFill>
                  </a:tcPr>
                </a:tc>
              </a:tr>
              <a:tr h="4540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h-TH" sz="2400" b="0" i="0" u="none" strike="noStrike" cap="none" normalizeH="0" baseline="0" smtClean="0">
                          <a:ln>
                            <a:noFill/>
                          </a:ln>
                          <a:solidFill>
                            <a:schemeClr val="tx1"/>
                          </a:solidFill>
                          <a:effectLst/>
                          <a:latin typeface="Arial" pitchFamily="34" charset="0"/>
                          <a:cs typeface="Angsana New" pitchFamily="18" charset="-34"/>
                        </a:rPr>
                        <a:t>Carbon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h-TH" sz="3200" b="0" i="0" u="none" strike="noStrike" cap="none" normalizeH="0" baseline="0" smtClean="0">
                          <a:ln>
                            <a:noFill/>
                          </a:ln>
                          <a:solidFill>
                            <a:schemeClr val="tx1"/>
                          </a:solidFill>
                          <a:effectLst/>
                          <a:latin typeface="Arial" pitchFamily="34" charset="0"/>
                          <a:cs typeface="Angsana New" pitchFamily="18" charset="-34"/>
                        </a:rPr>
                        <a:t>3500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r>
            </a:tbl>
          </a:graphicData>
        </a:graphic>
      </p:graphicFrame>
      <p:sp>
        <p:nvSpPr>
          <p:cNvPr id="18465" name="WordArt 108"/>
          <p:cNvSpPr>
            <a:spLocks noChangeArrowheads="1" noChangeShapeType="1" noTextEdit="1"/>
          </p:cNvSpPr>
          <p:nvPr/>
        </p:nvSpPr>
        <p:spPr bwMode="auto">
          <a:xfrm>
            <a:off x="457200" y="228600"/>
            <a:ext cx="4267200" cy="571500"/>
          </a:xfrm>
          <a:prstGeom prst="rect">
            <a:avLst/>
          </a:prstGeom>
        </p:spPr>
        <p:txBody>
          <a:bodyPr wrap="none" fromWordArt="1">
            <a:prstTxWarp prst="textPlain">
              <a:avLst>
                <a:gd name="adj" fmla="val 50000"/>
              </a:avLst>
            </a:prstTxWarp>
          </a:bodyPr>
          <a:lstStyle/>
          <a:p>
            <a:pPr algn="ctr"/>
            <a:r>
              <a:rPr lang="en-US" kern="10">
                <a:ln w="19050">
                  <a:solidFill>
                    <a:srgbClr val="99CCFF"/>
                  </a:solidFill>
                  <a:round/>
                  <a:headEnd/>
                  <a:tailEnd/>
                </a:ln>
                <a:solidFill>
                  <a:srgbClr val="0066CC"/>
                </a:solidFill>
                <a:effectLst>
                  <a:outerShdw dist="35921" dir="2700000" algn="ctr" rotWithShape="0">
                    <a:srgbClr val="990000"/>
                  </a:outerShdw>
                </a:effectLst>
                <a:latin typeface="Impact"/>
              </a:rPr>
              <a:t>Melting of Materials</a:t>
            </a:r>
            <a:endParaRPr lang="th-TH" kern="1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h-TH" sz="3600" b="0" i="1" u="none" strike="noStrike" cap="none" normalizeH="0" baseline="0" smtClean="0">
            <a:ln>
              <a:noFill/>
            </a:ln>
            <a:solidFill>
              <a:schemeClr val="tx1"/>
            </a:solidFill>
            <a:effectLst/>
            <a:latin typeface="Arial" pitchFamily="34" charset="0"/>
            <a:cs typeface="Angsana New" pitchFamily="18" charset="-34"/>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h-TH" sz="3600" b="0" i="1" u="none" strike="noStrike" cap="none" normalizeH="0" baseline="0" smtClean="0">
            <a:ln>
              <a:noFill/>
            </a:ln>
            <a:solidFill>
              <a:schemeClr val="tx1"/>
            </a:solidFill>
            <a:effectLst/>
            <a:latin typeface="Arial" pitchFamily="34" charset="0"/>
            <a:cs typeface="Angsana New" pitchFamily="18" charset="-34"/>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1568</TotalTime>
  <Words>2461</Words>
  <Application>Microsoft Office PowerPoint</Application>
  <PresentationFormat>On-screen Show (4:3)</PresentationFormat>
  <Paragraphs>490</Paragraphs>
  <Slides>71</Slides>
  <Notes>6</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71</vt:i4>
      </vt:variant>
    </vt:vector>
  </HeadingPairs>
  <TitlesOfParts>
    <vt:vector size="74" baseType="lpstr">
      <vt:lpstr>Default Design</vt:lpstr>
      <vt:lpstr>Bitmap Image</vt:lpstr>
      <vt:lpstr>Picture Publisher Image</vt:lpstr>
      <vt:lpstr>Iron and Steel Production </vt:lpstr>
      <vt:lpstr>PowerPoint Presentation</vt:lpstr>
      <vt:lpstr>Classifications of Metal Alloys</vt:lpstr>
      <vt:lpstr>PowerPoint Presentation</vt:lpstr>
      <vt:lpstr>Common properties of metals.</vt:lpstr>
      <vt:lpstr>Properties of Iron and Steel</vt:lpstr>
      <vt:lpstr>HISTORY OF METALS</vt:lpstr>
      <vt:lpstr>HISTORY OF METALS </vt:lpstr>
      <vt:lpstr>PowerPoint Presentation</vt:lpstr>
      <vt:lpstr>PowerPoint Presentation</vt:lpstr>
      <vt:lpstr>Where Does Iron Come From?</vt:lpstr>
      <vt:lpstr>Iron Ores</vt:lpstr>
      <vt:lpstr>Blast Furnace</vt:lpstr>
      <vt:lpstr>Metallurgy</vt:lpstr>
      <vt:lpstr>Production of Pig iron</vt:lpstr>
      <vt:lpstr>Reaction</vt:lpstr>
      <vt:lpstr>Pig Iron</vt:lpstr>
      <vt:lpstr>Steel</vt:lpstr>
      <vt:lpstr>Steel</vt:lpstr>
      <vt:lpstr>Wrought iron</vt:lpstr>
      <vt:lpstr>Steel generally has less than about 0.7% C, but can have up to 1.4 (2.11theory) % C. </vt:lpstr>
      <vt:lpstr>Furnaces for Converting Steel</vt:lpstr>
      <vt:lpstr>Open-hearth furnace THE FLOOR OF FIRE PLACE</vt:lpstr>
      <vt:lpstr>Open hearth furnance</vt:lpstr>
      <vt:lpstr>Blessemer</vt:lpstr>
      <vt:lpstr>Basic–oxygen Furnance</vt:lpstr>
      <vt:lpstr>Electric arc furnace</vt:lpstr>
      <vt:lpstr>Induction furnance</vt:lpstr>
      <vt:lpstr>Ingot</vt:lpstr>
      <vt:lpstr>Ingot</vt:lpstr>
      <vt:lpstr>PowerPoint Presentation</vt:lpstr>
      <vt:lpstr>Continuous casting  </vt:lpstr>
      <vt:lpstr>Summary: Steels</vt:lpstr>
      <vt:lpstr>Standards Designation Equivalent of Tool Steels --- </vt:lpstr>
      <vt:lpstr>PowerPoint Presentation</vt:lpstr>
      <vt:lpstr>PowerPoint Presentation</vt:lpstr>
      <vt:lpstr>PowerPoint Presentation</vt:lpstr>
      <vt:lpstr>PowerPoint Presentation</vt:lpstr>
      <vt:lpstr>Stainless Steel</vt:lpstr>
      <vt:lpstr>PowerPoint Presentation</vt:lpstr>
      <vt:lpstr>PowerPoint Presentation</vt:lpstr>
      <vt:lpstr>Metal Casting </vt:lpstr>
      <vt:lpstr>PowerPoint Presentation</vt:lpstr>
      <vt:lpstr>Casting</vt:lpstr>
      <vt:lpstr>Casting since about 4000 BC…</vt:lpstr>
      <vt:lpstr>PowerPoint Presentation</vt:lpstr>
      <vt:lpstr>Casting Methods</vt:lpstr>
      <vt:lpstr>Casting Mold</vt:lpstr>
      <vt:lpstr>PowerPoint Presentation</vt:lpstr>
      <vt:lpstr>Sand Casting</vt:lpstr>
      <vt:lpstr>Sand Casting Mold Features</vt:lpstr>
      <vt:lpstr>PowerPoint Presentation</vt:lpstr>
      <vt:lpstr>PowerPoint Presentation</vt:lpstr>
      <vt:lpstr>PowerPoint Presentation</vt:lpstr>
      <vt:lpstr>PowerPoint Presentation</vt:lpstr>
      <vt:lpstr>PowerPoint Presentation</vt:lpstr>
      <vt:lpstr>Die Casting – Cold-Chamber Casting</vt:lpstr>
      <vt:lpstr>Die Casting – Hot-Chamber Casting</vt:lpstr>
      <vt:lpstr>Die Casting – Hot-Chamber Casting</vt:lpstr>
      <vt:lpstr>Die Casting</vt:lpstr>
      <vt:lpstr>High Melt Temperature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Thammasat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mapiwat</dc:creator>
  <cp:lastModifiedBy>Apiwat Muttamara</cp:lastModifiedBy>
  <cp:revision>113</cp:revision>
  <dcterms:created xsi:type="dcterms:W3CDTF">2005-05-30T05:33:18Z</dcterms:created>
  <dcterms:modified xsi:type="dcterms:W3CDTF">2013-06-10T05:30:08Z</dcterms:modified>
</cp:coreProperties>
</file>