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handoutMasterIdLst>
    <p:handoutMasterId r:id="rId16"/>
  </p:handoutMasterIdLst>
  <p:sldIdLst>
    <p:sldId id="256" r:id="rId2"/>
    <p:sldId id="278" r:id="rId3"/>
    <p:sldId id="308" r:id="rId4"/>
    <p:sldId id="348" r:id="rId5"/>
    <p:sldId id="347" r:id="rId6"/>
    <p:sldId id="309" r:id="rId7"/>
    <p:sldId id="349" r:id="rId8"/>
    <p:sldId id="350" r:id="rId9"/>
    <p:sldId id="353" r:id="rId10"/>
    <p:sldId id="352" r:id="rId11"/>
    <p:sldId id="356" r:id="rId12"/>
    <p:sldId id="318" r:id="rId13"/>
    <p:sldId id="355" r:id="rId14"/>
  </p:sldIdLst>
  <p:sldSz cx="9144000" cy="6858000" type="screen4x3"/>
  <p:notesSz cx="6807200" cy="9939338"/>
  <p:defaultTextStyle>
    <a:defPPr>
      <a:defRPr lang="th-TH"/>
    </a:defPPr>
    <a:lvl1pPr algn="l" rtl="0" fontAlgn="base">
      <a:spcBef>
        <a:spcPct val="0"/>
      </a:spcBef>
      <a:spcAft>
        <a:spcPct val="0"/>
      </a:spcAft>
      <a:defRPr kern="1200">
        <a:solidFill>
          <a:schemeClr val="tx1"/>
        </a:solidFill>
        <a:latin typeface="Comic Sans MS" pitchFamily="66" charset="0"/>
        <a:ea typeface="+mn-ea"/>
        <a:cs typeface="Angsana New" pitchFamily="18" charset="-34"/>
      </a:defRPr>
    </a:lvl1pPr>
    <a:lvl2pPr marL="457200" algn="l" rtl="0" fontAlgn="base">
      <a:spcBef>
        <a:spcPct val="0"/>
      </a:spcBef>
      <a:spcAft>
        <a:spcPct val="0"/>
      </a:spcAft>
      <a:defRPr kern="1200">
        <a:solidFill>
          <a:schemeClr val="tx1"/>
        </a:solidFill>
        <a:latin typeface="Comic Sans MS" pitchFamily="66" charset="0"/>
        <a:ea typeface="+mn-ea"/>
        <a:cs typeface="Angsana New" pitchFamily="18" charset="-34"/>
      </a:defRPr>
    </a:lvl2pPr>
    <a:lvl3pPr marL="914400" algn="l" rtl="0" fontAlgn="base">
      <a:spcBef>
        <a:spcPct val="0"/>
      </a:spcBef>
      <a:spcAft>
        <a:spcPct val="0"/>
      </a:spcAft>
      <a:defRPr kern="1200">
        <a:solidFill>
          <a:schemeClr val="tx1"/>
        </a:solidFill>
        <a:latin typeface="Comic Sans MS" pitchFamily="66" charset="0"/>
        <a:ea typeface="+mn-ea"/>
        <a:cs typeface="Angsana New" pitchFamily="18" charset="-34"/>
      </a:defRPr>
    </a:lvl3pPr>
    <a:lvl4pPr marL="1371600" algn="l" rtl="0" fontAlgn="base">
      <a:spcBef>
        <a:spcPct val="0"/>
      </a:spcBef>
      <a:spcAft>
        <a:spcPct val="0"/>
      </a:spcAft>
      <a:defRPr kern="1200">
        <a:solidFill>
          <a:schemeClr val="tx1"/>
        </a:solidFill>
        <a:latin typeface="Comic Sans MS" pitchFamily="66" charset="0"/>
        <a:ea typeface="+mn-ea"/>
        <a:cs typeface="Angsana New" pitchFamily="18" charset="-34"/>
      </a:defRPr>
    </a:lvl4pPr>
    <a:lvl5pPr marL="1828800" algn="l" rtl="0" fontAlgn="base">
      <a:spcBef>
        <a:spcPct val="0"/>
      </a:spcBef>
      <a:spcAft>
        <a:spcPct val="0"/>
      </a:spcAft>
      <a:defRPr kern="1200">
        <a:solidFill>
          <a:schemeClr val="tx1"/>
        </a:solidFill>
        <a:latin typeface="Comic Sans MS" pitchFamily="66" charset="0"/>
        <a:ea typeface="+mn-ea"/>
        <a:cs typeface="Angsana New" pitchFamily="18" charset="-34"/>
      </a:defRPr>
    </a:lvl5pPr>
    <a:lvl6pPr marL="2286000" algn="l" defTabSz="914400" rtl="0" eaLnBrk="1" latinLnBrk="0" hangingPunct="1">
      <a:defRPr kern="1200">
        <a:solidFill>
          <a:schemeClr val="tx1"/>
        </a:solidFill>
        <a:latin typeface="Comic Sans MS" pitchFamily="66" charset="0"/>
        <a:ea typeface="+mn-ea"/>
        <a:cs typeface="Angsana New" pitchFamily="18" charset="-34"/>
      </a:defRPr>
    </a:lvl6pPr>
    <a:lvl7pPr marL="2743200" algn="l" defTabSz="914400" rtl="0" eaLnBrk="1" latinLnBrk="0" hangingPunct="1">
      <a:defRPr kern="1200">
        <a:solidFill>
          <a:schemeClr val="tx1"/>
        </a:solidFill>
        <a:latin typeface="Comic Sans MS" pitchFamily="66" charset="0"/>
        <a:ea typeface="+mn-ea"/>
        <a:cs typeface="Angsana New" pitchFamily="18" charset="-34"/>
      </a:defRPr>
    </a:lvl7pPr>
    <a:lvl8pPr marL="3200400" algn="l" defTabSz="914400" rtl="0" eaLnBrk="1" latinLnBrk="0" hangingPunct="1">
      <a:defRPr kern="1200">
        <a:solidFill>
          <a:schemeClr val="tx1"/>
        </a:solidFill>
        <a:latin typeface="Comic Sans MS" pitchFamily="66" charset="0"/>
        <a:ea typeface="+mn-ea"/>
        <a:cs typeface="Angsana New" pitchFamily="18" charset="-34"/>
      </a:defRPr>
    </a:lvl8pPr>
    <a:lvl9pPr marL="3657600" algn="l" defTabSz="914400" rtl="0" eaLnBrk="1" latinLnBrk="0" hangingPunct="1">
      <a:defRPr kern="1200">
        <a:solidFill>
          <a:schemeClr val="tx1"/>
        </a:solidFill>
        <a:latin typeface="Comic Sans MS" pitchFamily="66" charset="0"/>
        <a:ea typeface="+mn-ea"/>
        <a:cs typeface="Angsana New" pitchFamily="18" charset="-3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FE120C"/>
    <a:srgbClr val="F4FE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6" autoAdjust="0"/>
    <p:restoredTop sz="82524" autoAdjust="0"/>
  </p:normalViewPr>
  <p:slideViewPr>
    <p:cSldViewPr snapToGrid="0">
      <p:cViewPr>
        <p:scale>
          <a:sx n="91" d="100"/>
          <a:sy n="91" d="100"/>
        </p:scale>
        <p:origin x="-390" y="72"/>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75" d="100"/>
        <a:sy n="75" d="100"/>
      </p:scale>
      <p:origin x="0" y="12936"/>
    </p:cViewPr>
  </p:sorterViewPr>
  <p:notesViewPr>
    <p:cSldViewPr snapToGrid="0">
      <p:cViewPr varScale="1">
        <p:scale>
          <a:sx n="57" d="100"/>
          <a:sy n="57" d="100"/>
        </p:scale>
        <p:origin x="-1836" y="-90"/>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41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5231" tIns="47617" rIns="95231" bIns="47617" numCol="1" anchor="t" anchorCtr="0" compatLnSpc="1">
            <a:prstTxWarp prst="textNoShape">
              <a:avLst/>
            </a:prstTxWarp>
          </a:bodyPr>
          <a:lstStyle>
            <a:lvl1pPr defTabSz="953453">
              <a:defRPr sz="1200">
                <a:latin typeface="Arial" pitchFamily="34" charset="0"/>
              </a:defRPr>
            </a:lvl1pPr>
          </a:lstStyle>
          <a:p>
            <a:pPr>
              <a:defRPr/>
            </a:pPr>
            <a:endParaRPr lang="th-TH"/>
          </a:p>
        </p:txBody>
      </p:sp>
      <p:sp>
        <p:nvSpPr>
          <p:cNvPr id="188419"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5231" tIns="47617" rIns="95231" bIns="47617" numCol="1" anchor="t" anchorCtr="0" compatLnSpc="1">
            <a:prstTxWarp prst="textNoShape">
              <a:avLst/>
            </a:prstTxWarp>
          </a:bodyPr>
          <a:lstStyle>
            <a:lvl1pPr algn="r" defTabSz="953453">
              <a:defRPr sz="1200">
                <a:latin typeface="Arial" pitchFamily="34" charset="0"/>
              </a:defRPr>
            </a:lvl1pPr>
          </a:lstStyle>
          <a:p>
            <a:pPr>
              <a:defRPr/>
            </a:pPr>
            <a:endParaRPr lang="th-TH"/>
          </a:p>
        </p:txBody>
      </p:sp>
      <p:sp>
        <p:nvSpPr>
          <p:cNvPr id="188420"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5231" tIns="47617" rIns="95231" bIns="47617" numCol="1" anchor="b" anchorCtr="0" compatLnSpc="1">
            <a:prstTxWarp prst="textNoShape">
              <a:avLst/>
            </a:prstTxWarp>
          </a:bodyPr>
          <a:lstStyle>
            <a:lvl1pPr defTabSz="953453">
              <a:defRPr sz="1200">
                <a:latin typeface="Arial" pitchFamily="34" charset="0"/>
              </a:defRPr>
            </a:lvl1pPr>
          </a:lstStyle>
          <a:p>
            <a:pPr>
              <a:defRPr/>
            </a:pPr>
            <a:endParaRPr lang="th-TH"/>
          </a:p>
        </p:txBody>
      </p:sp>
      <p:sp>
        <p:nvSpPr>
          <p:cNvPr id="188421" name="Rectangle 5"/>
          <p:cNvSpPr>
            <a:spLocks noGrp="1" noChangeArrowheads="1"/>
          </p:cNvSpPr>
          <p:nvPr>
            <p:ph type="sldNum" sz="quarter" idx="3"/>
          </p:nvPr>
        </p:nvSpPr>
        <p:spPr bwMode="auto">
          <a:xfrm>
            <a:off x="3856038" y="9440863"/>
            <a:ext cx="2949575" cy="496887"/>
          </a:xfrm>
          <a:prstGeom prst="rect">
            <a:avLst/>
          </a:prstGeom>
          <a:noFill/>
          <a:ln w="9525">
            <a:noFill/>
            <a:miter lim="800000"/>
            <a:headEnd/>
            <a:tailEnd/>
          </a:ln>
          <a:effectLst/>
        </p:spPr>
        <p:txBody>
          <a:bodyPr vert="horz" wrap="square" lIns="95231" tIns="47617" rIns="95231" bIns="47617" numCol="1" anchor="b" anchorCtr="0" compatLnSpc="1">
            <a:prstTxWarp prst="textNoShape">
              <a:avLst/>
            </a:prstTxWarp>
          </a:bodyPr>
          <a:lstStyle>
            <a:lvl1pPr algn="r" defTabSz="953453">
              <a:defRPr sz="1200">
                <a:latin typeface="Arial" pitchFamily="34" charset="0"/>
              </a:defRPr>
            </a:lvl1pPr>
          </a:lstStyle>
          <a:p>
            <a:pPr>
              <a:defRPr/>
            </a:pPr>
            <a:fld id="{45DDDB43-B50D-43FF-ADB5-63EFC8C3107F}" type="slidenum">
              <a:rPr lang="en-US"/>
              <a:pPr>
                <a:defRPr/>
              </a:pPr>
              <a:t>‹#›</a:t>
            </a:fld>
            <a:endParaRPr lang="th-TH"/>
          </a:p>
        </p:txBody>
      </p:sp>
    </p:spTree>
    <p:extLst>
      <p:ext uri="{BB962C8B-B14F-4D97-AF65-F5344CB8AC3E}">
        <p14:creationId xmlns:p14="http://schemas.microsoft.com/office/powerpoint/2010/main" val="1518458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5231" tIns="47617" rIns="95231" bIns="47617" numCol="1" anchor="t" anchorCtr="0" compatLnSpc="1">
            <a:prstTxWarp prst="textNoShape">
              <a:avLst/>
            </a:prstTxWarp>
          </a:bodyPr>
          <a:lstStyle>
            <a:lvl1pPr defTabSz="953453">
              <a:defRPr sz="1200">
                <a:latin typeface="Arial" pitchFamily="34" charset="0"/>
              </a:defRPr>
            </a:lvl1pPr>
          </a:lstStyle>
          <a:p>
            <a:pPr>
              <a:defRPr/>
            </a:pPr>
            <a:endParaRPr lang="th-TH"/>
          </a:p>
        </p:txBody>
      </p:sp>
      <p:sp>
        <p:nvSpPr>
          <p:cNvPr id="51203"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5231" tIns="47617" rIns="95231" bIns="47617" numCol="1" anchor="t" anchorCtr="0" compatLnSpc="1">
            <a:prstTxWarp prst="textNoShape">
              <a:avLst/>
            </a:prstTxWarp>
          </a:bodyPr>
          <a:lstStyle>
            <a:lvl1pPr algn="r" defTabSz="953453">
              <a:defRPr sz="1200">
                <a:latin typeface="Arial" pitchFamily="34" charset="0"/>
              </a:defRPr>
            </a:lvl1pPr>
          </a:lstStyle>
          <a:p>
            <a:pPr>
              <a:defRPr/>
            </a:pPr>
            <a:endParaRPr lang="th-TH"/>
          </a:p>
        </p:txBody>
      </p:sp>
      <p:sp>
        <p:nvSpPr>
          <p:cNvPr id="21508" name="Rectangle 4"/>
          <p:cNvSpPr>
            <a:spLocks noGrp="1" noRot="1" noChangeAspect="1" noChangeArrowheads="1" noTextEdit="1"/>
          </p:cNvSpPr>
          <p:nvPr>
            <p:ph type="sldImg" idx="2"/>
          </p:nvPr>
        </p:nvSpPr>
        <p:spPr bwMode="auto">
          <a:xfrm>
            <a:off x="919163" y="744538"/>
            <a:ext cx="4968875" cy="3727450"/>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681038" y="4721225"/>
            <a:ext cx="5446712" cy="4473575"/>
          </a:xfrm>
          <a:prstGeom prst="rect">
            <a:avLst/>
          </a:prstGeom>
          <a:noFill/>
          <a:ln w="9525">
            <a:noFill/>
            <a:miter lim="800000"/>
            <a:headEnd/>
            <a:tailEnd/>
          </a:ln>
          <a:effectLst/>
        </p:spPr>
        <p:txBody>
          <a:bodyPr vert="horz" wrap="square" lIns="95231" tIns="47617" rIns="95231" bIns="47617" numCol="1" anchor="t" anchorCtr="0" compatLnSpc="1">
            <a:prstTxWarp prst="textNoShape">
              <a:avLst/>
            </a:prstTxWarp>
          </a:bodyPr>
          <a:lstStyle/>
          <a:p>
            <a:pPr lvl="0"/>
            <a:r>
              <a:rPr lang="th-TH" noProof="0" smtClean="0"/>
              <a:t>Click to edit Master text styles</a:t>
            </a:r>
          </a:p>
          <a:p>
            <a:pPr lvl="1"/>
            <a:r>
              <a:rPr lang="th-TH" noProof="0" smtClean="0"/>
              <a:t>Second level</a:t>
            </a:r>
          </a:p>
          <a:p>
            <a:pPr lvl="2"/>
            <a:r>
              <a:rPr lang="th-TH" noProof="0" smtClean="0"/>
              <a:t>Third level</a:t>
            </a:r>
          </a:p>
          <a:p>
            <a:pPr lvl="3"/>
            <a:r>
              <a:rPr lang="th-TH" noProof="0" smtClean="0"/>
              <a:t>Fourth level</a:t>
            </a:r>
          </a:p>
          <a:p>
            <a:pPr lvl="4"/>
            <a:r>
              <a:rPr lang="th-TH" noProof="0" smtClean="0"/>
              <a:t>Fifth level</a:t>
            </a:r>
          </a:p>
        </p:txBody>
      </p:sp>
      <p:sp>
        <p:nvSpPr>
          <p:cNvPr id="51206"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5231" tIns="47617" rIns="95231" bIns="47617" numCol="1" anchor="b" anchorCtr="0" compatLnSpc="1">
            <a:prstTxWarp prst="textNoShape">
              <a:avLst/>
            </a:prstTxWarp>
          </a:bodyPr>
          <a:lstStyle>
            <a:lvl1pPr defTabSz="953453">
              <a:defRPr sz="1200">
                <a:latin typeface="Arial" pitchFamily="34" charset="0"/>
              </a:defRPr>
            </a:lvl1pPr>
          </a:lstStyle>
          <a:p>
            <a:pPr>
              <a:defRPr/>
            </a:pPr>
            <a:endParaRPr lang="th-TH"/>
          </a:p>
        </p:txBody>
      </p:sp>
      <p:sp>
        <p:nvSpPr>
          <p:cNvPr id="51207"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5231" tIns="47617" rIns="95231" bIns="47617" numCol="1" anchor="b" anchorCtr="0" compatLnSpc="1">
            <a:prstTxWarp prst="textNoShape">
              <a:avLst/>
            </a:prstTxWarp>
          </a:bodyPr>
          <a:lstStyle>
            <a:lvl1pPr algn="r" defTabSz="953453">
              <a:defRPr sz="1200">
                <a:latin typeface="Arial" pitchFamily="34" charset="0"/>
              </a:defRPr>
            </a:lvl1pPr>
          </a:lstStyle>
          <a:p>
            <a:pPr>
              <a:defRPr/>
            </a:pPr>
            <a:fld id="{528DAE03-DEB6-4C58-899E-19A563F74D1B}" type="slidenum">
              <a:rPr lang="en-US"/>
              <a:pPr>
                <a:defRPr/>
              </a:pPr>
              <a:t>‹#›</a:t>
            </a:fld>
            <a:endParaRPr lang="th-TH"/>
          </a:p>
        </p:txBody>
      </p:sp>
    </p:spTree>
    <p:extLst>
      <p:ext uri="{BB962C8B-B14F-4D97-AF65-F5344CB8AC3E}">
        <p14:creationId xmlns:p14="http://schemas.microsoft.com/office/powerpoint/2010/main" val="410474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pitchFamily="34" charset="0"/>
        <a:ea typeface="+mn-ea"/>
        <a:cs typeface="Angsana New" pitchFamily="18" charset="-34"/>
      </a:defRPr>
    </a:lvl1pPr>
    <a:lvl2pPr marL="457200" algn="l" rtl="0" eaLnBrk="0" fontAlgn="base" hangingPunct="0">
      <a:spcBef>
        <a:spcPct val="30000"/>
      </a:spcBef>
      <a:spcAft>
        <a:spcPct val="0"/>
      </a:spcAft>
      <a:defRPr kern="1200">
        <a:solidFill>
          <a:schemeClr val="tx1"/>
        </a:solidFill>
        <a:latin typeface="Arial" pitchFamily="34" charset="0"/>
        <a:ea typeface="+mn-ea"/>
        <a:cs typeface="Angsana New" pitchFamily="18" charset="-34"/>
      </a:defRPr>
    </a:lvl2pPr>
    <a:lvl3pPr marL="914400" algn="l" rtl="0" eaLnBrk="0" fontAlgn="base" hangingPunct="0">
      <a:spcBef>
        <a:spcPct val="30000"/>
      </a:spcBef>
      <a:spcAft>
        <a:spcPct val="0"/>
      </a:spcAft>
      <a:defRPr kern="1200">
        <a:solidFill>
          <a:schemeClr val="tx1"/>
        </a:solidFill>
        <a:latin typeface="Arial" pitchFamily="34" charset="0"/>
        <a:ea typeface="+mn-ea"/>
        <a:cs typeface="Angsana New" pitchFamily="18" charset="-34"/>
      </a:defRPr>
    </a:lvl3pPr>
    <a:lvl4pPr marL="1371600" algn="l" rtl="0" eaLnBrk="0" fontAlgn="base" hangingPunct="0">
      <a:spcBef>
        <a:spcPct val="30000"/>
      </a:spcBef>
      <a:spcAft>
        <a:spcPct val="0"/>
      </a:spcAft>
      <a:defRPr kern="1200">
        <a:solidFill>
          <a:schemeClr val="tx1"/>
        </a:solidFill>
        <a:latin typeface="Arial" pitchFamily="34" charset="0"/>
        <a:ea typeface="+mn-ea"/>
        <a:cs typeface="Angsana New" pitchFamily="18" charset="-34"/>
      </a:defRPr>
    </a:lvl4pPr>
    <a:lvl5pPr marL="1828800" algn="l" rtl="0" eaLnBrk="0" fontAlgn="base" hangingPunct="0">
      <a:spcBef>
        <a:spcPct val="30000"/>
      </a:spcBef>
      <a:spcAft>
        <a:spcPct val="0"/>
      </a:spcAft>
      <a:defRPr kern="1200">
        <a:solidFill>
          <a:schemeClr val="tx1"/>
        </a:solidFill>
        <a:latin typeface="Arial" pitchFamily="34" charset="0"/>
        <a:ea typeface="+mn-ea"/>
        <a:cs typeface="Angsana New" pitchFamily="18" charset="-34"/>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pPr defTabSz="952500"/>
            <a:fld id="{5DFF0287-2FA5-4D52-BAB2-CD502226EFF1}" type="slidenum">
              <a:rPr lang="en-US" smtClean="0"/>
              <a:pPr defTabSz="952500"/>
              <a:t>3</a:t>
            </a:fld>
            <a:endParaRPr lang="th-TH"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smtClean="0">
                <a:latin typeface="Angsana New" pitchFamily="18" charset="-34"/>
              </a:rPr>
              <a:t>The different between the min diameter of the exterior fitting part (+) and the maximum diameter of the interior fitting part (-)</a:t>
            </a:r>
          </a:p>
          <a:p>
            <a:pPr eaLnBrk="1" hangingPunct="1"/>
            <a:endParaRPr lang="th-TH"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pPr defTabSz="952500"/>
            <a:fld id="{41774189-8382-4451-A257-FE07DF9CD388}" type="slidenum">
              <a:rPr lang="en-US" smtClean="0"/>
              <a:pPr defTabSz="952500"/>
              <a:t>5</a:t>
            </a:fld>
            <a:endParaRPr lang="th-TH"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smtClean="0"/>
              <a:t>Because the dimensions of holes are more difficult to control than those of shafts, the hole-basis system is commonly used for specifying tolerances in shaft and hole assemblies.</a:t>
            </a:r>
            <a:endParaRPr lang="th-TH"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defTabSz="952500"/>
            <a:fld id="{5C9E8A0E-3BF4-4412-8E27-ED12D7341AF9}" type="slidenum">
              <a:rPr lang="en-US" smtClean="0"/>
              <a:pPr defTabSz="952500"/>
              <a:t>6</a:t>
            </a:fld>
            <a:endParaRPr lang="th-TH"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smtClean="0"/>
              <a:t>ANSI class</a:t>
            </a:r>
          </a:p>
          <a:p>
            <a:pPr eaLnBrk="1" hangingPunct="1"/>
            <a:r>
              <a:rPr lang="en-US" smtClean="0"/>
              <a:t>	clearance class 1-loose, 2-free, and 3-medium</a:t>
            </a:r>
          </a:p>
          <a:p>
            <a:pPr eaLnBrk="1" hangingPunct="1"/>
            <a:r>
              <a:rPr lang="en-US" smtClean="0"/>
              <a:t>	transition class 4-snug, and 5-wringing</a:t>
            </a:r>
          </a:p>
          <a:p>
            <a:pPr eaLnBrk="1" hangingPunct="1"/>
            <a:r>
              <a:rPr lang="en-US" smtClean="0"/>
              <a:t>	interference class 6-tight, 7-medium force, and 8-heavy force</a:t>
            </a:r>
            <a:endParaRPr lang="th-TH" smtClean="0"/>
          </a:p>
          <a:p>
            <a:pPr eaLnBrk="1" hangingPunct="1"/>
            <a:r>
              <a:rPr lang="en-US" b="1" smtClean="0"/>
              <a:t>Clearance fit</a:t>
            </a:r>
            <a:r>
              <a:rPr lang="en-US" smtClean="0"/>
              <a:t> occurs when two toleranced mating parts will always leave a space or clearance when assembled.</a:t>
            </a:r>
          </a:p>
          <a:p>
            <a:pPr eaLnBrk="1" hangingPunct="1"/>
            <a:r>
              <a:rPr lang="en-US" b="1" smtClean="0"/>
              <a:t>Interference fit</a:t>
            </a:r>
            <a:r>
              <a:rPr lang="en-US" smtClean="0"/>
              <a:t> occurs when two toleranced mating parts will always interfere when assembled. It wold be necessary to stretch the hole or shrink the shaft or to use force to press the shaft into the hole.</a:t>
            </a:r>
          </a:p>
          <a:p>
            <a:pPr eaLnBrk="1" hangingPunct="1"/>
            <a:r>
              <a:rPr lang="en-US" b="1" smtClean="0"/>
              <a:t>Transition fit</a:t>
            </a:r>
            <a:r>
              <a:rPr lang="en-US" smtClean="0"/>
              <a:t> occurs when two toleranced mating parts are sometimes an interference fit and sometimes a clearance fit when assembles.</a:t>
            </a:r>
            <a:endParaRPr lang="th-TH"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52500"/>
            <a:fld id="{595BDBD5-1508-41A4-9906-914E46363E08}" type="slidenum">
              <a:rPr lang="en-US" smtClean="0"/>
              <a:pPr defTabSz="952500"/>
              <a:t>9</a:t>
            </a:fld>
            <a:endParaRPr lang="th-TH"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smtClean="0"/>
              <a:t>Max interferance &gt; min interferance  </a:t>
            </a:r>
            <a:r>
              <a:rPr lang="en-US" smtClean="0">
                <a:sym typeface="Wingdings" pitchFamily="2" charset="2"/>
              </a:rPr>
              <a:t> because of the minus value</a:t>
            </a:r>
          </a:p>
          <a:p>
            <a:pPr eaLnBrk="1" hangingPunct="1"/>
            <a:r>
              <a:rPr lang="en-US" smtClean="0">
                <a:sym typeface="Wingdings" pitchFamily="2" charset="2"/>
              </a:rPr>
              <a:t>If they are absolute value,  I max interferance l &lt; l min interferance l</a:t>
            </a:r>
            <a:endParaRPr lang="th-TH"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lvl1pPr>
              <a:defRPr/>
            </a:lvl1pPr>
          </a:lstStyle>
          <a:p>
            <a:pPr>
              <a:defRPr/>
            </a:pPr>
            <a:endParaRPr lang="th-TH"/>
          </a:p>
        </p:txBody>
      </p:sp>
      <p:sp>
        <p:nvSpPr>
          <p:cNvPr id="5" name="Footer Placeholder 4"/>
          <p:cNvSpPr>
            <a:spLocks noGrp="1"/>
          </p:cNvSpPr>
          <p:nvPr>
            <p:ph type="ftr" sz="quarter" idx="11"/>
          </p:nvPr>
        </p:nvSpPr>
        <p:spPr/>
        <p:txBody>
          <a:bodyPr/>
          <a:lstStyle>
            <a:lvl1pPr>
              <a:defRPr/>
            </a:lvl1pPr>
          </a:lstStyle>
          <a:p>
            <a:pPr>
              <a:defRPr/>
            </a:pPr>
            <a:endParaRPr lang="th-TH"/>
          </a:p>
        </p:txBody>
      </p:sp>
      <p:sp>
        <p:nvSpPr>
          <p:cNvPr id="6" name="Slide Number Placeholder 5"/>
          <p:cNvSpPr>
            <a:spLocks noGrp="1"/>
          </p:cNvSpPr>
          <p:nvPr>
            <p:ph type="sldNum" sz="quarter" idx="12"/>
          </p:nvPr>
        </p:nvSpPr>
        <p:spPr/>
        <p:txBody>
          <a:bodyPr/>
          <a:lstStyle>
            <a:lvl1pPr>
              <a:defRPr/>
            </a:lvl1pPr>
          </a:lstStyle>
          <a:p>
            <a:pPr>
              <a:defRPr/>
            </a:pPr>
            <a:fld id="{596E4982-F0D7-4C0E-9064-88E0550CAD27}" type="slidenum">
              <a:rPr lang="en-US"/>
              <a:pPr>
                <a:defRPr/>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pPr>
              <a:defRPr/>
            </a:pPr>
            <a:endParaRPr lang="th-TH"/>
          </a:p>
        </p:txBody>
      </p:sp>
      <p:sp>
        <p:nvSpPr>
          <p:cNvPr id="5" name="Footer Placeholder 4"/>
          <p:cNvSpPr>
            <a:spLocks noGrp="1"/>
          </p:cNvSpPr>
          <p:nvPr>
            <p:ph type="ftr" sz="quarter" idx="11"/>
          </p:nvPr>
        </p:nvSpPr>
        <p:spPr/>
        <p:txBody>
          <a:bodyPr/>
          <a:lstStyle>
            <a:lvl1pPr>
              <a:defRPr/>
            </a:lvl1pPr>
          </a:lstStyle>
          <a:p>
            <a:pPr>
              <a:defRPr/>
            </a:pPr>
            <a:endParaRPr lang="th-TH"/>
          </a:p>
        </p:txBody>
      </p:sp>
      <p:sp>
        <p:nvSpPr>
          <p:cNvPr id="6" name="Slide Number Placeholder 5"/>
          <p:cNvSpPr>
            <a:spLocks noGrp="1"/>
          </p:cNvSpPr>
          <p:nvPr>
            <p:ph type="sldNum" sz="quarter" idx="12"/>
          </p:nvPr>
        </p:nvSpPr>
        <p:spPr/>
        <p:txBody>
          <a:bodyPr/>
          <a:lstStyle>
            <a:lvl1pPr>
              <a:defRPr/>
            </a:lvl1pPr>
          </a:lstStyle>
          <a:p>
            <a:pPr>
              <a:defRPr/>
            </a:pPr>
            <a:fld id="{DC30FCFA-339A-4D3E-9914-BFCF6ABC3131}" type="slidenum">
              <a:rPr lang="en-US"/>
              <a:pPr>
                <a:defRPr/>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pPr>
              <a:defRPr/>
            </a:pPr>
            <a:endParaRPr lang="th-TH"/>
          </a:p>
        </p:txBody>
      </p:sp>
      <p:sp>
        <p:nvSpPr>
          <p:cNvPr id="5" name="Footer Placeholder 4"/>
          <p:cNvSpPr>
            <a:spLocks noGrp="1"/>
          </p:cNvSpPr>
          <p:nvPr>
            <p:ph type="ftr" sz="quarter" idx="11"/>
          </p:nvPr>
        </p:nvSpPr>
        <p:spPr/>
        <p:txBody>
          <a:bodyPr/>
          <a:lstStyle>
            <a:lvl1pPr>
              <a:defRPr/>
            </a:lvl1pPr>
          </a:lstStyle>
          <a:p>
            <a:pPr>
              <a:defRPr/>
            </a:pPr>
            <a:endParaRPr lang="th-TH"/>
          </a:p>
        </p:txBody>
      </p:sp>
      <p:sp>
        <p:nvSpPr>
          <p:cNvPr id="6" name="Slide Number Placeholder 5"/>
          <p:cNvSpPr>
            <a:spLocks noGrp="1"/>
          </p:cNvSpPr>
          <p:nvPr>
            <p:ph type="sldNum" sz="quarter" idx="12"/>
          </p:nvPr>
        </p:nvSpPr>
        <p:spPr/>
        <p:txBody>
          <a:bodyPr/>
          <a:lstStyle>
            <a:lvl1pPr>
              <a:defRPr/>
            </a:lvl1pPr>
          </a:lstStyle>
          <a:p>
            <a:pPr>
              <a:defRPr/>
            </a:pPr>
            <a:fld id="{D7ABD09A-3B4B-4DA5-BA14-40ECA2C1A04A}" type="slidenum">
              <a:rPr lang="en-US"/>
              <a:pPr>
                <a:defRPr/>
              </a:pPr>
              <a:t>‹#›</a:t>
            </a:fld>
            <a:endParaRPr lang="th-T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th-TH"/>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endParaRPr lang="th-TH"/>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th-TH"/>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pPr>
              <a:defRPr/>
            </a:pPr>
            <a:fld id="{DFC8F1DC-D4CD-45D8-96A6-DDB2DD533F35}" type="slidenum">
              <a:rPr lang="en-US"/>
              <a:pPr>
                <a:defRPr/>
              </a:pPr>
              <a:t>‹#›</a:t>
            </a:fld>
            <a:endParaRPr lang="th-TH"/>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th-TH"/>
          </a:p>
        </p:txBody>
      </p:sp>
      <p:sp>
        <p:nvSpPr>
          <p:cNvPr id="3" name="Table Placeholder 2"/>
          <p:cNvSpPr>
            <a:spLocks noGrp="1"/>
          </p:cNvSpPr>
          <p:nvPr>
            <p:ph type="tbl" idx="1"/>
          </p:nvPr>
        </p:nvSpPr>
        <p:spPr>
          <a:xfrm>
            <a:off x="457200" y="1600200"/>
            <a:ext cx="8229600" cy="4530725"/>
          </a:xfrm>
        </p:spPr>
        <p:txBody>
          <a:bodyPr rtlCol="0">
            <a:normAutofit/>
          </a:bodyPr>
          <a:lstStyle/>
          <a:p>
            <a:pPr lvl="0"/>
            <a:endParaRPr lang="th-TH" noProof="0"/>
          </a:p>
        </p:txBody>
      </p:sp>
      <p:sp>
        <p:nvSpPr>
          <p:cNvPr id="4" name="Date Placeholder 3"/>
          <p:cNvSpPr>
            <a:spLocks noGrp="1"/>
          </p:cNvSpPr>
          <p:nvPr>
            <p:ph type="dt" sz="half" idx="10"/>
          </p:nvPr>
        </p:nvSpPr>
        <p:spPr>
          <a:xfrm>
            <a:off x="457200" y="6248400"/>
            <a:ext cx="2133600" cy="457200"/>
          </a:xfrm>
        </p:spPr>
        <p:txBody>
          <a:bodyPr/>
          <a:lstStyle>
            <a:lvl1pPr>
              <a:defRPr/>
            </a:lvl1pPr>
          </a:lstStyle>
          <a:p>
            <a:pPr>
              <a:defRPr/>
            </a:pPr>
            <a:endParaRPr lang="th-TH"/>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th-TH"/>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pPr>
              <a:defRPr/>
            </a:pPr>
            <a:fld id="{9488252C-530B-44EB-9BF7-DC062D45813D}" type="slidenum">
              <a:rPr lang="en-US"/>
              <a:pPr>
                <a:defRPr/>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pPr>
              <a:defRPr/>
            </a:pPr>
            <a:endParaRPr lang="th-TH"/>
          </a:p>
        </p:txBody>
      </p:sp>
      <p:sp>
        <p:nvSpPr>
          <p:cNvPr id="5" name="Footer Placeholder 4"/>
          <p:cNvSpPr>
            <a:spLocks noGrp="1"/>
          </p:cNvSpPr>
          <p:nvPr>
            <p:ph type="ftr" sz="quarter" idx="11"/>
          </p:nvPr>
        </p:nvSpPr>
        <p:spPr/>
        <p:txBody>
          <a:bodyPr/>
          <a:lstStyle>
            <a:lvl1pPr>
              <a:defRPr/>
            </a:lvl1pPr>
          </a:lstStyle>
          <a:p>
            <a:pPr>
              <a:defRPr/>
            </a:pPr>
            <a:endParaRPr lang="th-TH"/>
          </a:p>
        </p:txBody>
      </p:sp>
      <p:sp>
        <p:nvSpPr>
          <p:cNvPr id="6" name="Slide Number Placeholder 5"/>
          <p:cNvSpPr>
            <a:spLocks noGrp="1"/>
          </p:cNvSpPr>
          <p:nvPr>
            <p:ph type="sldNum" sz="quarter" idx="12"/>
          </p:nvPr>
        </p:nvSpPr>
        <p:spPr/>
        <p:txBody>
          <a:bodyPr/>
          <a:lstStyle>
            <a:lvl1pPr>
              <a:defRPr/>
            </a:lvl1pPr>
          </a:lstStyle>
          <a:p>
            <a:pPr>
              <a:defRPr/>
            </a:pPr>
            <a:fld id="{7D1A174A-8D2A-4435-BAEB-019AE3D9B684}" type="slidenum">
              <a:rPr lang="en-US"/>
              <a:pPr>
                <a:defRPr/>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th-TH"/>
          </a:p>
        </p:txBody>
      </p:sp>
      <p:sp>
        <p:nvSpPr>
          <p:cNvPr id="5" name="Footer Placeholder 4"/>
          <p:cNvSpPr>
            <a:spLocks noGrp="1"/>
          </p:cNvSpPr>
          <p:nvPr>
            <p:ph type="ftr" sz="quarter" idx="11"/>
          </p:nvPr>
        </p:nvSpPr>
        <p:spPr/>
        <p:txBody>
          <a:bodyPr/>
          <a:lstStyle>
            <a:lvl1pPr>
              <a:defRPr/>
            </a:lvl1pPr>
          </a:lstStyle>
          <a:p>
            <a:pPr>
              <a:defRPr/>
            </a:pPr>
            <a:endParaRPr lang="th-TH"/>
          </a:p>
        </p:txBody>
      </p:sp>
      <p:sp>
        <p:nvSpPr>
          <p:cNvPr id="6" name="Slide Number Placeholder 5"/>
          <p:cNvSpPr>
            <a:spLocks noGrp="1"/>
          </p:cNvSpPr>
          <p:nvPr>
            <p:ph type="sldNum" sz="quarter" idx="12"/>
          </p:nvPr>
        </p:nvSpPr>
        <p:spPr/>
        <p:txBody>
          <a:bodyPr/>
          <a:lstStyle>
            <a:lvl1pPr>
              <a:defRPr/>
            </a:lvl1pPr>
          </a:lstStyle>
          <a:p>
            <a:pPr>
              <a:defRPr/>
            </a:pPr>
            <a:fld id="{9D8B37A2-6590-4EC6-9DA3-9756B0478BEA}" type="slidenum">
              <a:rPr lang="en-US"/>
              <a:pPr>
                <a:defRPr/>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3"/>
          <p:cNvSpPr>
            <a:spLocks noGrp="1"/>
          </p:cNvSpPr>
          <p:nvPr>
            <p:ph type="dt" sz="half" idx="10"/>
          </p:nvPr>
        </p:nvSpPr>
        <p:spPr/>
        <p:txBody>
          <a:bodyPr/>
          <a:lstStyle>
            <a:lvl1pPr>
              <a:defRPr/>
            </a:lvl1pPr>
          </a:lstStyle>
          <a:p>
            <a:pPr>
              <a:defRPr/>
            </a:pPr>
            <a:endParaRPr lang="th-TH"/>
          </a:p>
        </p:txBody>
      </p:sp>
      <p:sp>
        <p:nvSpPr>
          <p:cNvPr id="6" name="Footer Placeholder 4"/>
          <p:cNvSpPr>
            <a:spLocks noGrp="1"/>
          </p:cNvSpPr>
          <p:nvPr>
            <p:ph type="ftr" sz="quarter" idx="11"/>
          </p:nvPr>
        </p:nvSpPr>
        <p:spPr/>
        <p:txBody>
          <a:bodyPr/>
          <a:lstStyle>
            <a:lvl1pPr>
              <a:defRPr/>
            </a:lvl1pPr>
          </a:lstStyle>
          <a:p>
            <a:pPr>
              <a:defRPr/>
            </a:pPr>
            <a:endParaRPr lang="th-TH"/>
          </a:p>
        </p:txBody>
      </p:sp>
      <p:sp>
        <p:nvSpPr>
          <p:cNvPr id="7" name="Slide Number Placeholder 5"/>
          <p:cNvSpPr>
            <a:spLocks noGrp="1"/>
          </p:cNvSpPr>
          <p:nvPr>
            <p:ph type="sldNum" sz="quarter" idx="12"/>
          </p:nvPr>
        </p:nvSpPr>
        <p:spPr/>
        <p:txBody>
          <a:bodyPr/>
          <a:lstStyle>
            <a:lvl1pPr>
              <a:defRPr/>
            </a:lvl1pPr>
          </a:lstStyle>
          <a:p>
            <a:pPr>
              <a:defRPr/>
            </a:pPr>
            <a:fld id="{BB9FADA8-C3B7-4755-B627-8E85EC40EF37}" type="slidenum">
              <a:rPr lang="en-US"/>
              <a:pPr>
                <a:defRPr/>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3"/>
          <p:cNvSpPr>
            <a:spLocks noGrp="1"/>
          </p:cNvSpPr>
          <p:nvPr>
            <p:ph type="dt" sz="half" idx="10"/>
          </p:nvPr>
        </p:nvSpPr>
        <p:spPr/>
        <p:txBody>
          <a:bodyPr/>
          <a:lstStyle>
            <a:lvl1pPr>
              <a:defRPr/>
            </a:lvl1pPr>
          </a:lstStyle>
          <a:p>
            <a:pPr>
              <a:defRPr/>
            </a:pPr>
            <a:endParaRPr lang="th-TH"/>
          </a:p>
        </p:txBody>
      </p:sp>
      <p:sp>
        <p:nvSpPr>
          <p:cNvPr id="8" name="Footer Placeholder 4"/>
          <p:cNvSpPr>
            <a:spLocks noGrp="1"/>
          </p:cNvSpPr>
          <p:nvPr>
            <p:ph type="ftr" sz="quarter" idx="11"/>
          </p:nvPr>
        </p:nvSpPr>
        <p:spPr/>
        <p:txBody>
          <a:bodyPr/>
          <a:lstStyle>
            <a:lvl1pPr>
              <a:defRPr/>
            </a:lvl1pPr>
          </a:lstStyle>
          <a:p>
            <a:pPr>
              <a:defRPr/>
            </a:pPr>
            <a:endParaRPr lang="th-TH"/>
          </a:p>
        </p:txBody>
      </p:sp>
      <p:sp>
        <p:nvSpPr>
          <p:cNvPr id="9" name="Slide Number Placeholder 5"/>
          <p:cNvSpPr>
            <a:spLocks noGrp="1"/>
          </p:cNvSpPr>
          <p:nvPr>
            <p:ph type="sldNum" sz="quarter" idx="12"/>
          </p:nvPr>
        </p:nvSpPr>
        <p:spPr/>
        <p:txBody>
          <a:bodyPr/>
          <a:lstStyle>
            <a:lvl1pPr>
              <a:defRPr/>
            </a:lvl1pPr>
          </a:lstStyle>
          <a:p>
            <a:pPr>
              <a:defRPr/>
            </a:pPr>
            <a:fld id="{7F04E572-DC02-4D95-B161-3928EE9D15BF}" type="slidenum">
              <a:rPr lang="en-US"/>
              <a:pPr>
                <a:defRPr/>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3"/>
          <p:cNvSpPr>
            <a:spLocks noGrp="1"/>
          </p:cNvSpPr>
          <p:nvPr>
            <p:ph type="dt" sz="half" idx="10"/>
          </p:nvPr>
        </p:nvSpPr>
        <p:spPr/>
        <p:txBody>
          <a:bodyPr/>
          <a:lstStyle>
            <a:lvl1pPr>
              <a:defRPr/>
            </a:lvl1pPr>
          </a:lstStyle>
          <a:p>
            <a:pPr>
              <a:defRPr/>
            </a:pPr>
            <a:endParaRPr lang="th-TH"/>
          </a:p>
        </p:txBody>
      </p:sp>
      <p:sp>
        <p:nvSpPr>
          <p:cNvPr id="4" name="Footer Placeholder 4"/>
          <p:cNvSpPr>
            <a:spLocks noGrp="1"/>
          </p:cNvSpPr>
          <p:nvPr>
            <p:ph type="ftr" sz="quarter" idx="11"/>
          </p:nvPr>
        </p:nvSpPr>
        <p:spPr/>
        <p:txBody>
          <a:bodyPr/>
          <a:lstStyle>
            <a:lvl1pPr>
              <a:defRPr/>
            </a:lvl1pPr>
          </a:lstStyle>
          <a:p>
            <a:pPr>
              <a:defRPr/>
            </a:pPr>
            <a:endParaRPr lang="th-TH"/>
          </a:p>
        </p:txBody>
      </p:sp>
      <p:sp>
        <p:nvSpPr>
          <p:cNvPr id="5" name="Slide Number Placeholder 5"/>
          <p:cNvSpPr>
            <a:spLocks noGrp="1"/>
          </p:cNvSpPr>
          <p:nvPr>
            <p:ph type="sldNum" sz="quarter" idx="12"/>
          </p:nvPr>
        </p:nvSpPr>
        <p:spPr/>
        <p:txBody>
          <a:bodyPr/>
          <a:lstStyle>
            <a:lvl1pPr>
              <a:defRPr/>
            </a:lvl1pPr>
          </a:lstStyle>
          <a:p>
            <a:pPr>
              <a:defRPr/>
            </a:pPr>
            <a:fld id="{30D37812-2C75-4AE5-B997-C104E1E124B2}" type="slidenum">
              <a:rPr lang="en-US"/>
              <a:pPr>
                <a:defRPr/>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th-TH"/>
          </a:p>
        </p:txBody>
      </p:sp>
      <p:sp>
        <p:nvSpPr>
          <p:cNvPr id="3" name="Footer Placeholder 4"/>
          <p:cNvSpPr>
            <a:spLocks noGrp="1"/>
          </p:cNvSpPr>
          <p:nvPr>
            <p:ph type="ftr" sz="quarter" idx="11"/>
          </p:nvPr>
        </p:nvSpPr>
        <p:spPr/>
        <p:txBody>
          <a:bodyPr/>
          <a:lstStyle>
            <a:lvl1pPr>
              <a:defRPr/>
            </a:lvl1pPr>
          </a:lstStyle>
          <a:p>
            <a:pPr>
              <a:defRPr/>
            </a:pPr>
            <a:endParaRPr lang="th-TH"/>
          </a:p>
        </p:txBody>
      </p:sp>
      <p:sp>
        <p:nvSpPr>
          <p:cNvPr id="4" name="Slide Number Placeholder 5"/>
          <p:cNvSpPr>
            <a:spLocks noGrp="1"/>
          </p:cNvSpPr>
          <p:nvPr>
            <p:ph type="sldNum" sz="quarter" idx="12"/>
          </p:nvPr>
        </p:nvSpPr>
        <p:spPr/>
        <p:txBody>
          <a:bodyPr/>
          <a:lstStyle>
            <a:lvl1pPr>
              <a:defRPr/>
            </a:lvl1pPr>
          </a:lstStyle>
          <a:p>
            <a:pPr>
              <a:defRPr/>
            </a:pPr>
            <a:fld id="{D77899FE-A4B6-4F39-82F6-F0022DDCBD62}" type="slidenum">
              <a:rPr lang="en-US"/>
              <a:pPr>
                <a:defRPr/>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th-TH"/>
          </a:p>
        </p:txBody>
      </p:sp>
      <p:sp>
        <p:nvSpPr>
          <p:cNvPr id="6" name="Footer Placeholder 4"/>
          <p:cNvSpPr>
            <a:spLocks noGrp="1"/>
          </p:cNvSpPr>
          <p:nvPr>
            <p:ph type="ftr" sz="quarter" idx="11"/>
          </p:nvPr>
        </p:nvSpPr>
        <p:spPr/>
        <p:txBody>
          <a:bodyPr/>
          <a:lstStyle>
            <a:lvl1pPr>
              <a:defRPr/>
            </a:lvl1pPr>
          </a:lstStyle>
          <a:p>
            <a:pPr>
              <a:defRPr/>
            </a:pPr>
            <a:endParaRPr lang="th-TH"/>
          </a:p>
        </p:txBody>
      </p:sp>
      <p:sp>
        <p:nvSpPr>
          <p:cNvPr id="7" name="Slide Number Placeholder 5"/>
          <p:cNvSpPr>
            <a:spLocks noGrp="1"/>
          </p:cNvSpPr>
          <p:nvPr>
            <p:ph type="sldNum" sz="quarter" idx="12"/>
          </p:nvPr>
        </p:nvSpPr>
        <p:spPr/>
        <p:txBody>
          <a:bodyPr/>
          <a:lstStyle>
            <a:lvl1pPr>
              <a:defRPr/>
            </a:lvl1pPr>
          </a:lstStyle>
          <a:p>
            <a:pPr>
              <a:defRPr/>
            </a:pPr>
            <a:fld id="{8F719784-9628-48A2-85C3-C8E0E0E84A27}" type="slidenum">
              <a:rPr lang="en-US"/>
              <a:pPr>
                <a:defRPr/>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h-T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th-TH"/>
          </a:p>
        </p:txBody>
      </p:sp>
      <p:sp>
        <p:nvSpPr>
          <p:cNvPr id="6" name="Footer Placeholder 4"/>
          <p:cNvSpPr>
            <a:spLocks noGrp="1"/>
          </p:cNvSpPr>
          <p:nvPr>
            <p:ph type="ftr" sz="quarter" idx="11"/>
          </p:nvPr>
        </p:nvSpPr>
        <p:spPr/>
        <p:txBody>
          <a:bodyPr/>
          <a:lstStyle>
            <a:lvl1pPr>
              <a:defRPr/>
            </a:lvl1pPr>
          </a:lstStyle>
          <a:p>
            <a:pPr>
              <a:defRPr/>
            </a:pPr>
            <a:endParaRPr lang="th-TH"/>
          </a:p>
        </p:txBody>
      </p:sp>
      <p:sp>
        <p:nvSpPr>
          <p:cNvPr id="7" name="Slide Number Placeholder 5"/>
          <p:cNvSpPr>
            <a:spLocks noGrp="1"/>
          </p:cNvSpPr>
          <p:nvPr>
            <p:ph type="sldNum" sz="quarter" idx="12"/>
          </p:nvPr>
        </p:nvSpPr>
        <p:spPr/>
        <p:txBody>
          <a:bodyPr/>
          <a:lstStyle>
            <a:lvl1pPr>
              <a:defRPr/>
            </a:lvl1pPr>
          </a:lstStyle>
          <a:p>
            <a:pPr>
              <a:defRPr/>
            </a:pPr>
            <a:fld id="{9E0FBAEC-1D3E-4A0C-9C62-2940FB10F2F2}" type="slidenum">
              <a:rPr lang="en-US"/>
              <a:pPr>
                <a:defRPr/>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th-TH" smtClean="0"/>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7CBD432-D4C8-48E5-BB24-BF78F52FDE66}" type="slidenum">
              <a:rPr lang="en-US"/>
              <a:pPr>
                <a:defRPr/>
              </a:pPr>
              <a:t>‹#›</a:t>
            </a:fld>
            <a:endParaRPr lang="th-TH"/>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cs typeface="Angsana New" pitchFamily="18" charset="-34"/>
        </a:defRPr>
      </a:lvl2pPr>
      <a:lvl3pPr algn="ctr" rtl="0" eaLnBrk="0" fontAlgn="base" hangingPunct="0">
        <a:spcBef>
          <a:spcPct val="0"/>
        </a:spcBef>
        <a:spcAft>
          <a:spcPct val="0"/>
        </a:spcAft>
        <a:defRPr sz="4400">
          <a:solidFill>
            <a:schemeClr val="tx1"/>
          </a:solidFill>
          <a:latin typeface="Calibri" pitchFamily="34" charset="0"/>
          <a:cs typeface="Angsana New" pitchFamily="18" charset="-34"/>
        </a:defRPr>
      </a:lvl3pPr>
      <a:lvl4pPr algn="ctr" rtl="0" eaLnBrk="0" fontAlgn="base" hangingPunct="0">
        <a:spcBef>
          <a:spcPct val="0"/>
        </a:spcBef>
        <a:spcAft>
          <a:spcPct val="0"/>
        </a:spcAft>
        <a:defRPr sz="4400">
          <a:solidFill>
            <a:schemeClr val="tx1"/>
          </a:solidFill>
          <a:latin typeface="Calibri" pitchFamily="34" charset="0"/>
          <a:cs typeface="Angsana New" pitchFamily="18" charset="-34"/>
        </a:defRPr>
      </a:lvl4pPr>
      <a:lvl5pPr algn="ctr" rtl="0" eaLnBrk="0" fontAlgn="base" hangingPunct="0">
        <a:spcBef>
          <a:spcPct val="0"/>
        </a:spcBef>
        <a:spcAft>
          <a:spcPct val="0"/>
        </a:spcAft>
        <a:defRPr sz="4400">
          <a:solidFill>
            <a:schemeClr val="tx1"/>
          </a:solidFill>
          <a:latin typeface="Calibri" pitchFamily="34" charset="0"/>
          <a:cs typeface="Angsana New" pitchFamily="18" charset="-34"/>
        </a:defRPr>
      </a:lvl5pPr>
      <a:lvl6pPr marL="457200" algn="ctr" rtl="0" fontAlgn="base">
        <a:spcBef>
          <a:spcPct val="0"/>
        </a:spcBef>
        <a:spcAft>
          <a:spcPct val="0"/>
        </a:spcAft>
        <a:defRPr sz="4400">
          <a:solidFill>
            <a:schemeClr val="tx1"/>
          </a:solidFill>
          <a:latin typeface="Calibri" pitchFamily="34" charset="0"/>
          <a:cs typeface="Angsana New" pitchFamily="18" charset="-34"/>
        </a:defRPr>
      </a:lvl6pPr>
      <a:lvl7pPr marL="914400" algn="ctr" rtl="0" fontAlgn="base">
        <a:spcBef>
          <a:spcPct val="0"/>
        </a:spcBef>
        <a:spcAft>
          <a:spcPct val="0"/>
        </a:spcAft>
        <a:defRPr sz="4400">
          <a:solidFill>
            <a:schemeClr val="tx1"/>
          </a:solidFill>
          <a:latin typeface="Calibri" pitchFamily="34" charset="0"/>
          <a:cs typeface="Angsana New" pitchFamily="18" charset="-34"/>
        </a:defRPr>
      </a:lvl7pPr>
      <a:lvl8pPr marL="1371600" algn="ctr" rtl="0" fontAlgn="base">
        <a:spcBef>
          <a:spcPct val="0"/>
        </a:spcBef>
        <a:spcAft>
          <a:spcPct val="0"/>
        </a:spcAft>
        <a:defRPr sz="4400">
          <a:solidFill>
            <a:schemeClr val="tx1"/>
          </a:solidFill>
          <a:latin typeface="Calibri" pitchFamily="34" charset="0"/>
          <a:cs typeface="Angsana New" pitchFamily="18" charset="-34"/>
        </a:defRPr>
      </a:lvl8pPr>
      <a:lvl9pPr marL="1828800" algn="ctr" rtl="0" fontAlgn="base">
        <a:spcBef>
          <a:spcPct val="0"/>
        </a:spcBef>
        <a:spcAft>
          <a:spcPct val="0"/>
        </a:spcAft>
        <a:defRPr sz="4400">
          <a:solidFill>
            <a:schemeClr val="tx1"/>
          </a:solidFill>
          <a:latin typeface="Calibri" pitchFamily="34" charset="0"/>
          <a:cs typeface="Angsana New" pitchFamily="18"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625" y="2741613"/>
            <a:ext cx="8229600" cy="1143000"/>
          </a:xfrm>
        </p:spPr>
        <p:txBody>
          <a:bodyPr/>
          <a:lstStyle/>
          <a:p>
            <a:pPr eaLnBrk="1" hangingPunct="1"/>
            <a:r>
              <a:rPr lang="en-US" smtClean="0">
                <a:cs typeface="Angsana New" pitchFamily="18" charset="-34"/>
              </a:rPr>
              <a:t>Engineering Metrology</a:t>
            </a:r>
          </a:p>
        </p:txBody>
      </p:sp>
      <p:sp>
        <p:nvSpPr>
          <p:cNvPr id="8195" name="Rectangle 5"/>
          <p:cNvSpPr>
            <a:spLocks noChangeArrowheads="1"/>
          </p:cNvSpPr>
          <p:nvPr/>
        </p:nvSpPr>
        <p:spPr bwMode="auto">
          <a:xfrm>
            <a:off x="728663" y="1920875"/>
            <a:ext cx="7772400" cy="908050"/>
          </a:xfrm>
          <a:prstGeom prst="rect">
            <a:avLst/>
          </a:prstGeom>
          <a:noFill/>
          <a:ln w="9525">
            <a:noFill/>
            <a:miter lim="800000"/>
            <a:headEnd/>
            <a:tailEnd/>
          </a:ln>
        </p:spPr>
        <p:txBody>
          <a:bodyPr anchor="b"/>
          <a:lstStyle/>
          <a:p>
            <a:pPr algn="ctr"/>
            <a:r>
              <a:rPr lang="en-US" sz="5400">
                <a:solidFill>
                  <a:srgbClr val="003300"/>
                </a:solidFill>
                <a:latin typeface="Times New Roman" pitchFamily="18" charset="0"/>
              </a:rPr>
              <a:t>Tolerances &amp; Allowances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57"/>
          <p:cNvSpPr>
            <a:spLocks noChangeArrowheads="1"/>
          </p:cNvSpPr>
          <p:nvPr/>
        </p:nvSpPr>
        <p:spPr bwMode="auto">
          <a:xfrm>
            <a:off x="261938" y="1292225"/>
            <a:ext cx="8882062" cy="290513"/>
          </a:xfrm>
          <a:prstGeom prst="rect">
            <a:avLst/>
          </a:prstGeom>
          <a:solidFill>
            <a:schemeClr val="bg1"/>
          </a:solidFill>
          <a:ln w="9525">
            <a:noFill/>
            <a:miter lim="800000"/>
            <a:headEnd/>
            <a:tailEnd/>
          </a:ln>
        </p:spPr>
        <p:txBody>
          <a:bodyPr wrap="none" anchor="ctr"/>
          <a:lstStyle/>
          <a:p>
            <a:endParaRPr lang="th-TH"/>
          </a:p>
        </p:txBody>
      </p:sp>
      <p:graphicFrame>
        <p:nvGraphicFramePr>
          <p:cNvPr id="267447" name="Group 183"/>
          <p:cNvGraphicFramePr>
            <a:graphicFrameLocks noGrp="1"/>
          </p:cNvGraphicFramePr>
          <p:nvPr>
            <p:ph type="tbl" idx="1"/>
          </p:nvPr>
        </p:nvGraphicFramePr>
        <p:xfrm>
          <a:off x="1452563" y="184150"/>
          <a:ext cx="7502525" cy="6494145"/>
        </p:xfrm>
        <a:graphic>
          <a:graphicData uri="http://schemas.openxmlformats.org/drawingml/2006/table">
            <a:tbl>
              <a:tblPr/>
              <a:tblGrid>
                <a:gridCol w="898525"/>
                <a:gridCol w="885825"/>
                <a:gridCol w="5718175"/>
              </a:tblGrid>
              <a:tr h="339725">
                <a:tc gridSpan="2">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Times New Roman" pitchFamily="18" charset="0"/>
                          <a:cs typeface="Angsana New" pitchFamily="18" charset="-34"/>
                        </a:rPr>
                        <a:t>ISO Symbol</a:t>
                      </a:r>
                      <a:endParaRPr kumimoji="0" lang="th-TH" sz="1400" b="0" i="0" u="none" strike="noStrike" cap="none" normalizeH="0" baseline="0" smtClean="0">
                        <a:ln>
                          <a:noFill/>
                        </a:ln>
                        <a:solidFill>
                          <a:schemeClr val="tx1"/>
                        </a:solidFill>
                        <a:effectLst/>
                        <a:latin typeface="Times New Roman" pitchFamily="18" charset="0"/>
                        <a:cs typeface="Angsana New"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h-TH"/>
                    </a:p>
                  </a:txBody>
                  <a:tcPr/>
                </a:tc>
                <a:tc rowSpan="2">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Angsana New" pitchFamily="18" charset="-34"/>
                        </a:rPr>
                        <a:t>Description</a:t>
                      </a:r>
                      <a:endParaRPr kumimoji="0" lang="th-TH" sz="2400" b="0" i="0" u="none" strike="noStrike" cap="none" normalizeH="0" baseline="0" smtClean="0">
                        <a:ln>
                          <a:noFill/>
                        </a:ln>
                        <a:solidFill>
                          <a:schemeClr val="tx1"/>
                        </a:solidFill>
                        <a:effectLst/>
                        <a:latin typeface="Times New Roman" pitchFamily="18"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Times New Roman" pitchFamily="18" charset="0"/>
                          <a:cs typeface="Angsana New" pitchFamily="18" charset="-34"/>
                        </a:rPr>
                        <a:t>Hole Basis</a:t>
                      </a:r>
                      <a:endParaRPr kumimoji="0" lang="th-TH" sz="1400" b="0" i="0" u="none" strike="noStrike" cap="none" normalizeH="0" baseline="0" smtClean="0">
                        <a:ln>
                          <a:noFill/>
                        </a:ln>
                        <a:solidFill>
                          <a:schemeClr val="tx1"/>
                        </a:solidFill>
                        <a:effectLst/>
                        <a:latin typeface="Times New Roman" pitchFamily="18" charset="0"/>
                        <a:cs typeface="Angsana New"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Times New Roman" pitchFamily="18" charset="0"/>
                          <a:cs typeface="Angsana New" pitchFamily="18" charset="-34"/>
                        </a:rPr>
                        <a:t>Shaft Basis</a:t>
                      </a:r>
                      <a:endParaRPr kumimoji="0" lang="th-TH" sz="1400" b="0" i="0" u="none" strike="noStrike" cap="none" normalizeH="0" baseline="0" smtClean="0">
                        <a:ln>
                          <a:noFill/>
                        </a:ln>
                        <a:solidFill>
                          <a:schemeClr val="tx1"/>
                        </a:solidFill>
                        <a:effectLst/>
                        <a:latin typeface="Times New Roman" pitchFamily="18"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th-TH"/>
                    </a:p>
                  </a:txBody>
                  <a:tcPr/>
                </a:tc>
              </a:tr>
              <a:tr h="512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H11/c11</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C11/h11</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Loose running</a:t>
                      </a:r>
                      <a:r>
                        <a:rPr kumimoji="0" lang="en-US" sz="1400" b="0" i="0" u="none" strike="noStrike" cap="none" normalizeH="0" baseline="0" smtClean="0">
                          <a:ln>
                            <a:noFill/>
                          </a:ln>
                          <a:solidFill>
                            <a:schemeClr val="tx1"/>
                          </a:solidFill>
                          <a:effectLst/>
                          <a:latin typeface="Arial" pitchFamily="34" charset="0"/>
                          <a:cs typeface="Arial" pitchFamily="34" charset="0"/>
                        </a:rPr>
                        <a:t> </a:t>
                      </a:r>
                      <a:r>
                        <a:rPr kumimoji="0" lang="en-US" sz="1400" b="1" i="0" u="none" strike="noStrike" cap="none" normalizeH="0" baseline="0" smtClean="0">
                          <a:ln>
                            <a:noFill/>
                          </a:ln>
                          <a:solidFill>
                            <a:schemeClr val="tx1"/>
                          </a:solidFill>
                          <a:effectLst/>
                          <a:latin typeface="Arial" pitchFamily="34" charset="0"/>
                          <a:cs typeface="Arial" pitchFamily="34" charset="0"/>
                        </a:rPr>
                        <a:t>fit </a:t>
                      </a:r>
                      <a:r>
                        <a:rPr kumimoji="0" lang="en-US" sz="1400" b="0" i="0" u="none" strike="noStrike" cap="none" normalizeH="0" baseline="0" smtClean="0">
                          <a:ln>
                            <a:noFill/>
                          </a:ln>
                          <a:solidFill>
                            <a:schemeClr val="tx1"/>
                          </a:solidFill>
                          <a:effectLst/>
                          <a:latin typeface="Arial" pitchFamily="34" charset="0"/>
                          <a:cs typeface="Arial" pitchFamily="34" charset="0"/>
                        </a:rPr>
                        <a:t>for wide commercial tolerances or allowances on external members</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H9/d9</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D9/h9</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Free running</a:t>
                      </a:r>
                      <a:r>
                        <a:rPr kumimoji="0" lang="en-US" sz="1400" b="0" i="0" u="none" strike="noStrike" cap="none" normalizeH="0" baseline="0" smtClean="0">
                          <a:ln>
                            <a:noFill/>
                          </a:ln>
                          <a:solidFill>
                            <a:schemeClr val="tx1"/>
                          </a:solidFill>
                          <a:effectLst/>
                          <a:latin typeface="Arial" pitchFamily="34" charset="0"/>
                          <a:cs typeface="Arial" pitchFamily="34" charset="0"/>
                        </a:rPr>
                        <a:t> </a:t>
                      </a:r>
                      <a:r>
                        <a:rPr kumimoji="0" lang="en-US" sz="1400" b="1" i="0" u="none" strike="noStrike" cap="none" normalizeH="0" baseline="0" smtClean="0">
                          <a:ln>
                            <a:noFill/>
                          </a:ln>
                          <a:solidFill>
                            <a:schemeClr val="tx1"/>
                          </a:solidFill>
                          <a:effectLst/>
                          <a:latin typeface="Arial" pitchFamily="34" charset="0"/>
                          <a:cs typeface="Arial" pitchFamily="34" charset="0"/>
                        </a:rPr>
                        <a:t>fit</a:t>
                      </a:r>
                      <a:r>
                        <a:rPr kumimoji="0" lang="en-US" sz="1400" b="0" i="0" u="none" strike="noStrike" cap="none" normalizeH="0" baseline="0" smtClean="0">
                          <a:ln>
                            <a:noFill/>
                          </a:ln>
                          <a:solidFill>
                            <a:schemeClr val="tx1"/>
                          </a:solidFill>
                          <a:effectLst/>
                          <a:latin typeface="Arial" pitchFamily="34" charset="0"/>
                          <a:cs typeface="Arial" pitchFamily="34" charset="0"/>
                        </a:rPr>
                        <a:t> not for use where accuracy is essential, but good for large temperature variations, high running speeds, or heavy journal pressures.</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H8/f7</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F8/h7</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Close running</a:t>
                      </a:r>
                      <a:r>
                        <a:rPr kumimoji="0" lang="en-US" sz="1400" b="0" i="0" u="none" strike="noStrike" cap="none" normalizeH="0" baseline="0" smtClean="0">
                          <a:ln>
                            <a:noFill/>
                          </a:ln>
                          <a:solidFill>
                            <a:schemeClr val="tx1"/>
                          </a:solidFill>
                          <a:effectLst/>
                          <a:latin typeface="Arial" pitchFamily="34" charset="0"/>
                          <a:cs typeface="Arial" pitchFamily="34" charset="0"/>
                        </a:rPr>
                        <a:t> </a:t>
                      </a:r>
                      <a:r>
                        <a:rPr kumimoji="0" lang="en-US" sz="1400" b="1" i="0" u="none" strike="noStrike" cap="none" normalizeH="0" baseline="0" smtClean="0">
                          <a:ln>
                            <a:noFill/>
                          </a:ln>
                          <a:solidFill>
                            <a:schemeClr val="tx1"/>
                          </a:solidFill>
                          <a:effectLst/>
                          <a:latin typeface="Arial" pitchFamily="34" charset="0"/>
                          <a:cs typeface="Arial" pitchFamily="34" charset="0"/>
                        </a:rPr>
                        <a:t>fit</a:t>
                      </a:r>
                      <a:r>
                        <a:rPr kumimoji="0" lang="en-US" sz="1400" b="0" i="0" u="none" strike="noStrike" cap="none" normalizeH="0" baseline="0" smtClean="0">
                          <a:ln>
                            <a:noFill/>
                          </a:ln>
                          <a:solidFill>
                            <a:schemeClr val="tx1"/>
                          </a:solidFill>
                          <a:effectLst/>
                          <a:latin typeface="Arial" pitchFamily="34" charset="0"/>
                          <a:cs typeface="Arial" pitchFamily="34" charset="0"/>
                        </a:rPr>
                        <a:t> for running on accurate machines and for accurate location at moderate speeds and journal pressures.</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H7/g6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G7/h6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Sliding fit</a:t>
                      </a:r>
                      <a:r>
                        <a:rPr kumimoji="0" lang="en-US" sz="1400" b="0" i="0" u="none" strike="noStrike" cap="none" normalizeH="0" baseline="0" smtClean="0">
                          <a:ln>
                            <a:noFill/>
                          </a:ln>
                          <a:solidFill>
                            <a:schemeClr val="tx1"/>
                          </a:solidFill>
                          <a:effectLst/>
                          <a:latin typeface="Arial" pitchFamily="34" charset="0"/>
                          <a:cs typeface="Arial" pitchFamily="34" charset="0"/>
                        </a:rPr>
                        <a:t> not intended to run freely, but to move and turn freely and locate accurately.</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H7/h6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H7/h6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Locational clearance</a:t>
                      </a:r>
                      <a:r>
                        <a:rPr kumimoji="0" lang="en-US" sz="1400" b="0" i="0" u="none" strike="noStrike" cap="none" normalizeH="0" baseline="0" smtClean="0">
                          <a:ln>
                            <a:noFill/>
                          </a:ln>
                          <a:solidFill>
                            <a:schemeClr val="tx1"/>
                          </a:solidFill>
                          <a:effectLst/>
                          <a:latin typeface="Arial" pitchFamily="34" charset="0"/>
                          <a:cs typeface="Arial" pitchFamily="34" charset="0"/>
                        </a:rPr>
                        <a:t> </a:t>
                      </a:r>
                      <a:r>
                        <a:rPr kumimoji="0" lang="en-US" sz="1400" b="1" i="0" u="none" strike="noStrike" cap="none" normalizeH="0" baseline="0" smtClean="0">
                          <a:ln>
                            <a:noFill/>
                          </a:ln>
                          <a:solidFill>
                            <a:schemeClr val="tx1"/>
                          </a:solidFill>
                          <a:effectLst/>
                          <a:latin typeface="Arial" pitchFamily="34" charset="0"/>
                          <a:cs typeface="Arial" pitchFamily="34" charset="0"/>
                        </a:rPr>
                        <a:t>fit</a:t>
                      </a:r>
                      <a:r>
                        <a:rPr kumimoji="0" lang="en-US" sz="1400" b="0" i="0" u="none" strike="noStrike" cap="none" normalizeH="0" baseline="0" smtClean="0">
                          <a:ln>
                            <a:noFill/>
                          </a:ln>
                          <a:solidFill>
                            <a:schemeClr val="tx1"/>
                          </a:solidFill>
                          <a:effectLst/>
                          <a:latin typeface="Arial" pitchFamily="34" charset="0"/>
                          <a:cs typeface="Arial" pitchFamily="34" charset="0"/>
                        </a:rPr>
                        <a:t> provides snug fit for locating stationary parts; but can be freely assembled and disassembled.</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H7/k6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K7/h6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Locational transition</a:t>
                      </a:r>
                      <a:r>
                        <a:rPr kumimoji="0" lang="en-US" sz="1400" b="0" i="0" u="none" strike="noStrike" cap="none" normalizeH="0" baseline="0" smtClean="0">
                          <a:ln>
                            <a:noFill/>
                          </a:ln>
                          <a:solidFill>
                            <a:schemeClr val="tx1"/>
                          </a:solidFill>
                          <a:effectLst/>
                          <a:latin typeface="Arial" pitchFamily="34" charset="0"/>
                          <a:cs typeface="Arial" pitchFamily="34" charset="0"/>
                        </a:rPr>
                        <a:t> </a:t>
                      </a:r>
                      <a:r>
                        <a:rPr kumimoji="0" lang="en-US" sz="1400" b="1" i="0" u="none" strike="noStrike" cap="none" normalizeH="0" baseline="0" smtClean="0">
                          <a:ln>
                            <a:noFill/>
                          </a:ln>
                          <a:solidFill>
                            <a:schemeClr val="tx1"/>
                          </a:solidFill>
                          <a:effectLst/>
                          <a:latin typeface="Arial" pitchFamily="34" charset="0"/>
                          <a:cs typeface="Arial" pitchFamily="34" charset="0"/>
                        </a:rPr>
                        <a:t>fit</a:t>
                      </a:r>
                      <a:r>
                        <a:rPr kumimoji="0" lang="en-US" sz="1400" b="0" i="0" u="none" strike="noStrike" cap="none" normalizeH="0" baseline="0" smtClean="0">
                          <a:ln>
                            <a:noFill/>
                          </a:ln>
                          <a:solidFill>
                            <a:schemeClr val="tx1"/>
                          </a:solidFill>
                          <a:effectLst/>
                          <a:latin typeface="Arial" pitchFamily="34" charset="0"/>
                          <a:cs typeface="Arial" pitchFamily="34" charset="0"/>
                        </a:rPr>
                        <a:t> (accurate) for accurate location, a compromise between clearance and interference.</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H7/n6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N7/h6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Locational transition fit</a:t>
                      </a:r>
                      <a:r>
                        <a:rPr kumimoji="0" lang="en-US" sz="1400" b="0" i="0" u="none" strike="noStrike" cap="none" normalizeH="0" baseline="0" smtClean="0">
                          <a:ln>
                            <a:noFill/>
                          </a:ln>
                          <a:solidFill>
                            <a:schemeClr val="tx1"/>
                          </a:solidFill>
                          <a:effectLst/>
                          <a:latin typeface="Arial" pitchFamily="34" charset="0"/>
                          <a:cs typeface="Arial" pitchFamily="34" charset="0"/>
                        </a:rPr>
                        <a:t> (more accurate) for more accurate location where greater interference is permissible.</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H7/p6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P7/h6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Locational interference</a:t>
                      </a:r>
                      <a:r>
                        <a:rPr kumimoji="0" lang="en-US" sz="1400" b="0" i="0" u="none" strike="noStrike" cap="none" normalizeH="0" baseline="0" smtClean="0">
                          <a:ln>
                            <a:noFill/>
                          </a:ln>
                          <a:solidFill>
                            <a:schemeClr val="tx1"/>
                          </a:solidFill>
                          <a:effectLst/>
                          <a:latin typeface="Arial" pitchFamily="34" charset="0"/>
                          <a:cs typeface="Arial" pitchFamily="34" charset="0"/>
                        </a:rPr>
                        <a:t> </a:t>
                      </a:r>
                      <a:r>
                        <a:rPr kumimoji="0" lang="en-US" sz="1400" b="1" i="0" u="none" strike="noStrike" cap="none" normalizeH="0" baseline="0" smtClean="0">
                          <a:ln>
                            <a:noFill/>
                          </a:ln>
                          <a:solidFill>
                            <a:schemeClr val="tx1"/>
                          </a:solidFill>
                          <a:effectLst/>
                          <a:latin typeface="Arial" pitchFamily="34" charset="0"/>
                          <a:cs typeface="Arial" pitchFamily="34" charset="0"/>
                        </a:rPr>
                        <a:t>fit</a:t>
                      </a:r>
                      <a:r>
                        <a:rPr kumimoji="0" lang="en-US" sz="1400" b="0" i="0" u="none" strike="noStrike" cap="none" normalizeH="0" baseline="0" smtClean="0">
                          <a:ln>
                            <a:noFill/>
                          </a:ln>
                          <a:solidFill>
                            <a:schemeClr val="tx1"/>
                          </a:solidFill>
                          <a:effectLst/>
                          <a:latin typeface="Arial" pitchFamily="34" charset="0"/>
                          <a:cs typeface="Arial" pitchFamily="34" charset="0"/>
                        </a:rPr>
                        <a:t> for parts requiring rigidity and alignment with prime accuracy of location but without special bore pressure requirements.</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H7/s6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S7/h6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Medium drive</a:t>
                      </a:r>
                      <a:r>
                        <a:rPr kumimoji="0" lang="en-US" sz="1400" b="0" i="0" u="none" strike="noStrike" cap="none" normalizeH="0" baseline="0" smtClean="0">
                          <a:ln>
                            <a:noFill/>
                          </a:ln>
                          <a:solidFill>
                            <a:schemeClr val="tx1"/>
                          </a:solidFill>
                          <a:effectLst/>
                          <a:latin typeface="Arial" pitchFamily="34" charset="0"/>
                          <a:cs typeface="Arial" pitchFamily="34" charset="0"/>
                        </a:rPr>
                        <a:t> </a:t>
                      </a:r>
                      <a:r>
                        <a:rPr kumimoji="0" lang="en-US" sz="1400" b="1" i="0" u="none" strike="noStrike" cap="none" normalizeH="0" baseline="0" smtClean="0">
                          <a:ln>
                            <a:noFill/>
                          </a:ln>
                          <a:solidFill>
                            <a:schemeClr val="tx1"/>
                          </a:solidFill>
                          <a:effectLst/>
                          <a:latin typeface="Arial" pitchFamily="34" charset="0"/>
                          <a:cs typeface="Arial" pitchFamily="34" charset="0"/>
                        </a:rPr>
                        <a:t>fit </a:t>
                      </a:r>
                      <a:r>
                        <a:rPr kumimoji="0" lang="en-US" sz="1400" b="0" i="0" u="none" strike="noStrike" cap="none" normalizeH="0" baseline="0" smtClean="0">
                          <a:ln>
                            <a:noFill/>
                          </a:ln>
                          <a:solidFill>
                            <a:schemeClr val="tx1"/>
                          </a:solidFill>
                          <a:effectLst/>
                          <a:latin typeface="Arial" pitchFamily="34" charset="0"/>
                          <a:cs typeface="Arial" pitchFamily="34" charset="0"/>
                        </a:rPr>
                        <a:t>for ordinary steel parts or shrink fits on light sections, the tightest fit usable with cast iron.</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H7/u6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U7/h6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Force</a:t>
                      </a:r>
                      <a:r>
                        <a:rPr kumimoji="0" lang="en-US" sz="1400" b="0" i="0" u="none" strike="noStrike" cap="none" normalizeH="0" baseline="0" smtClean="0">
                          <a:ln>
                            <a:noFill/>
                          </a:ln>
                          <a:solidFill>
                            <a:schemeClr val="tx1"/>
                          </a:solidFill>
                          <a:effectLst/>
                          <a:latin typeface="Arial" pitchFamily="34" charset="0"/>
                          <a:cs typeface="Arial" pitchFamily="34" charset="0"/>
                        </a:rPr>
                        <a:t> </a:t>
                      </a:r>
                      <a:r>
                        <a:rPr kumimoji="0" lang="en-US" sz="1400" b="1" i="0" u="none" strike="noStrike" cap="none" normalizeH="0" baseline="0" smtClean="0">
                          <a:ln>
                            <a:noFill/>
                          </a:ln>
                          <a:solidFill>
                            <a:schemeClr val="tx1"/>
                          </a:solidFill>
                          <a:effectLst/>
                          <a:latin typeface="Arial" pitchFamily="34" charset="0"/>
                          <a:cs typeface="Arial" pitchFamily="34" charset="0"/>
                        </a:rPr>
                        <a:t>fit</a:t>
                      </a:r>
                      <a:r>
                        <a:rPr kumimoji="0" lang="en-US" sz="1400" b="0" i="0" u="none" strike="noStrike" cap="none" normalizeH="0" baseline="0" smtClean="0">
                          <a:ln>
                            <a:noFill/>
                          </a:ln>
                          <a:solidFill>
                            <a:schemeClr val="tx1"/>
                          </a:solidFill>
                          <a:effectLst/>
                          <a:latin typeface="Arial" pitchFamily="34" charset="0"/>
                          <a:cs typeface="Arial" pitchFamily="34" charset="0"/>
                        </a:rPr>
                        <a:t> suitable for parts which can be highly stressed or for shrink fits where the heavy pressing forces required are impractical</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91" name="Line 185"/>
          <p:cNvSpPr>
            <a:spLocks noChangeShapeType="1"/>
          </p:cNvSpPr>
          <p:nvPr/>
        </p:nvSpPr>
        <p:spPr bwMode="auto">
          <a:xfrm flipH="1">
            <a:off x="623888" y="1030288"/>
            <a:ext cx="827087" cy="0"/>
          </a:xfrm>
          <a:prstGeom prst="line">
            <a:avLst/>
          </a:prstGeom>
          <a:noFill/>
          <a:ln w="9525">
            <a:solidFill>
              <a:schemeClr val="tx1"/>
            </a:solidFill>
            <a:round/>
            <a:headEnd/>
            <a:tailEnd/>
          </a:ln>
        </p:spPr>
        <p:txBody>
          <a:bodyPr/>
          <a:lstStyle/>
          <a:p>
            <a:endParaRPr lang="th-TH"/>
          </a:p>
        </p:txBody>
      </p:sp>
      <p:sp>
        <p:nvSpPr>
          <p:cNvPr id="14392" name="Line 186"/>
          <p:cNvSpPr>
            <a:spLocks noChangeShapeType="1"/>
          </p:cNvSpPr>
          <p:nvPr/>
        </p:nvSpPr>
        <p:spPr bwMode="auto">
          <a:xfrm flipH="1" flipV="1">
            <a:off x="784225" y="6646863"/>
            <a:ext cx="681038" cy="15875"/>
          </a:xfrm>
          <a:prstGeom prst="line">
            <a:avLst/>
          </a:prstGeom>
          <a:noFill/>
          <a:ln w="9525">
            <a:solidFill>
              <a:schemeClr val="tx1"/>
            </a:solidFill>
            <a:round/>
            <a:headEnd/>
            <a:tailEnd/>
          </a:ln>
        </p:spPr>
        <p:txBody>
          <a:bodyPr/>
          <a:lstStyle/>
          <a:p>
            <a:endParaRPr lang="th-TH"/>
          </a:p>
        </p:txBody>
      </p:sp>
      <p:sp>
        <p:nvSpPr>
          <p:cNvPr id="14393" name="Line 187"/>
          <p:cNvSpPr>
            <a:spLocks noChangeShapeType="1"/>
          </p:cNvSpPr>
          <p:nvPr/>
        </p:nvSpPr>
        <p:spPr bwMode="auto">
          <a:xfrm flipH="1" flipV="1">
            <a:off x="841375" y="3846513"/>
            <a:ext cx="595313" cy="0"/>
          </a:xfrm>
          <a:prstGeom prst="line">
            <a:avLst/>
          </a:prstGeom>
          <a:noFill/>
          <a:ln w="9525">
            <a:solidFill>
              <a:schemeClr val="tx1"/>
            </a:solidFill>
            <a:round/>
            <a:headEnd/>
            <a:tailEnd/>
          </a:ln>
        </p:spPr>
        <p:txBody>
          <a:bodyPr/>
          <a:lstStyle/>
          <a:p>
            <a:endParaRPr lang="th-TH"/>
          </a:p>
        </p:txBody>
      </p:sp>
      <p:sp>
        <p:nvSpPr>
          <p:cNvPr id="14394" name="Line 188"/>
          <p:cNvSpPr>
            <a:spLocks noChangeShapeType="1"/>
          </p:cNvSpPr>
          <p:nvPr/>
        </p:nvSpPr>
        <p:spPr bwMode="auto">
          <a:xfrm flipH="1">
            <a:off x="798513" y="4862513"/>
            <a:ext cx="652462" cy="0"/>
          </a:xfrm>
          <a:prstGeom prst="line">
            <a:avLst/>
          </a:prstGeom>
          <a:noFill/>
          <a:ln w="9525">
            <a:solidFill>
              <a:schemeClr val="tx1"/>
            </a:solidFill>
            <a:round/>
            <a:headEnd/>
            <a:tailEnd/>
          </a:ln>
        </p:spPr>
        <p:txBody>
          <a:bodyPr/>
          <a:lstStyle/>
          <a:p>
            <a:endParaRPr lang="th-TH"/>
          </a:p>
        </p:txBody>
      </p:sp>
      <p:sp>
        <p:nvSpPr>
          <p:cNvPr id="14395" name="Text Box 189"/>
          <p:cNvSpPr txBox="1">
            <a:spLocks noChangeArrowheads="1"/>
          </p:cNvSpPr>
          <p:nvPr/>
        </p:nvSpPr>
        <p:spPr bwMode="auto">
          <a:xfrm>
            <a:off x="428625" y="2006600"/>
            <a:ext cx="1111250" cy="517525"/>
          </a:xfrm>
          <a:prstGeom prst="rect">
            <a:avLst/>
          </a:prstGeom>
          <a:noFill/>
          <a:ln w="9525">
            <a:noFill/>
            <a:miter lim="800000"/>
            <a:headEnd/>
            <a:tailEnd/>
          </a:ln>
        </p:spPr>
        <p:txBody>
          <a:bodyPr>
            <a:spAutoFit/>
          </a:bodyPr>
          <a:lstStyle/>
          <a:p>
            <a:pPr algn="ctr"/>
            <a:r>
              <a:rPr lang="en-US" sz="1400">
                <a:latin typeface="Arial" pitchFamily="34" charset="0"/>
                <a:cs typeface="Arial" pitchFamily="34" charset="0"/>
              </a:rPr>
              <a:t>Clearance fits</a:t>
            </a:r>
            <a:endParaRPr lang="th-TH" sz="1400">
              <a:latin typeface="Arial" pitchFamily="34" charset="0"/>
              <a:cs typeface="Arial" pitchFamily="34" charset="0"/>
            </a:endParaRPr>
          </a:p>
        </p:txBody>
      </p:sp>
      <p:sp>
        <p:nvSpPr>
          <p:cNvPr id="14396" name="Line 191"/>
          <p:cNvSpPr>
            <a:spLocks noChangeShapeType="1"/>
          </p:cNvSpPr>
          <p:nvPr/>
        </p:nvSpPr>
        <p:spPr bwMode="auto">
          <a:xfrm flipV="1">
            <a:off x="1030288" y="1030288"/>
            <a:ext cx="0" cy="987425"/>
          </a:xfrm>
          <a:prstGeom prst="line">
            <a:avLst/>
          </a:prstGeom>
          <a:noFill/>
          <a:ln w="9525">
            <a:solidFill>
              <a:schemeClr val="tx1"/>
            </a:solidFill>
            <a:round/>
            <a:headEnd/>
            <a:tailEnd type="triangle" w="med" len="med"/>
          </a:ln>
        </p:spPr>
        <p:txBody>
          <a:bodyPr/>
          <a:lstStyle/>
          <a:p>
            <a:endParaRPr lang="th-TH"/>
          </a:p>
        </p:txBody>
      </p:sp>
      <p:sp>
        <p:nvSpPr>
          <p:cNvPr id="14397" name="Line 192"/>
          <p:cNvSpPr>
            <a:spLocks noChangeShapeType="1"/>
          </p:cNvSpPr>
          <p:nvPr/>
        </p:nvSpPr>
        <p:spPr bwMode="auto">
          <a:xfrm>
            <a:off x="1001713" y="2466975"/>
            <a:ext cx="0" cy="1379538"/>
          </a:xfrm>
          <a:prstGeom prst="line">
            <a:avLst/>
          </a:prstGeom>
          <a:noFill/>
          <a:ln w="9525">
            <a:solidFill>
              <a:schemeClr val="tx1"/>
            </a:solidFill>
            <a:round/>
            <a:headEnd/>
            <a:tailEnd type="triangle" w="med" len="med"/>
          </a:ln>
        </p:spPr>
        <p:txBody>
          <a:bodyPr/>
          <a:lstStyle/>
          <a:p>
            <a:endParaRPr lang="th-TH"/>
          </a:p>
        </p:txBody>
      </p:sp>
      <p:sp>
        <p:nvSpPr>
          <p:cNvPr id="14398" name="Text Box 193"/>
          <p:cNvSpPr txBox="1">
            <a:spLocks noChangeArrowheads="1"/>
          </p:cNvSpPr>
          <p:nvPr/>
        </p:nvSpPr>
        <p:spPr bwMode="auto">
          <a:xfrm>
            <a:off x="430213" y="4135438"/>
            <a:ext cx="962025" cy="517525"/>
          </a:xfrm>
          <a:prstGeom prst="rect">
            <a:avLst/>
          </a:prstGeom>
          <a:noFill/>
          <a:ln w="9525">
            <a:noFill/>
            <a:miter lim="800000"/>
            <a:headEnd/>
            <a:tailEnd/>
          </a:ln>
        </p:spPr>
        <p:txBody>
          <a:bodyPr wrap="none">
            <a:spAutoFit/>
          </a:bodyPr>
          <a:lstStyle/>
          <a:p>
            <a:pPr algn="ctr"/>
            <a:r>
              <a:rPr lang="en-US" sz="1400">
                <a:latin typeface="Arial" pitchFamily="34" charset="0"/>
                <a:cs typeface="Arial" pitchFamily="34" charset="0"/>
              </a:rPr>
              <a:t>Transition</a:t>
            </a:r>
          </a:p>
          <a:p>
            <a:pPr algn="ctr"/>
            <a:r>
              <a:rPr lang="en-US" sz="1400">
                <a:latin typeface="Arial" pitchFamily="34" charset="0"/>
                <a:cs typeface="Arial" pitchFamily="34" charset="0"/>
              </a:rPr>
              <a:t>fits</a:t>
            </a:r>
            <a:endParaRPr lang="th-TH" sz="1400">
              <a:latin typeface="Arial" pitchFamily="34" charset="0"/>
              <a:cs typeface="Arial" pitchFamily="34" charset="0"/>
            </a:endParaRPr>
          </a:p>
        </p:txBody>
      </p:sp>
      <p:sp>
        <p:nvSpPr>
          <p:cNvPr id="14399" name="Line 194"/>
          <p:cNvSpPr>
            <a:spLocks noChangeShapeType="1"/>
          </p:cNvSpPr>
          <p:nvPr/>
        </p:nvSpPr>
        <p:spPr bwMode="auto">
          <a:xfrm flipV="1">
            <a:off x="987425" y="3846513"/>
            <a:ext cx="0" cy="347662"/>
          </a:xfrm>
          <a:prstGeom prst="line">
            <a:avLst/>
          </a:prstGeom>
          <a:noFill/>
          <a:ln w="9525">
            <a:solidFill>
              <a:schemeClr val="tx1"/>
            </a:solidFill>
            <a:round/>
            <a:headEnd/>
            <a:tailEnd type="triangle" w="med" len="med"/>
          </a:ln>
        </p:spPr>
        <p:txBody>
          <a:bodyPr/>
          <a:lstStyle/>
          <a:p>
            <a:endParaRPr lang="th-TH"/>
          </a:p>
        </p:txBody>
      </p:sp>
      <p:sp>
        <p:nvSpPr>
          <p:cNvPr id="14400" name="Line 195"/>
          <p:cNvSpPr>
            <a:spLocks noChangeShapeType="1"/>
          </p:cNvSpPr>
          <p:nvPr/>
        </p:nvSpPr>
        <p:spPr bwMode="auto">
          <a:xfrm>
            <a:off x="973138" y="4600575"/>
            <a:ext cx="0" cy="261938"/>
          </a:xfrm>
          <a:prstGeom prst="line">
            <a:avLst/>
          </a:prstGeom>
          <a:noFill/>
          <a:ln w="9525">
            <a:solidFill>
              <a:schemeClr val="tx1"/>
            </a:solidFill>
            <a:round/>
            <a:headEnd/>
            <a:tailEnd type="triangle" w="med" len="med"/>
          </a:ln>
        </p:spPr>
        <p:txBody>
          <a:bodyPr/>
          <a:lstStyle/>
          <a:p>
            <a:endParaRPr lang="th-TH"/>
          </a:p>
        </p:txBody>
      </p:sp>
      <p:sp>
        <p:nvSpPr>
          <p:cNvPr id="14401" name="Text Box 196"/>
          <p:cNvSpPr txBox="1">
            <a:spLocks noChangeArrowheads="1"/>
          </p:cNvSpPr>
          <p:nvPr/>
        </p:nvSpPr>
        <p:spPr bwMode="auto">
          <a:xfrm>
            <a:off x="271463" y="5516563"/>
            <a:ext cx="1128712" cy="517525"/>
          </a:xfrm>
          <a:prstGeom prst="rect">
            <a:avLst/>
          </a:prstGeom>
          <a:noFill/>
          <a:ln w="9525">
            <a:noFill/>
            <a:miter lim="800000"/>
            <a:headEnd/>
            <a:tailEnd/>
          </a:ln>
        </p:spPr>
        <p:txBody>
          <a:bodyPr wrap="none">
            <a:spAutoFit/>
          </a:bodyPr>
          <a:lstStyle/>
          <a:p>
            <a:pPr algn="ctr"/>
            <a:r>
              <a:rPr lang="en-US" sz="1400">
                <a:latin typeface="Arial" pitchFamily="34" charset="0"/>
                <a:cs typeface="Arial" pitchFamily="34" charset="0"/>
              </a:rPr>
              <a:t>Interference</a:t>
            </a:r>
          </a:p>
          <a:p>
            <a:pPr algn="ctr"/>
            <a:r>
              <a:rPr lang="en-US" sz="1400">
                <a:latin typeface="Arial" pitchFamily="34" charset="0"/>
                <a:cs typeface="Arial" pitchFamily="34" charset="0"/>
              </a:rPr>
              <a:t>fits</a:t>
            </a:r>
            <a:endParaRPr lang="th-TH" sz="1400">
              <a:latin typeface="Arial" pitchFamily="34" charset="0"/>
              <a:cs typeface="Arial" pitchFamily="34" charset="0"/>
            </a:endParaRPr>
          </a:p>
        </p:txBody>
      </p:sp>
      <p:sp>
        <p:nvSpPr>
          <p:cNvPr id="14402" name="Line 197"/>
          <p:cNvSpPr>
            <a:spLocks noChangeShapeType="1"/>
          </p:cNvSpPr>
          <p:nvPr/>
        </p:nvSpPr>
        <p:spPr bwMode="auto">
          <a:xfrm flipV="1">
            <a:off x="987425" y="4862513"/>
            <a:ext cx="0" cy="666750"/>
          </a:xfrm>
          <a:prstGeom prst="line">
            <a:avLst/>
          </a:prstGeom>
          <a:noFill/>
          <a:ln w="9525">
            <a:solidFill>
              <a:schemeClr val="tx1"/>
            </a:solidFill>
            <a:round/>
            <a:headEnd/>
            <a:tailEnd type="triangle" w="med" len="med"/>
          </a:ln>
        </p:spPr>
        <p:txBody>
          <a:bodyPr/>
          <a:lstStyle/>
          <a:p>
            <a:endParaRPr lang="th-TH"/>
          </a:p>
        </p:txBody>
      </p:sp>
      <p:sp>
        <p:nvSpPr>
          <p:cNvPr id="14403" name="Line 198"/>
          <p:cNvSpPr>
            <a:spLocks noChangeShapeType="1"/>
          </p:cNvSpPr>
          <p:nvPr/>
        </p:nvSpPr>
        <p:spPr bwMode="auto">
          <a:xfrm>
            <a:off x="987425" y="5951538"/>
            <a:ext cx="0" cy="695325"/>
          </a:xfrm>
          <a:prstGeom prst="line">
            <a:avLst/>
          </a:prstGeom>
          <a:noFill/>
          <a:ln w="9525">
            <a:solidFill>
              <a:schemeClr val="tx1"/>
            </a:solidFill>
            <a:round/>
            <a:headEnd/>
            <a:tailEnd type="triangle" w="med" len="med"/>
          </a:ln>
        </p:spPr>
        <p:txBody>
          <a:bodyPr/>
          <a:lstStyle/>
          <a:p>
            <a:endParaRPr lang="th-TH"/>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latin typeface="Comic Sans MS" pitchFamily="66" charset="0"/>
                <a:cs typeface="Cordia New" pitchFamily="34" charset="-34"/>
              </a:rPr>
              <a:t>Example I</a:t>
            </a:r>
            <a:endParaRPr lang="th-TH" dirty="0" smtClean="0">
              <a:latin typeface="Comic Sans MS" pitchFamily="66" charset="0"/>
            </a:endParaRPr>
          </a:p>
        </p:txBody>
      </p:sp>
      <p:sp>
        <p:nvSpPr>
          <p:cNvPr id="142339" name="Rectangle 3"/>
          <p:cNvSpPr>
            <a:spLocks noGrp="1" noChangeArrowheads="1"/>
          </p:cNvSpPr>
          <p:nvPr>
            <p:ph type="body" sz="half" idx="1"/>
          </p:nvPr>
        </p:nvSpPr>
        <p:spPr>
          <a:xfrm>
            <a:off x="412750" y="1484313"/>
            <a:ext cx="8731250" cy="1397000"/>
          </a:xfrm>
        </p:spPr>
        <p:txBody>
          <a:bodyPr rtlCol="0">
            <a:normAutofit fontScale="92500" lnSpcReduction="20000"/>
          </a:bodyPr>
          <a:lstStyle/>
          <a:p>
            <a:pPr marL="274320" indent="-274320" eaLnBrk="1" fontAlgn="auto" hangingPunct="1">
              <a:lnSpc>
                <a:spcPct val="110000"/>
              </a:lnSpc>
              <a:spcAft>
                <a:spcPts val="0"/>
              </a:spcAft>
              <a:buClr>
                <a:schemeClr val="accent3"/>
              </a:buClr>
              <a:buFont typeface="Wingdings" pitchFamily="2" charset="2"/>
              <a:buNone/>
              <a:defRPr/>
            </a:pPr>
            <a:r>
              <a:rPr lang="en-US" dirty="0">
                <a:latin typeface="Comic Sans MS" pitchFamily="66" charset="0"/>
              </a:rPr>
              <a:t>We want to assemble shaft and </a:t>
            </a:r>
            <a:r>
              <a:rPr lang="en-US" dirty="0" smtClean="0">
                <a:latin typeface="Comic Sans MS" pitchFamily="66" charset="0"/>
              </a:rPr>
              <a:t>hole </a:t>
            </a:r>
            <a:r>
              <a:rPr lang="en-US" dirty="0">
                <a:latin typeface="Comic Sans MS" pitchFamily="66" charset="0"/>
              </a:rPr>
              <a:t>together.  The nominal size of both part is equal to 5 mm. Using </a:t>
            </a:r>
            <a:r>
              <a:rPr lang="en-US" dirty="0" smtClean="0">
                <a:latin typeface="Comic Sans MS" pitchFamily="66" charset="0"/>
              </a:rPr>
              <a:t>sliding fit</a:t>
            </a:r>
            <a:r>
              <a:rPr lang="en-US" dirty="0">
                <a:latin typeface="Comic Sans MS" pitchFamily="66" charset="0"/>
              </a:rPr>
              <a:t>. </a:t>
            </a:r>
          </a:p>
        </p:txBody>
      </p:sp>
      <p:graphicFrame>
        <p:nvGraphicFramePr>
          <p:cNvPr id="142389" name="Group 53"/>
          <p:cNvGraphicFramePr>
            <a:graphicFrameLocks noGrp="1"/>
          </p:cNvGraphicFramePr>
          <p:nvPr>
            <p:ph sz="half" idx="2"/>
            <p:extLst>
              <p:ext uri="{D42A27DB-BD31-4B8C-83A1-F6EECF244321}">
                <p14:modId xmlns:p14="http://schemas.microsoft.com/office/powerpoint/2010/main" val="1581016287"/>
              </p:ext>
            </p:extLst>
          </p:nvPr>
        </p:nvGraphicFramePr>
        <p:xfrm>
          <a:off x="193675" y="3852863"/>
          <a:ext cx="3449638" cy="2181225"/>
        </p:xfrm>
        <a:graphic>
          <a:graphicData uri="http://schemas.openxmlformats.org/drawingml/2006/table">
            <a:tbl>
              <a:tblPr/>
              <a:tblGrid>
                <a:gridCol w="1049338"/>
                <a:gridCol w="1501775"/>
                <a:gridCol w="898525"/>
              </a:tblGrid>
              <a:tr h="809625">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Comic Sans MS" pitchFamily="66" charset="0"/>
                          <a:cs typeface="Angsana New" pitchFamily="18" charset="-34"/>
                        </a:rPr>
                        <a:t>Hole</a:t>
                      </a:r>
                    </a:p>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Comic Sans MS" pitchFamily="66" charset="0"/>
                          <a:cs typeface="Angsana New" pitchFamily="18" charset="-34"/>
                        </a:rPr>
                        <a:t>H7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Comic Sans MS" pitchFamily="66" charset="0"/>
                          <a:cs typeface="Angsana New" pitchFamily="18" charset="-34"/>
                        </a:rPr>
                        <a:t>Shaft</a:t>
                      </a:r>
                    </a:p>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Comic Sans MS" pitchFamily="66" charset="0"/>
                          <a:cs typeface="Angsana New" pitchFamily="18" charset="-34"/>
                        </a:rPr>
                        <a:t>g6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Fit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3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5.012</a:t>
                      </a:r>
                    </a:p>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5.000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Comic Sans MS" pitchFamily="66" charset="0"/>
                          <a:cs typeface="Angsana New" pitchFamily="18" charset="-34"/>
                        </a:rPr>
                        <a:t>4.996</a:t>
                      </a:r>
                    </a:p>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Comic Sans MS" pitchFamily="66" charset="0"/>
                          <a:cs typeface="Angsana New" pitchFamily="18" charset="-34"/>
                        </a:rPr>
                        <a:t>4.988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-0.007</a:t>
                      </a:r>
                    </a:p>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-0.027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2340" name="Text Box 4"/>
          <p:cNvSpPr txBox="1">
            <a:spLocks noChangeArrowheads="1"/>
          </p:cNvSpPr>
          <p:nvPr/>
        </p:nvSpPr>
        <p:spPr bwMode="auto">
          <a:xfrm>
            <a:off x="322263" y="3216275"/>
            <a:ext cx="8821737" cy="396875"/>
          </a:xfrm>
          <a:prstGeom prst="rect">
            <a:avLst/>
          </a:prstGeom>
          <a:noFill/>
          <a:ln w="9525">
            <a:noFill/>
            <a:miter lim="800000"/>
            <a:headEnd/>
            <a:tailEnd/>
          </a:ln>
        </p:spPr>
        <p:txBody>
          <a:bodyPr wrap="none">
            <a:spAutoFit/>
          </a:bodyPr>
          <a:lstStyle/>
          <a:p>
            <a:r>
              <a:rPr lang="en-US" sz="2000" dirty="0">
                <a:solidFill>
                  <a:srgbClr val="FE120C"/>
                </a:solidFill>
              </a:rPr>
              <a:t>Chose hole-basis system: </a:t>
            </a:r>
            <a:r>
              <a:rPr lang="en-US" sz="2000" dirty="0" smtClean="0">
                <a:solidFill>
                  <a:srgbClr val="FE120C"/>
                </a:solidFill>
              </a:rPr>
              <a:t>H7/g6 </a:t>
            </a:r>
            <a:r>
              <a:rPr lang="en-US" sz="2000" dirty="0">
                <a:solidFill>
                  <a:srgbClr val="FE120C"/>
                </a:solidFill>
              </a:rPr>
              <a:t>and</a:t>
            </a:r>
            <a:r>
              <a:rPr lang="th-TH" sz="2000" dirty="0">
                <a:solidFill>
                  <a:srgbClr val="FE120C"/>
                </a:solidFill>
              </a:rPr>
              <a:t> </a:t>
            </a:r>
            <a:r>
              <a:rPr lang="en-US" sz="2000" dirty="0">
                <a:solidFill>
                  <a:srgbClr val="FE120C"/>
                </a:solidFill>
              </a:rPr>
              <a:t>basic size = 5 mm.  From the table,</a:t>
            </a:r>
            <a:r>
              <a:rPr lang="th-TH" sz="2000" dirty="0">
                <a:solidFill>
                  <a:srgbClr val="FE120C"/>
                </a:solidFill>
              </a:rPr>
              <a:t>  </a:t>
            </a:r>
          </a:p>
        </p:txBody>
      </p:sp>
      <p:sp>
        <p:nvSpPr>
          <p:cNvPr id="142385" name="Text Box 49"/>
          <p:cNvSpPr txBox="1">
            <a:spLocks noChangeArrowheads="1"/>
          </p:cNvSpPr>
          <p:nvPr/>
        </p:nvSpPr>
        <p:spPr bwMode="auto">
          <a:xfrm>
            <a:off x="3797300" y="3748088"/>
            <a:ext cx="5346700" cy="2677656"/>
          </a:xfrm>
          <a:prstGeom prst="rect">
            <a:avLst/>
          </a:prstGeom>
          <a:noFill/>
          <a:ln w="9525">
            <a:noFill/>
            <a:miter lim="800000"/>
            <a:headEnd/>
            <a:tailEnd/>
          </a:ln>
        </p:spPr>
        <p:txBody>
          <a:bodyPr>
            <a:spAutoFit/>
          </a:bodyPr>
          <a:lstStyle/>
          <a:p>
            <a:r>
              <a:rPr lang="en-US" sz="2400" dirty="0"/>
              <a:t>The diameter of</a:t>
            </a:r>
          </a:p>
          <a:p>
            <a:r>
              <a:rPr lang="en-US" sz="2400" dirty="0"/>
              <a:t>       the biggest hole = 5.012 mm</a:t>
            </a:r>
          </a:p>
          <a:p>
            <a:r>
              <a:rPr lang="en-US" sz="2400" dirty="0"/>
              <a:t>       the smallest hole = 5.000 mm</a:t>
            </a:r>
          </a:p>
          <a:p>
            <a:r>
              <a:rPr lang="en-US" sz="2400" dirty="0"/>
              <a:t>       the biggest shaft = </a:t>
            </a:r>
            <a:r>
              <a:rPr lang="en-US" sz="2400" dirty="0" smtClean="0"/>
              <a:t>4.996 </a:t>
            </a:r>
            <a:r>
              <a:rPr lang="en-US" sz="2400" dirty="0"/>
              <a:t>mm</a:t>
            </a:r>
          </a:p>
          <a:p>
            <a:r>
              <a:rPr lang="en-US" sz="2400" dirty="0"/>
              <a:t>       the smallest shaft = </a:t>
            </a:r>
            <a:r>
              <a:rPr lang="en-US" sz="2400" dirty="0" smtClean="0"/>
              <a:t>4.988 </a:t>
            </a:r>
            <a:r>
              <a:rPr lang="en-US" sz="2400" dirty="0"/>
              <a:t>mm</a:t>
            </a:r>
            <a:endParaRPr lang="th-TH" sz="2400" dirty="0"/>
          </a:p>
          <a:p>
            <a:r>
              <a:rPr lang="en-US" sz="2400" dirty="0"/>
              <a:t>Minimum allowance = </a:t>
            </a:r>
            <a:r>
              <a:rPr lang="en-US" sz="2400" dirty="0" smtClean="0"/>
              <a:t>0.004</a:t>
            </a:r>
          </a:p>
          <a:p>
            <a:r>
              <a:rPr lang="en-US" sz="2400" dirty="0" smtClean="0"/>
              <a:t>Maximum </a:t>
            </a:r>
            <a:r>
              <a:rPr lang="en-US" sz="2400" dirty="0"/>
              <a:t>allowance = </a:t>
            </a:r>
            <a:r>
              <a:rPr lang="en-US" sz="2400" dirty="0" smtClean="0"/>
              <a:t>0.024</a:t>
            </a:r>
            <a:endParaRPr lang="th-TH" sz="2400" dirty="0"/>
          </a:p>
        </p:txBody>
      </p:sp>
    </p:spTree>
    <p:extLst>
      <p:ext uri="{BB962C8B-B14F-4D97-AF65-F5344CB8AC3E}">
        <p14:creationId xmlns:p14="http://schemas.microsoft.com/office/powerpoint/2010/main" val="125112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2340"/>
                                        </p:tgtEl>
                                        <p:attrNameLst>
                                          <p:attrName>style.visibility</p:attrName>
                                        </p:attrNameLst>
                                      </p:cBhvr>
                                      <p:to>
                                        <p:strVal val="visible"/>
                                      </p:to>
                                    </p:set>
                                    <p:animEffect transition="in" filter="blinds(horizontal)">
                                      <p:cBhvr>
                                        <p:cTn id="7" dur="500"/>
                                        <p:tgtEl>
                                          <p:spTgt spid="1423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2389"/>
                                        </p:tgtEl>
                                        <p:attrNameLst>
                                          <p:attrName>style.visibility</p:attrName>
                                        </p:attrNameLst>
                                      </p:cBhvr>
                                      <p:to>
                                        <p:strVal val="visible"/>
                                      </p:to>
                                    </p:set>
                                    <p:animEffect transition="in" filter="blinds(horizontal)">
                                      <p:cBhvr>
                                        <p:cTn id="12" dur="500"/>
                                        <p:tgtEl>
                                          <p:spTgt spid="14238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2385"/>
                                        </p:tgtEl>
                                        <p:attrNameLst>
                                          <p:attrName>style.visibility</p:attrName>
                                        </p:attrNameLst>
                                      </p:cBhvr>
                                      <p:to>
                                        <p:strVal val="visible"/>
                                      </p:to>
                                    </p:set>
                                    <p:animEffect transition="in" filter="blinds(horizontal)">
                                      <p:cBhvr>
                                        <p:cTn id="17" dur="500"/>
                                        <p:tgtEl>
                                          <p:spTgt spid="142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0" grpId="0"/>
      <p:bldP spid="14238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latin typeface="Comic Sans MS" pitchFamily="66" charset="0"/>
                <a:cs typeface="Cordia New" pitchFamily="34" charset="-34"/>
              </a:rPr>
              <a:t>Example II</a:t>
            </a:r>
            <a:endParaRPr lang="th-TH" dirty="0" smtClean="0">
              <a:latin typeface="Comic Sans MS" pitchFamily="66" charset="0"/>
            </a:endParaRPr>
          </a:p>
        </p:txBody>
      </p:sp>
      <p:sp>
        <p:nvSpPr>
          <p:cNvPr id="142339" name="Rectangle 3"/>
          <p:cNvSpPr>
            <a:spLocks noGrp="1" noChangeArrowheads="1"/>
          </p:cNvSpPr>
          <p:nvPr>
            <p:ph type="body" sz="half" idx="1"/>
          </p:nvPr>
        </p:nvSpPr>
        <p:spPr>
          <a:xfrm>
            <a:off x="412750" y="1484313"/>
            <a:ext cx="8731250" cy="1397000"/>
          </a:xfrm>
        </p:spPr>
        <p:txBody>
          <a:bodyPr rtlCol="0">
            <a:normAutofit fontScale="92500" lnSpcReduction="20000"/>
          </a:bodyPr>
          <a:lstStyle/>
          <a:p>
            <a:pPr marL="274320" indent="-274320" eaLnBrk="1" fontAlgn="auto" hangingPunct="1">
              <a:lnSpc>
                <a:spcPct val="110000"/>
              </a:lnSpc>
              <a:spcAft>
                <a:spcPts val="0"/>
              </a:spcAft>
              <a:buClr>
                <a:schemeClr val="accent3"/>
              </a:buClr>
              <a:buFont typeface="Wingdings" pitchFamily="2" charset="2"/>
              <a:buNone/>
              <a:defRPr/>
            </a:pPr>
            <a:r>
              <a:rPr lang="en-US">
                <a:latin typeface="Comic Sans MS" pitchFamily="66" charset="0"/>
              </a:rPr>
              <a:t>We want to assemble shaft and gear together.  The nominal size of both part is equal to 5 mm. Using medium drive fit. </a:t>
            </a:r>
          </a:p>
        </p:txBody>
      </p:sp>
      <p:graphicFrame>
        <p:nvGraphicFramePr>
          <p:cNvPr id="142389" name="Group 53"/>
          <p:cNvGraphicFramePr>
            <a:graphicFrameLocks noGrp="1"/>
          </p:cNvGraphicFramePr>
          <p:nvPr>
            <p:ph sz="half" idx="2"/>
          </p:nvPr>
        </p:nvGraphicFramePr>
        <p:xfrm>
          <a:off x="193675" y="3852863"/>
          <a:ext cx="3449638" cy="2181225"/>
        </p:xfrm>
        <a:graphic>
          <a:graphicData uri="http://schemas.openxmlformats.org/drawingml/2006/table">
            <a:tbl>
              <a:tblPr/>
              <a:tblGrid>
                <a:gridCol w="1049338"/>
                <a:gridCol w="1501775"/>
                <a:gridCol w="898525"/>
              </a:tblGrid>
              <a:tr h="809625">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Hole</a:t>
                      </a:r>
                    </a:p>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H7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Shaft</a:t>
                      </a:r>
                    </a:p>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s6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Fit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3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5.012</a:t>
                      </a:r>
                    </a:p>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5.000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5.027</a:t>
                      </a:r>
                    </a:p>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5.019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-0.007</a:t>
                      </a:r>
                    </a:p>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-0.027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2340" name="Text Box 4"/>
          <p:cNvSpPr txBox="1">
            <a:spLocks noChangeArrowheads="1"/>
          </p:cNvSpPr>
          <p:nvPr/>
        </p:nvSpPr>
        <p:spPr bwMode="auto">
          <a:xfrm>
            <a:off x="322263" y="3216275"/>
            <a:ext cx="8821737" cy="396875"/>
          </a:xfrm>
          <a:prstGeom prst="rect">
            <a:avLst/>
          </a:prstGeom>
          <a:noFill/>
          <a:ln w="9525">
            <a:noFill/>
            <a:miter lim="800000"/>
            <a:headEnd/>
            <a:tailEnd/>
          </a:ln>
        </p:spPr>
        <p:txBody>
          <a:bodyPr wrap="none">
            <a:spAutoFit/>
          </a:bodyPr>
          <a:lstStyle/>
          <a:p>
            <a:r>
              <a:rPr lang="en-US" sz="2000" dirty="0">
                <a:solidFill>
                  <a:srgbClr val="FE120C"/>
                </a:solidFill>
              </a:rPr>
              <a:t>Chose hole-basis system: </a:t>
            </a:r>
            <a:r>
              <a:rPr lang="en-US" sz="2000" dirty="0" smtClean="0">
                <a:solidFill>
                  <a:srgbClr val="FE120C"/>
                </a:solidFill>
              </a:rPr>
              <a:t>H7/s6 </a:t>
            </a:r>
            <a:r>
              <a:rPr lang="en-US" sz="2000" dirty="0">
                <a:solidFill>
                  <a:srgbClr val="FE120C"/>
                </a:solidFill>
              </a:rPr>
              <a:t>and</a:t>
            </a:r>
            <a:r>
              <a:rPr lang="th-TH" sz="2000" dirty="0">
                <a:solidFill>
                  <a:srgbClr val="FE120C"/>
                </a:solidFill>
              </a:rPr>
              <a:t> </a:t>
            </a:r>
            <a:r>
              <a:rPr lang="en-US" sz="2000" dirty="0">
                <a:solidFill>
                  <a:srgbClr val="FE120C"/>
                </a:solidFill>
              </a:rPr>
              <a:t>basic size = 5 mm.  From the table,</a:t>
            </a:r>
            <a:r>
              <a:rPr lang="th-TH" sz="2000" dirty="0">
                <a:solidFill>
                  <a:srgbClr val="FE120C"/>
                </a:solidFill>
              </a:rPr>
              <a:t>  </a:t>
            </a:r>
          </a:p>
        </p:txBody>
      </p:sp>
      <p:sp>
        <p:nvSpPr>
          <p:cNvPr id="142385" name="Text Box 49"/>
          <p:cNvSpPr txBox="1">
            <a:spLocks noChangeArrowheads="1"/>
          </p:cNvSpPr>
          <p:nvPr/>
        </p:nvSpPr>
        <p:spPr bwMode="auto">
          <a:xfrm>
            <a:off x="3797300" y="3748088"/>
            <a:ext cx="5346700" cy="3046988"/>
          </a:xfrm>
          <a:prstGeom prst="rect">
            <a:avLst/>
          </a:prstGeom>
          <a:noFill/>
          <a:ln w="9525">
            <a:noFill/>
            <a:miter lim="800000"/>
            <a:headEnd/>
            <a:tailEnd/>
          </a:ln>
        </p:spPr>
        <p:txBody>
          <a:bodyPr>
            <a:spAutoFit/>
          </a:bodyPr>
          <a:lstStyle/>
          <a:p>
            <a:r>
              <a:rPr lang="en-US" sz="2400" dirty="0"/>
              <a:t>The diameter of</a:t>
            </a:r>
          </a:p>
          <a:p>
            <a:r>
              <a:rPr lang="en-US" sz="2400" dirty="0"/>
              <a:t>       the biggest hole = 5.012 mm</a:t>
            </a:r>
          </a:p>
          <a:p>
            <a:r>
              <a:rPr lang="en-US" sz="2400" dirty="0"/>
              <a:t>       the smallest hole = 5.000 mm</a:t>
            </a:r>
          </a:p>
          <a:p>
            <a:r>
              <a:rPr lang="en-US" sz="2400" dirty="0"/>
              <a:t>       the biggest shaft = 5.027 mm</a:t>
            </a:r>
          </a:p>
          <a:p>
            <a:r>
              <a:rPr lang="en-US" sz="2400" dirty="0"/>
              <a:t>       the smallest shaft = 5.019 mm</a:t>
            </a:r>
            <a:endParaRPr lang="th-TH" sz="2400" dirty="0"/>
          </a:p>
          <a:p>
            <a:r>
              <a:rPr lang="en-US" sz="2400" dirty="0"/>
              <a:t>Minimum allowance = </a:t>
            </a:r>
            <a:r>
              <a:rPr lang="en-US" sz="2400" dirty="0" smtClean="0"/>
              <a:t>-0.027 Maximum </a:t>
            </a:r>
            <a:r>
              <a:rPr lang="en-US" sz="2400" dirty="0"/>
              <a:t>allowance = </a:t>
            </a:r>
            <a:r>
              <a:rPr lang="en-US" sz="2400" dirty="0" smtClean="0"/>
              <a:t>-</a:t>
            </a:r>
            <a:r>
              <a:rPr lang="en-US" sz="2400" dirty="0"/>
              <a:t>0.007</a:t>
            </a:r>
          </a:p>
          <a:p>
            <a:endParaRPr lang="th-TH"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2340"/>
                                        </p:tgtEl>
                                        <p:attrNameLst>
                                          <p:attrName>style.visibility</p:attrName>
                                        </p:attrNameLst>
                                      </p:cBhvr>
                                      <p:to>
                                        <p:strVal val="visible"/>
                                      </p:to>
                                    </p:set>
                                    <p:animEffect transition="in" filter="blinds(horizontal)">
                                      <p:cBhvr>
                                        <p:cTn id="7" dur="500"/>
                                        <p:tgtEl>
                                          <p:spTgt spid="1423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2389"/>
                                        </p:tgtEl>
                                        <p:attrNameLst>
                                          <p:attrName>style.visibility</p:attrName>
                                        </p:attrNameLst>
                                      </p:cBhvr>
                                      <p:to>
                                        <p:strVal val="visible"/>
                                      </p:to>
                                    </p:set>
                                    <p:animEffect transition="in" filter="blinds(horizontal)">
                                      <p:cBhvr>
                                        <p:cTn id="12" dur="500"/>
                                        <p:tgtEl>
                                          <p:spTgt spid="14238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2385"/>
                                        </p:tgtEl>
                                        <p:attrNameLst>
                                          <p:attrName>style.visibility</p:attrName>
                                        </p:attrNameLst>
                                      </p:cBhvr>
                                      <p:to>
                                        <p:strVal val="visible"/>
                                      </p:to>
                                    </p:set>
                                    <p:animEffect transition="in" filter="blinds(horizontal)">
                                      <p:cBhvr>
                                        <p:cTn id="17" dur="500"/>
                                        <p:tgtEl>
                                          <p:spTgt spid="142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0" grpId="0"/>
      <p:bldP spid="14238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latin typeface="Comic Sans MS" pitchFamily="66" charset="0"/>
                <a:cs typeface="Cordia New" pitchFamily="34" charset="-34"/>
              </a:rPr>
              <a:t>Example III</a:t>
            </a:r>
            <a:endParaRPr lang="th-TH" dirty="0" smtClean="0">
              <a:latin typeface="Comic Sans MS" pitchFamily="66" charset="0"/>
            </a:endParaRPr>
          </a:p>
        </p:txBody>
      </p:sp>
      <p:sp>
        <p:nvSpPr>
          <p:cNvPr id="17411" name="Rectangle 3"/>
          <p:cNvSpPr>
            <a:spLocks noGrp="1" noChangeArrowheads="1"/>
          </p:cNvSpPr>
          <p:nvPr>
            <p:ph type="body" sz="half" idx="1"/>
          </p:nvPr>
        </p:nvSpPr>
        <p:spPr>
          <a:xfrm>
            <a:off x="282575" y="1498600"/>
            <a:ext cx="8523288" cy="3240088"/>
          </a:xfrm>
        </p:spPr>
        <p:txBody>
          <a:bodyPr/>
          <a:lstStyle/>
          <a:p>
            <a:pPr eaLnBrk="1" hangingPunct="1">
              <a:buFont typeface="Wingdings" pitchFamily="2" charset="2"/>
              <a:buNone/>
            </a:pPr>
            <a:r>
              <a:rPr lang="en-US" smtClean="0">
                <a:latin typeface="Comic Sans MS" pitchFamily="66" charset="0"/>
                <a:cs typeface="Browallia New" pitchFamily="34" charset="-34"/>
              </a:rPr>
              <a:t>Want to assemble gear and bushing with the same shaft.  The nominal dimension is equal to 5 mm.  Using interference fit with medium drive class for gear and shaft, and clearance with fits-free running class for shaft and busing.</a:t>
            </a:r>
            <a:endParaRPr lang="th-TH" smtClean="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latin typeface="Comic Sans MS" pitchFamily="66" charset="0"/>
                <a:cs typeface="Cordia New" pitchFamily="34" charset="-34"/>
              </a:rPr>
              <a:t>Metrology standards</a:t>
            </a:r>
            <a:endParaRPr lang="th-TH" smtClean="0">
              <a:latin typeface="Comic Sans MS" pitchFamily="66" charset="0"/>
            </a:endParaRPr>
          </a:p>
        </p:txBody>
      </p:sp>
      <p:sp>
        <p:nvSpPr>
          <p:cNvPr id="9219" name="Rectangle 3"/>
          <p:cNvSpPr>
            <a:spLocks noGrp="1" noChangeArrowheads="1"/>
          </p:cNvSpPr>
          <p:nvPr>
            <p:ph idx="1"/>
          </p:nvPr>
        </p:nvSpPr>
        <p:spPr>
          <a:xfrm>
            <a:off x="457200" y="1600200"/>
            <a:ext cx="8229600" cy="5053013"/>
          </a:xfrm>
        </p:spPr>
        <p:txBody>
          <a:bodyPr/>
          <a:lstStyle/>
          <a:p>
            <a:pPr eaLnBrk="1" hangingPunct="1">
              <a:lnSpc>
                <a:spcPct val="110000"/>
              </a:lnSpc>
            </a:pPr>
            <a:r>
              <a:rPr lang="en-US" sz="2400" smtClean="0">
                <a:latin typeface="Comic Sans MS" pitchFamily="66" charset="0"/>
                <a:cs typeface="Browallia New" pitchFamily="34" charset="-34"/>
              </a:rPr>
              <a:t>Sensitivity or resolution is the smallest dimension that can be read on an instrument</a:t>
            </a:r>
          </a:p>
          <a:p>
            <a:pPr eaLnBrk="1" hangingPunct="1">
              <a:lnSpc>
                <a:spcPct val="110000"/>
              </a:lnSpc>
            </a:pPr>
            <a:r>
              <a:rPr lang="en-US" sz="2400" smtClean="0">
                <a:latin typeface="Comic Sans MS" pitchFamily="66" charset="0"/>
                <a:cs typeface="Browallia New" pitchFamily="34" charset="-34"/>
              </a:rPr>
              <a:t>Standard measurement should do at the temperature</a:t>
            </a:r>
            <a:r>
              <a:rPr lang="th-TH" sz="2400" smtClean="0">
                <a:latin typeface="Comic Sans MS" pitchFamily="66" charset="0"/>
              </a:rPr>
              <a:t> </a:t>
            </a:r>
            <a:r>
              <a:rPr lang="en-US" sz="2400" smtClean="0">
                <a:latin typeface="Comic Sans MS" pitchFamily="66" charset="0"/>
                <a:cs typeface="Browallia New" pitchFamily="34" charset="-34"/>
              </a:rPr>
              <a:t>20 </a:t>
            </a:r>
            <a:r>
              <a:rPr lang="en-US" sz="2400" smtClean="0">
                <a:latin typeface="Comic Sans MS" pitchFamily="66" charset="0"/>
                <a:cs typeface="Browallia New" pitchFamily="34" charset="-34"/>
                <a:sym typeface="Symbol" pitchFamily="18" charset="2"/>
              </a:rPr>
              <a:t></a:t>
            </a:r>
            <a:r>
              <a:rPr lang="en-US" sz="2400" smtClean="0">
                <a:latin typeface="Comic Sans MS" pitchFamily="66" charset="0"/>
                <a:cs typeface="Browallia New" pitchFamily="34" charset="-34"/>
              </a:rPr>
              <a:t> 0.3</a:t>
            </a:r>
            <a:r>
              <a:rPr lang="en-US" sz="2400" baseline="30000" smtClean="0">
                <a:latin typeface="Comic Sans MS" pitchFamily="66" charset="0"/>
                <a:cs typeface="Browallia New" pitchFamily="34" charset="-34"/>
              </a:rPr>
              <a:t>o</a:t>
            </a:r>
            <a:r>
              <a:rPr lang="en-US" sz="2400" smtClean="0">
                <a:latin typeface="Comic Sans MS" pitchFamily="66" charset="0"/>
                <a:cs typeface="Browallia New" pitchFamily="34" charset="-34"/>
              </a:rPr>
              <a:t>C</a:t>
            </a:r>
          </a:p>
          <a:p>
            <a:pPr eaLnBrk="1" hangingPunct="1">
              <a:lnSpc>
                <a:spcPct val="110000"/>
              </a:lnSpc>
            </a:pPr>
            <a:r>
              <a:rPr lang="en-US" sz="2400" smtClean="0">
                <a:latin typeface="Comic Sans MS" pitchFamily="66" charset="0"/>
                <a:cs typeface="Browallia New" pitchFamily="34" charset="-34"/>
              </a:rPr>
              <a:t>Measuring instruments must have the tolerance more than the desired tolerance for a product 10 times.</a:t>
            </a:r>
          </a:p>
          <a:p>
            <a:pPr lvl="1" eaLnBrk="1" hangingPunct="1">
              <a:lnSpc>
                <a:spcPct val="110000"/>
              </a:lnSpc>
            </a:pPr>
            <a:r>
              <a:rPr lang="en-US" smtClean="0">
                <a:latin typeface="Comic Sans MS" pitchFamily="66" charset="0"/>
                <a:cs typeface="Browallia New" pitchFamily="34" charset="-34"/>
              </a:rPr>
              <a:t>For example, if we want to measure a product with tolerance equal to  </a:t>
            </a:r>
            <a:r>
              <a:rPr lang="en-US" smtClean="0">
                <a:latin typeface="Comic Sans MS" pitchFamily="66" charset="0"/>
                <a:cs typeface="Browallia New" pitchFamily="34" charset="-34"/>
                <a:sym typeface="Symbol" pitchFamily="18" charset="2"/>
              </a:rPr>
              <a:t>0.01 , the instrument that we use must have the tolerance equal to 0.001 </a:t>
            </a:r>
            <a:endParaRPr lang="th-TH" smtClean="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6000" smtClean="0">
                <a:latin typeface="Comic Sans MS" pitchFamily="66" charset="0"/>
                <a:cs typeface="Cordia New" pitchFamily="34" charset="-34"/>
              </a:rPr>
              <a:t>allowance</a:t>
            </a:r>
            <a:endParaRPr lang="th-TH" sz="6000" smtClean="0">
              <a:latin typeface="Comic Sans MS" pitchFamily="66" charset="0"/>
            </a:endParaRPr>
          </a:p>
        </p:txBody>
      </p:sp>
      <p:sp>
        <p:nvSpPr>
          <p:cNvPr id="10243" name="Rectangle 3"/>
          <p:cNvSpPr>
            <a:spLocks noGrp="1" noChangeArrowheads="1"/>
          </p:cNvSpPr>
          <p:nvPr>
            <p:ph idx="1"/>
          </p:nvPr>
        </p:nvSpPr>
        <p:spPr/>
        <p:txBody>
          <a:bodyPr/>
          <a:lstStyle/>
          <a:p>
            <a:pPr eaLnBrk="1" hangingPunct="1"/>
            <a:r>
              <a:rPr lang="en-US" smtClean="0">
                <a:latin typeface="Comic Sans MS" pitchFamily="66" charset="0"/>
                <a:cs typeface="Browallia New" pitchFamily="34" charset="-34"/>
              </a:rPr>
              <a:t>For assembly parts</a:t>
            </a:r>
            <a:endParaRPr lang="th-TH" smtClean="0">
              <a:latin typeface="Comic Sans MS" pitchFamily="66" charset="0"/>
            </a:endParaRPr>
          </a:p>
          <a:p>
            <a:pPr eaLnBrk="1" hangingPunct="1"/>
            <a:r>
              <a:rPr lang="en-US" smtClean="0">
                <a:latin typeface="Comic Sans MS" pitchFamily="66" charset="0"/>
                <a:cs typeface="Browallia New" pitchFamily="34" charset="-34"/>
              </a:rPr>
              <a:t>The allowance that desire for the different of  two or more mating parts</a:t>
            </a:r>
          </a:p>
          <a:p>
            <a:pPr eaLnBrk="1" hangingPunct="1"/>
            <a:r>
              <a:rPr lang="en-US" smtClean="0">
                <a:latin typeface="Comic Sans MS" pitchFamily="66" charset="0"/>
                <a:cs typeface="Browallia New" pitchFamily="34" charset="-34"/>
              </a:rPr>
              <a:t>If it is positive, </a:t>
            </a:r>
            <a:r>
              <a:rPr lang="en-US" smtClean="0">
                <a:latin typeface="Comic Sans MS" pitchFamily="66" charset="0"/>
                <a:cs typeface="Browallia New" pitchFamily="34" charset="-34"/>
                <a:sym typeface="Wingdings" pitchFamily="2" charset="2"/>
              </a:rPr>
              <a:t> minimum clearance</a:t>
            </a:r>
          </a:p>
          <a:p>
            <a:pPr eaLnBrk="1" hangingPunct="1"/>
            <a:r>
              <a:rPr lang="en-US" smtClean="0">
                <a:latin typeface="Comic Sans MS" pitchFamily="66" charset="0"/>
                <a:cs typeface="Browallia New" pitchFamily="34" charset="-34"/>
                <a:sym typeface="Wingdings" pitchFamily="2" charset="2"/>
              </a:rPr>
              <a:t>If it is negative  maximum interference</a:t>
            </a:r>
            <a:endParaRPr lang="th-TH" smtClean="0">
              <a:latin typeface="Comic Sans MS" pitchFamily="66" charset="0"/>
              <a:sym typeface="Wingdings" pitchFamily="2" charset="2"/>
            </a:endParaRPr>
          </a:p>
          <a:p>
            <a:pPr eaLnBrk="1" hangingPunct="1"/>
            <a:endParaRPr lang="th-TH" smtClean="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Grp="1" noChangeArrowheads="1"/>
          </p:cNvSpPr>
          <p:nvPr>
            <p:ph type="title"/>
          </p:nvPr>
        </p:nvSpPr>
        <p:spPr>
          <a:xfrm>
            <a:off x="327025" y="277813"/>
            <a:ext cx="8816975" cy="1139825"/>
          </a:xfrm>
        </p:spPr>
        <p:txBody>
          <a:bodyPr/>
          <a:lstStyle/>
          <a:p>
            <a:pPr eaLnBrk="1" hangingPunct="1"/>
            <a:r>
              <a:rPr lang="en-US" sz="3200" smtClean="0">
                <a:latin typeface="Comic Sans MS" pitchFamily="66" charset="0"/>
                <a:cs typeface="Arial" pitchFamily="34" charset="0"/>
              </a:rPr>
              <a:t>Basic size, deviation, and tolerance on a shaft, according to the ISO system</a:t>
            </a:r>
          </a:p>
        </p:txBody>
      </p:sp>
      <p:graphicFrame>
        <p:nvGraphicFramePr>
          <p:cNvPr id="1026" name="Object 4"/>
          <p:cNvGraphicFramePr>
            <a:graphicFrameLocks noGrp="1" noChangeAspect="1"/>
          </p:cNvGraphicFramePr>
          <p:nvPr>
            <p:ph sz="half" idx="2"/>
          </p:nvPr>
        </p:nvGraphicFramePr>
        <p:xfrm>
          <a:off x="757238" y="2233613"/>
          <a:ext cx="8093075" cy="3746500"/>
        </p:xfrm>
        <a:graphic>
          <a:graphicData uri="http://schemas.openxmlformats.org/presentationml/2006/ole">
            <mc:AlternateContent xmlns:mc="http://schemas.openxmlformats.org/markup-compatibility/2006">
              <mc:Choice xmlns:v="urn:schemas-microsoft-com:vml" Requires="v">
                <p:oleObj spid="_x0000_s1032" name="CorelDRAW" r:id="rId3" imgW="5098694" imgH="2360066" progId="CorelDRAW.Graphic.11">
                  <p:embed/>
                </p:oleObj>
              </mc:Choice>
              <mc:Fallback>
                <p:oleObj name="CorelDRAW" r:id="rId3" imgW="5098694" imgH="2360066" progId="CorelDRAW.Graphic.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7238" y="2233613"/>
                        <a:ext cx="8093075" cy="374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latin typeface="Comic Sans MS" pitchFamily="66" charset="0"/>
                <a:cs typeface="Cordia New" pitchFamily="34" charset="-34"/>
              </a:rPr>
              <a:t>Fit system</a:t>
            </a:r>
            <a:r>
              <a:rPr lang="th-TH" smtClean="0">
                <a:latin typeface="Comic Sans MS" pitchFamily="66" charset="0"/>
              </a:rPr>
              <a:t> (</a:t>
            </a:r>
            <a:r>
              <a:rPr lang="en-US" smtClean="0">
                <a:latin typeface="Comic Sans MS" pitchFamily="66" charset="0"/>
                <a:cs typeface="Cordia New" pitchFamily="34" charset="-34"/>
              </a:rPr>
              <a:t>ISO)</a:t>
            </a:r>
            <a:endParaRPr lang="th-TH" smtClean="0">
              <a:latin typeface="Comic Sans MS" pitchFamily="66" charset="0"/>
            </a:endParaRPr>
          </a:p>
        </p:txBody>
      </p:sp>
      <p:sp>
        <p:nvSpPr>
          <p:cNvPr id="11267" name="Rectangle 3"/>
          <p:cNvSpPr>
            <a:spLocks noGrp="1" noChangeArrowheads="1"/>
          </p:cNvSpPr>
          <p:nvPr>
            <p:ph idx="1"/>
          </p:nvPr>
        </p:nvSpPr>
        <p:spPr>
          <a:xfrm>
            <a:off x="457200" y="1600200"/>
            <a:ext cx="8497888" cy="4530725"/>
          </a:xfrm>
        </p:spPr>
        <p:txBody>
          <a:bodyPr/>
          <a:lstStyle/>
          <a:p>
            <a:pPr eaLnBrk="1" hangingPunct="1"/>
            <a:r>
              <a:rPr lang="en-US" smtClean="0">
                <a:latin typeface="Comic Sans MS" pitchFamily="66" charset="0"/>
                <a:cs typeface="Tahoma" pitchFamily="34" charset="0"/>
              </a:rPr>
              <a:t>Hole-basis system </a:t>
            </a:r>
          </a:p>
          <a:p>
            <a:pPr lvl="1" eaLnBrk="1" hangingPunct="1"/>
            <a:r>
              <a:rPr lang="en-US" smtClean="0">
                <a:latin typeface="Comic Sans MS" pitchFamily="66" charset="0"/>
                <a:cs typeface="Tahoma" pitchFamily="34" charset="0"/>
              </a:rPr>
              <a:t>Tolerance is at the zero line of hole</a:t>
            </a:r>
          </a:p>
          <a:p>
            <a:pPr lvl="1" eaLnBrk="1" hangingPunct="1"/>
            <a:r>
              <a:rPr lang="en-US" smtClean="0">
                <a:latin typeface="Comic Sans MS" pitchFamily="66" charset="0"/>
                <a:cs typeface="Tahoma" pitchFamily="34" charset="0"/>
              </a:rPr>
              <a:t>MMC: The basic size is at the smallest hole </a:t>
            </a:r>
          </a:p>
          <a:p>
            <a:pPr eaLnBrk="1" hangingPunct="1"/>
            <a:r>
              <a:rPr lang="en-US" smtClean="0">
                <a:latin typeface="Comic Sans MS" pitchFamily="66" charset="0"/>
                <a:cs typeface="Tahoma" pitchFamily="34" charset="0"/>
              </a:rPr>
              <a:t>Shaft-basis system</a:t>
            </a:r>
          </a:p>
          <a:p>
            <a:pPr lvl="1" eaLnBrk="1" hangingPunct="1"/>
            <a:r>
              <a:rPr lang="en-US" smtClean="0">
                <a:latin typeface="Comic Sans MS" pitchFamily="66" charset="0"/>
                <a:cs typeface="Tahoma" pitchFamily="34" charset="0"/>
              </a:rPr>
              <a:t>Tolerance is at the zero line of shaft</a:t>
            </a:r>
          </a:p>
          <a:p>
            <a:pPr lvl="1" eaLnBrk="1" hangingPunct="1"/>
            <a:r>
              <a:rPr lang="en-US" smtClean="0">
                <a:latin typeface="Comic Sans MS" pitchFamily="66" charset="0"/>
                <a:cs typeface="Tahoma" pitchFamily="34" charset="0"/>
              </a:rPr>
              <a:t>MMC: The basic size is at the biggest shaft.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000" smtClean="0">
                <a:latin typeface="Comic Sans MS" pitchFamily="66" charset="0"/>
                <a:cs typeface="Cordia New" pitchFamily="34" charset="-34"/>
              </a:rPr>
              <a:t>Fit between mating parts</a:t>
            </a:r>
            <a:endParaRPr lang="th-TH" sz="4000" smtClean="0">
              <a:latin typeface="Comic Sans MS" pitchFamily="66" charset="0"/>
            </a:endParaRPr>
          </a:p>
        </p:txBody>
      </p:sp>
      <p:sp>
        <p:nvSpPr>
          <p:cNvPr id="12291" name="Rectangle 3"/>
          <p:cNvSpPr>
            <a:spLocks noGrp="1" noChangeArrowheads="1"/>
          </p:cNvSpPr>
          <p:nvPr>
            <p:ph idx="1"/>
          </p:nvPr>
        </p:nvSpPr>
        <p:spPr>
          <a:xfrm>
            <a:off x="457200" y="1600200"/>
            <a:ext cx="7932738" cy="4892675"/>
          </a:xfrm>
        </p:spPr>
        <p:txBody>
          <a:bodyPr/>
          <a:lstStyle/>
          <a:p>
            <a:pPr eaLnBrk="1" hangingPunct="1">
              <a:lnSpc>
                <a:spcPct val="90000"/>
              </a:lnSpc>
            </a:pPr>
            <a:r>
              <a:rPr lang="en-US" smtClean="0">
                <a:latin typeface="Comic Sans MS" pitchFamily="66" charset="0"/>
                <a:cs typeface="Browallia New" pitchFamily="34" charset="-34"/>
              </a:rPr>
              <a:t>Clearance</a:t>
            </a:r>
          </a:p>
          <a:p>
            <a:pPr lvl="1" eaLnBrk="1" hangingPunct="1">
              <a:lnSpc>
                <a:spcPct val="90000"/>
              </a:lnSpc>
            </a:pPr>
            <a:r>
              <a:rPr lang="en-US" smtClean="0">
                <a:latin typeface="Comic Sans MS" pitchFamily="66" charset="0"/>
                <a:cs typeface="Browallia New" pitchFamily="34" charset="-34"/>
              </a:rPr>
              <a:t>One part is always loose relative to the other one.</a:t>
            </a:r>
          </a:p>
          <a:p>
            <a:pPr lvl="1" eaLnBrk="1" hangingPunct="1">
              <a:lnSpc>
                <a:spcPct val="90000"/>
              </a:lnSpc>
            </a:pPr>
            <a:r>
              <a:rPr lang="en-US" smtClean="0">
                <a:latin typeface="Comic Sans MS" pitchFamily="66" charset="0"/>
                <a:cs typeface="Browallia New" pitchFamily="34" charset="-34"/>
              </a:rPr>
              <a:t>Two mating parts have clearance </a:t>
            </a:r>
            <a:r>
              <a:rPr lang="en-US" smtClean="0">
                <a:latin typeface="Comic Sans MS" pitchFamily="66" charset="0"/>
                <a:cs typeface="Browallia New" pitchFamily="34" charset="-34"/>
                <a:sym typeface="Symbol" pitchFamily="18" charset="2"/>
              </a:rPr>
              <a:t></a:t>
            </a:r>
            <a:r>
              <a:rPr lang="en-US" smtClean="0">
                <a:latin typeface="Comic Sans MS" pitchFamily="66" charset="0"/>
                <a:cs typeface="Browallia New" pitchFamily="34" charset="-34"/>
              </a:rPr>
              <a:t> 0</a:t>
            </a:r>
          </a:p>
          <a:p>
            <a:pPr eaLnBrk="1" hangingPunct="1">
              <a:lnSpc>
                <a:spcPct val="90000"/>
              </a:lnSpc>
            </a:pPr>
            <a:r>
              <a:rPr lang="en-US" smtClean="0">
                <a:latin typeface="Comic Sans MS" pitchFamily="66" charset="0"/>
                <a:cs typeface="Browallia New" pitchFamily="34" charset="-34"/>
              </a:rPr>
              <a:t>Transition</a:t>
            </a:r>
          </a:p>
          <a:p>
            <a:pPr lvl="1" eaLnBrk="1" hangingPunct="1">
              <a:lnSpc>
                <a:spcPct val="90000"/>
              </a:lnSpc>
            </a:pPr>
            <a:r>
              <a:rPr lang="en-US" smtClean="0">
                <a:latin typeface="Comic Sans MS" pitchFamily="66" charset="0"/>
                <a:cs typeface="Browallia New" pitchFamily="34" charset="-34"/>
              </a:rPr>
              <a:t>Both clearance and interferance</a:t>
            </a:r>
          </a:p>
          <a:p>
            <a:pPr eaLnBrk="1" hangingPunct="1">
              <a:lnSpc>
                <a:spcPct val="90000"/>
              </a:lnSpc>
            </a:pPr>
            <a:r>
              <a:rPr lang="en-US" smtClean="0">
                <a:latin typeface="Comic Sans MS" pitchFamily="66" charset="0"/>
                <a:cs typeface="Browallia New" pitchFamily="34" charset="-34"/>
              </a:rPr>
              <a:t>Interference</a:t>
            </a:r>
          </a:p>
          <a:p>
            <a:pPr lvl="1" eaLnBrk="1" hangingPunct="1">
              <a:lnSpc>
                <a:spcPct val="90000"/>
              </a:lnSpc>
            </a:pPr>
            <a:r>
              <a:rPr lang="en-US" smtClean="0">
                <a:latin typeface="Comic Sans MS" pitchFamily="66" charset="0"/>
                <a:cs typeface="Browallia New" pitchFamily="34" charset="-34"/>
              </a:rPr>
              <a:t>One part is always forced tight with respect to another.</a:t>
            </a:r>
          </a:p>
          <a:p>
            <a:pPr lvl="1" eaLnBrk="1" hangingPunct="1">
              <a:lnSpc>
                <a:spcPct val="90000"/>
              </a:lnSpc>
            </a:pPr>
            <a:r>
              <a:rPr lang="en-US" smtClean="0">
                <a:latin typeface="Comic Sans MS" pitchFamily="66" charset="0"/>
                <a:cs typeface="Browallia New" pitchFamily="34" charset="-34"/>
              </a:rPr>
              <a:t>Two mating parts have clearance </a:t>
            </a:r>
            <a:r>
              <a:rPr lang="en-US" smtClean="0">
                <a:latin typeface="Comic Sans MS" pitchFamily="66" charset="0"/>
                <a:cs typeface="Browallia New" pitchFamily="34" charset="-34"/>
                <a:sym typeface="Symbol" pitchFamily="18" charset="2"/>
              </a:rPr>
              <a:t></a:t>
            </a:r>
            <a:r>
              <a:rPr lang="en-US" smtClean="0">
                <a:latin typeface="Comic Sans MS" pitchFamily="66" charset="0"/>
                <a:cs typeface="Browallia New" pitchFamily="34" charset="-34"/>
              </a:rPr>
              <a:t> 0 </a:t>
            </a:r>
            <a:endParaRPr lang="th-TH" smtClean="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mtClean="0">
                <a:latin typeface="Comic Sans MS" pitchFamily="66" charset="0"/>
                <a:cs typeface="Cordia New" pitchFamily="34" charset="-34"/>
              </a:rPr>
              <a:t>Hole basis system</a:t>
            </a:r>
          </a:p>
        </p:txBody>
      </p:sp>
      <p:graphicFrame>
        <p:nvGraphicFramePr>
          <p:cNvPr id="2050" name="Object 4"/>
          <p:cNvGraphicFramePr>
            <a:graphicFrameLocks noGrp="1" noChangeAspect="1"/>
          </p:cNvGraphicFramePr>
          <p:nvPr>
            <p:ph idx="1"/>
          </p:nvPr>
        </p:nvGraphicFramePr>
        <p:xfrm>
          <a:off x="454025" y="1492250"/>
          <a:ext cx="7705725" cy="4357688"/>
        </p:xfrm>
        <a:graphic>
          <a:graphicData uri="http://schemas.openxmlformats.org/presentationml/2006/ole">
            <mc:AlternateContent xmlns:mc="http://schemas.openxmlformats.org/markup-compatibility/2006">
              <mc:Choice xmlns:v="urn:schemas-microsoft-com:vml" Requires="v">
                <p:oleObj spid="_x0000_s2056" name="CorelDRAW" r:id="rId3" imgW="6434633" imgH="3638398" progId="CorelDRAW.Graphic.11">
                  <p:embed/>
                </p:oleObj>
              </mc:Choice>
              <mc:Fallback>
                <p:oleObj name="CorelDRAW" r:id="rId3" imgW="6434633" imgH="3638398" progId="CorelDRAW.Graphic.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025" y="1492250"/>
                        <a:ext cx="7705725" cy="435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smtClean="0">
                <a:latin typeface="Comic Sans MS" pitchFamily="66" charset="0"/>
                <a:cs typeface="Cordia New" pitchFamily="34" charset="-34"/>
              </a:rPr>
              <a:t>Shaft-basis system</a:t>
            </a:r>
          </a:p>
        </p:txBody>
      </p:sp>
      <p:graphicFrame>
        <p:nvGraphicFramePr>
          <p:cNvPr id="3074" name="Object 4"/>
          <p:cNvGraphicFramePr>
            <a:graphicFrameLocks noGrp="1" noChangeAspect="1"/>
          </p:cNvGraphicFramePr>
          <p:nvPr>
            <p:ph idx="1"/>
          </p:nvPr>
        </p:nvGraphicFramePr>
        <p:xfrm>
          <a:off x="519113" y="1346200"/>
          <a:ext cx="8164512" cy="4605338"/>
        </p:xfrm>
        <a:graphic>
          <a:graphicData uri="http://schemas.openxmlformats.org/presentationml/2006/ole">
            <mc:AlternateContent xmlns:mc="http://schemas.openxmlformats.org/markup-compatibility/2006">
              <mc:Choice xmlns:v="urn:schemas-microsoft-com:vml" Requires="v">
                <p:oleObj spid="_x0000_s3080" name="CorelDRAW" r:id="rId3" imgW="6451092" imgH="3638398" progId="CorelDRAW.Graphic.11">
                  <p:embed/>
                </p:oleObj>
              </mc:Choice>
              <mc:Fallback>
                <p:oleObj name="CorelDRAW" r:id="rId3" imgW="6451092" imgH="3638398" progId="CorelDRAW.Graphic.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113" y="1346200"/>
                        <a:ext cx="8164512"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latin typeface="Comic Sans MS" pitchFamily="66" charset="0"/>
                <a:cs typeface="Cordia New" pitchFamily="34" charset="-34"/>
              </a:rPr>
              <a:t>How to calculate allowance </a:t>
            </a:r>
            <a:endParaRPr lang="th-TH" smtClean="0">
              <a:latin typeface="Comic Sans MS" pitchFamily="66" charset="0"/>
            </a:endParaRPr>
          </a:p>
        </p:txBody>
      </p:sp>
      <p:sp>
        <p:nvSpPr>
          <p:cNvPr id="13315" name="Rectangle 3"/>
          <p:cNvSpPr>
            <a:spLocks noGrp="1" noChangeArrowheads="1"/>
          </p:cNvSpPr>
          <p:nvPr>
            <p:ph idx="1"/>
          </p:nvPr>
        </p:nvSpPr>
        <p:spPr>
          <a:xfrm>
            <a:off x="254000" y="1600200"/>
            <a:ext cx="8890000" cy="5067300"/>
          </a:xfrm>
        </p:spPr>
        <p:txBody>
          <a:bodyPr/>
          <a:lstStyle/>
          <a:p>
            <a:pPr lvl="1" eaLnBrk="1" hangingPunct="1"/>
            <a:r>
              <a:rPr lang="en-US" dirty="0" smtClean="0">
                <a:latin typeface="Comic Sans MS" pitchFamily="66" charset="0"/>
                <a:cs typeface="Browallia New" pitchFamily="34" charset="-34"/>
              </a:rPr>
              <a:t>Maximum clearance = max hole – min shaft</a:t>
            </a:r>
          </a:p>
          <a:p>
            <a:pPr lvl="1" eaLnBrk="1" hangingPunct="1"/>
            <a:endParaRPr lang="en-US" dirty="0" smtClean="0">
              <a:latin typeface="Comic Sans MS" pitchFamily="66" charset="0"/>
              <a:cs typeface="Browallia New" pitchFamily="34" charset="-34"/>
            </a:endParaRPr>
          </a:p>
          <a:p>
            <a:pPr lvl="1" eaLnBrk="1" hangingPunct="1"/>
            <a:r>
              <a:rPr lang="en-US" dirty="0" smtClean="0">
                <a:latin typeface="Comic Sans MS" pitchFamily="66" charset="0"/>
                <a:cs typeface="Browallia New" pitchFamily="34" charset="-34"/>
              </a:rPr>
              <a:t>Minimum clearance = min hole – max shaft</a:t>
            </a:r>
          </a:p>
          <a:p>
            <a:pPr lvl="1" eaLnBrk="1" hangingPunct="1"/>
            <a:endParaRPr lang="en-US" dirty="0" smtClean="0">
              <a:latin typeface="Comic Sans MS" pitchFamily="66" charset="0"/>
              <a:cs typeface="Browallia New" pitchFamily="34" charset="-34"/>
            </a:endParaRPr>
          </a:p>
          <a:p>
            <a:pPr lvl="1" eaLnBrk="1" hangingPunct="1"/>
            <a:r>
              <a:rPr lang="en-US" dirty="0" smtClean="0">
                <a:latin typeface="Comic Sans MS" pitchFamily="66" charset="0"/>
                <a:cs typeface="Browallia New" pitchFamily="34" charset="-34"/>
              </a:rPr>
              <a:t>Maximum interference </a:t>
            </a:r>
            <a:r>
              <a:rPr lang="en-US" dirty="0">
                <a:latin typeface="Comic Sans MS" pitchFamily="66" charset="0"/>
                <a:cs typeface="Browallia New" pitchFamily="34" charset="-34"/>
              </a:rPr>
              <a:t>= Minimum clearance </a:t>
            </a:r>
            <a:endParaRPr lang="en-US" dirty="0" smtClean="0">
              <a:latin typeface="Comic Sans MS" pitchFamily="66" charset="0"/>
              <a:cs typeface="Browallia New" pitchFamily="34" charset="-34"/>
            </a:endParaRPr>
          </a:p>
          <a:p>
            <a:pPr lvl="1" eaLnBrk="1" hangingPunct="1"/>
            <a:endParaRPr lang="en-US" dirty="0" smtClean="0">
              <a:latin typeface="Comic Sans MS" pitchFamily="66" charset="0"/>
              <a:cs typeface="Browallia New" pitchFamily="34" charset="-34"/>
            </a:endParaRPr>
          </a:p>
          <a:p>
            <a:pPr lvl="1" eaLnBrk="1" hangingPunct="1"/>
            <a:r>
              <a:rPr lang="en-US" dirty="0" smtClean="0">
                <a:latin typeface="Comic Sans MS" pitchFamily="66" charset="0"/>
                <a:cs typeface="Browallia New" pitchFamily="34" charset="-34"/>
              </a:rPr>
              <a:t>Minimum </a:t>
            </a:r>
            <a:r>
              <a:rPr lang="en-US" smtClean="0">
                <a:latin typeface="Comic Sans MS" pitchFamily="66" charset="0"/>
                <a:cs typeface="Browallia New" pitchFamily="34" charset="-34"/>
              </a:rPr>
              <a:t>interference </a:t>
            </a:r>
            <a:r>
              <a:rPr lang="en-US">
                <a:latin typeface="Comic Sans MS" pitchFamily="66" charset="0"/>
                <a:cs typeface="Browallia New" pitchFamily="34" charset="-34"/>
              </a:rPr>
              <a:t>= Maximum clearance</a:t>
            </a:r>
            <a:endParaRPr lang="th-TH" dirty="0" smtClean="0">
              <a:latin typeface="Comic Sans MS" pitchFamily="66" charset="0"/>
            </a:endParaRPr>
          </a:p>
          <a:p>
            <a:pPr lvl="1" eaLnBrk="1" hangingPunct="1"/>
            <a:endParaRPr lang="th-TH" dirty="0" smtClean="0">
              <a:latin typeface="Comic Sans MS" pitchFamily="66" charset="0"/>
            </a:endParaRPr>
          </a:p>
          <a:p>
            <a:pPr lvl="1" eaLnBrk="1" hangingPunct="1"/>
            <a:r>
              <a:rPr lang="en-US" dirty="0" smtClean="0">
                <a:latin typeface="Comic Sans MS" pitchFamily="66" charset="0"/>
                <a:cs typeface="Browallia New" pitchFamily="34" charset="-34"/>
              </a:rPr>
              <a:t>Look up from the allowance table</a:t>
            </a:r>
            <a:endParaRPr lang="th-TH" dirty="0" smtClean="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5254</TotalTime>
  <Words>809</Words>
  <Application>Microsoft Office PowerPoint</Application>
  <PresentationFormat>On-screen Show (4:3)</PresentationFormat>
  <Paragraphs>138</Paragraphs>
  <Slides>13</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CorelDRAW</vt:lpstr>
      <vt:lpstr>Engineering Metrology</vt:lpstr>
      <vt:lpstr>Metrology standards</vt:lpstr>
      <vt:lpstr>allowance</vt:lpstr>
      <vt:lpstr>Basic size, deviation, and tolerance on a shaft, according to the ISO system</vt:lpstr>
      <vt:lpstr>Fit system (ISO)</vt:lpstr>
      <vt:lpstr>Fit between mating parts</vt:lpstr>
      <vt:lpstr>Hole basis system</vt:lpstr>
      <vt:lpstr>Shaft-basis system</vt:lpstr>
      <vt:lpstr>How to calculate allowance </vt:lpstr>
      <vt:lpstr>PowerPoint Presentation</vt:lpstr>
      <vt:lpstr>Example I</vt:lpstr>
      <vt:lpstr>Example II</vt:lpstr>
      <vt:lpstr>Example III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Metrology</dc:title>
  <dc:creator>kjirawan</dc:creator>
  <cp:lastModifiedBy>Apiwat Muttamara</cp:lastModifiedBy>
  <cp:revision>294</cp:revision>
  <dcterms:created xsi:type="dcterms:W3CDTF">2004-04-28T13:33:50Z</dcterms:created>
  <dcterms:modified xsi:type="dcterms:W3CDTF">2015-09-07T07:59:44Z</dcterms:modified>
</cp:coreProperties>
</file>