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5" r:id="rId2"/>
  </p:sldMasterIdLst>
  <p:notesMasterIdLst>
    <p:notesMasterId r:id="rId43"/>
  </p:notesMasterIdLst>
  <p:sldIdLst>
    <p:sldId id="270" r:id="rId3"/>
    <p:sldId id="334" r:id="rId4"/>
    <p:sldId id="335" r:id="rId5"/>
    <p:sldId id="386" r:id="rId6"/>
    <p:sldId id="340" r:id="rId7"/>
    <p:sldId id="342" r:id="rId8"/>
    <p:sldId id="341" r:id="rId9"/>
    <p:sldId id="343" r:id="rId10"/>
    <p:sldId id="344" r:id="rId11"/>
    <p:sldId id="345" r:id="rId12"/>
    <p:sldId id="347" r:id="rId13"/>
    <p:sldId id="348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87" r:id="rId22"/>
    <p:sldId id="388" r:id="rId23"/>
    <p:sldId id="358" r:id="rId24"/>
    <p:sldId id="389" r:id="rId25"/>
    <p:sldId id="360" r:id="rId26"/>
    <p:sldId id="390" r:id="rId27"/>
    <p:sldId id="363" r:id="rId28"/>
    <p:sldId id="365" r:id="rId29"/>
    <p:sldId id="367" r:id="rId30"/>
    <p:sldId id="369" r:id="rId31"/>
    <p:sldId id="370" r:id="rId32"/>
    <p:sldId id="371" r:id="rId33"/>
    <p:sldId id="372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3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2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E3D2EF-558E-4F4E-B148-8A94C50E82BF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21C202-AEF6-40B4-B09E-DF3B5974C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DDD4B9B-A563-4D4D-957D-D5FC25128486}" type="slidenum">
              <a:rPr lang="en-US" altLang="en-US" sz="1200">
                <a:latin typeface="Calibri" pitchFamily="34" charset="0"/>
                <a:cs typeface="Arial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Text book,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Office hour,  by appointment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0946-B292-4C4E-B92F-A473213FC2F4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ABF4-6800-47A4-A691-262D6F4D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5B49-4DC8-4AD5-81BA-A9E67BCF8F22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9CD5-92A1-4B6D-9ECA-930288A3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260-250E-479D-B05C-D04395B04409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5685-43E2-40A5-B7DC-D5D4CB22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</p:spPr>
        <p:txBody>
          <a:bodyPr/>
          <a:lstStyle>
            <a:lvl1pPr>
              <a:defRPr sz="12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en-US"/>
              <a:t>©2012 John Wiley &amp; Sons, Inc.  M P Groover, Introduction to Manufacturing Processes 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7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</p:spPr>
        <p:txBody>
          <a:bodyPr/>
          <a:lstStyle>
            <a:lvl1pPr>
              <a:defRPr sz="12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en-US"/>
              <a:t>©2012 John Wiley &amp; Sons, Inc.  M P Groover, Introduction to Manufacturing Processes 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3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89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85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73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37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007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91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AED6-BB7B-4CFC-B4E9-9056BB838575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1FDD-396A-400C-AA5A-5A91B061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6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26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72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24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236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93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77369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8AC3-1656-4E70-B702-45C575A74416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7410-BCDA-4CDF-98D7-24BCD311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9D75-14CC-4593-B17C-6336C81F3321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E335-A1EC-4481-815B-6DE83F34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AE01-1CD0-474B-8AEA-AECFBAA5CD96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0917-755A-4319-B83F-D9E3AEDD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8993-5DA6-4C82-8EAB-6CBC95D97B6E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6526-B727-45D4-85A4-5184F001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27A6-FA62-497F-ABF2-417561C78A55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964D-B1B2-4822-A4FB-9F809FDF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ECC4-CBFC-4734-A39A-D809F1E356F0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16F5-D5BA-4EFE-9C69-567CAC10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F3AB-A6DF-4B1C-883B-0457A99E2B15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78D6-DD4A-4003-BB09-10431B14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67335-A188-4D83-9E81-BACABE09EF7A}" type="datetime1">
              <a:rPr lang="en-US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6CD3C4-C90A-4652-9068-C5D41A6D9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73" r:id="rId12"/>
    <p:sldLayoutId id="214748397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005E7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eBX6cKKHW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eHA9Szhh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I7GOVrB33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6-RK0DPXf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5SMBoIh4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JbnDXw-0p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qAOKR6mdT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678-clpbj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LfXXRfRIz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3838" y="419100"/>
            <a:ext cx="3417887" cy="9429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80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43050"/>
            <a:ext cx="8229600" cy="3962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9015BE-2B63-40DA-A581-CFF8AD6CB484}" type="slidenum">
              <a:rPr lang="en-US" altLang="en-US" sz="14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 smtClean="0"/>
          </a:p>
        </p:txBody>
      </p:sp>
      <p:pic>
        <p:nvPicPr>
          <p:cNvPr id="5125" name="Picture 6" descr="https://www.calhoun.edu/sites/www/Uploads/images/Workforce/wel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543050"/>
            <a:ext cx="594201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061" y="419469"/>
            <a:ext cx="2910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Welding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989138" y="411163"/>
            <a:ext cx="5259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6699"/>
                </a:solidFill>
              </a:rPr>
              <a:t>Typical Fusion Welded Joint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93788"/>
            <a:ext cx="71247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795713"/>
            <a:ext cx="62626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73088" y="1066800"/>
            <a:ext cx="8120062" cy="2122488"/>
          </a:xfrm>
        </p:spPr>
        <p:txBody>
          <a:bodyPr/>
          <a:lstStyle/>
          <a:p>
            <a:r>
              <a:rPr lang="en-US" altLang="en-US" sz="2400" smtClean="0"/>
              <a:t>A pool of molten metal is formed near electrode tip, and as electrode is moved along joint, molten weld pool solidifies in its wake 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981075" y="288925"/>
            <a:ext cx="7937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006699"/>
                </a:solidFill>
              </a:rPr>
              <a:t>Arc Welding: </a:t>
            </a:r>
            <a:r>
              <a:rPr lang="en-US" altLang="en-US" u="sng"/>
              <a:t>The most common fusion welding</a:t>
            </a:r>
            <a:endParaRPr lang="en-US" altLang="en-US" u="sng">
              <a:solidFill>
                <a:srgbClr val="006699"/>
              </a:solidFill>
            </a:endParaRPr>
          </a:p>
        </p:txBody>
      </p:sp>
      <p:pic>
        <p:nvPicPr>
          <p:cNvPr id="15364" name="Picture 10" descr="F3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398713"/>
            <a:ext cx="8855075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981075" y="60309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http://www.youtube.com/watch?v=TeBX6cKKHWY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en-US" u="sng" smtClean="0"/>
              <a:t>Two Basic Types of Arc Welding Electrodes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04950"/>
            <a:ext cx="7696200" cy="3886200"/>
          </a:xfrm>
        </p:spPr>
        <p:txBody>
          <a:bodyPr/>
          <a:lstStyle/>
          <a:p>
            <a:r>
              <a:rPr lang="en-US" altLang="en-US" sz="2800" smtClean="0"/>
              <a:t>Consumable – consumed during welding process </a:t>
            </a:r>
          </a:p>
          <a:p>
            <a:pPr lvl="1"/>
            <a:r>
              <a:rPr lang="en-US" altLang="en-US" sz="2400" smtClean="0"/>
              <a:t>Source of filler metal in arc welding</a:t>
            </a:r>
          </a:p>
          <a:p>
            <a:r>
              <a:rPr lang="en-US" altLang="en-US" sz="2800" smtClean="0"/>
              <a:t>Nonconsumable – not consumed during welding process (e.g. Tungsten)</a:t>
            </a:r>
          </a:p>
          <a:p>
            <a:pPr lvl="1"/>
            <a:r>
              <a:rPr lang="en-US" altLang="en-US" sz="2400" smtClean="0"/>
              <a:t>Filler metal must be added separately if it is added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Arc Shielding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092575"/>
          </a:xfrm>
        </p:spPr>
        <p:txBody>
          <a:bodyPr/>
          <a:lstStyle/>
          <a:p>
            <a:r>
              <a:rPr lang="en-US" altLang="en-US" sz="2800" smtClean="0"/>
              <a:t>At high temperatures in arc welding, metals are chemically reactive to 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and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in air </a:t>
            </a:r>
          </a:p>
          <a:p>
            <a:pPr lvl="1"/>
            <a:r>
              <a:rPr lang="en-US" altLang="en-US" sz="2400" smtClean="0"/>
              <a:t>Mechanical properties of joint can be degraded by these reactions  </a:t>
            </a:r>
          </a:p>
          <a:p>
            <a:pPr lvl="1"/>
            <a:r>
              <a:rPr lang="en-US" altLang="en-US" sz="2400" smtClean="0"/>
              <a:t>To protect operation, arc must be shielded from surrounding air in AW processes </a:t>
            </a:r>
          </a:p>
          <a:p>
            <a:r>
              <a:rPr lang="en-US" altLang="en-US" sz="2800" smtClean="0"/>
              <a:t>Arc shielding is accomplished by: </a:t>
            </a:r>
          </a:p>
          <a:p>
            <a:pPr lvl="1"/>
            <a:r>
              <a:rPr lang="en-US" altLang="en-US" sz="2400" smtClean="0"/>
              <a:t>Shielding gases, e.g., argon, helium, CO</a:t>
            </a:r>
            <a:r>
              <a:rPr lang="en-US" altLang="en-US" sz="2400" baseline="-25000" smtClean="0"/>
              <a:t>2</a:t>
            </a:r>
            <a:endParaRPr lang="en-US" altLang="en-US" sz="2400" smtClean="0"/>
          </a:p>
          <a:p>
            <a:pPr lvl="1"/>
            <a:r>
              <a:rPr lang="en-US" altLang="en-US" sz="2400" smtClean="0"/>
              <a:t>Flux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Flux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2609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u="sng" smtClean="0"/>
              <a:t>A substance that prevents formation of oxides and other contaminants in welding, or dissolves them and facilitates removal</a:t>
            </a:r>
          </a:p>
          <a:p>
            <a:r>
              <a:rPr lang="en-US" altLang="en-US" sz="2400" u="sng" smtClean="0"/>
              <a:t>Provides protective atmosphere for welding</a:t>
            </a:r>
          </a:p>
          <a:p>
            <a:r>
              <a:rPr lang="en-US" altLang="en-US" sz="2400" u="sng" smtClean="0"/>
              <a:t>Stabilizes arc</a:t>
            </a:r>
          </a:p>
          <a:p>
            <a:r>
              <a:rPr lang="en-US" altLang="en-US" sz="2400" u="sng" smtClean="0"/>
              <a:t>Reduces spattering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3917950"/>
            <a:ext cx="7772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Flux Application</a:t>
            </a:r>
          </a:p>
          <a:p>
            <a:pPr>
              <a:defRPr/>
            </a:pPr>
            <a:r>
              <a:rPr lang="en-US" dirty="0" smtClean="0"/>
              <a:t>Pouring </a:t>
            </a:r>
            <a:r>
              <a:rPr lang="en-US" dirty="0"/>
              <a:t>granular flux onto welding operation</a:t>
            </a:r>
          </a:p>
          <a:p>
            <a:pPr>
              <a:defRPr/>
            </a:pPr>
            <a:r>
              <a:rPr lang="en-US" dirty="0"/>
              <a:t>Stick electrode coated with flux material that melts during welding to cover operation</a:t>
            </a:r>
          </a:p>
          <a:p>
            <a:pPr>
              <a:defRPr/>
            </a:pPr>
            <a:r>
              <a:rPr lang="en-US" dirty="0"/>
              <a:t>Tubular electrodes in which flux is contained in the core and released as electrode is consumed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smtClean="0"/>
              <a:t>Consumable Electrode Arc Welding Processes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36713"/>
            <a:ext cx="7772400" cy="412115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Shielded Metal Arc Welding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Gas Metal Arc Welding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Flux‑Cored Arc Welding</a:t>
            </a:r>
          </a:p>
          <a:p>
            <a:r>
              <a:rPr lang="en-US" altLang="en-US" smtClean="0"/>
              <a:t>Electrogas Welding</a:t>
            </a:r>
          </a:p>
          <a:p>
            <a:r>
              <a:rPr lang="en-US" altLang="en-US" smtClean="0"/>
              <a:t>Submerged Arc Welding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en-US" u="sng" smtClean="0">
                <a:solidFill>
                  <a:srgbClr val="FF0000"/>
                </a:solidFill>
              </a:rPr>
              <a:t>Shielded Metal Arc Welding (SMAW)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1495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smtClean="0"/>
              <a:t>Uses a consumable electrode consisting of a filler metal rod coated with chemicals that provide flux and shielding </a:t>
            </a:r>
          </a:p>
        </p:txBody>
      </p:sp>
      <p:pic>
        <p:nvPicPr>
          <p:cNvPr id="20484" name="Picture 4" descr="F3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7138"/>
            <a:ext cx="76295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Welding Stick in SMAW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76375"/>
            <a:ext cx="7924800" cy="3733800"/>
          </a:xfrm>
        </p:spPr>
        <p:txBody>
          <a:bodyPr/>
          <a:lstStyle/>
          <a:p>
            <a:r>
              <a:rPr lang="en-US" altLang="en-US" sz="2800" smtClean="0"/>
              <a:t>Composition of filler metal usually close to base metal</a:t>
            </a:r>
          </a:p>
          <a:p>
            <a:r>
              <a:rPr lang="en-US" altLang="en-US" sz="2800" smtClean="0"/>
              <a:t>Coating: powdered cellulose mixed with oxides and carbonates, and held together by a silicate binder  </a:t>
            </a:r>
          </a:p>
          <a:p>
            <a:r>
              <a:rPr lang="en-US" altLang="en-US" sz="2800" smtClean="0"/>
              <a:t>Disadvantages of stick welding:</a:t>
            </a:r>
          </a:p>
          <a:p>
            <a:pPr lvl="1"/>
            <a:r>
              <a:rPr lang="en-US" altLang="en-US" sz="2400" smtClean="0"/>
              <a:t>Sticks must be periodically changed</a:t>
            </a:r>
          </a:p>
          <a:p>
            <a:pPr lvl="1"/>
            <a:r>
              <a:rPr lang="en-US" altLang="en-US" sz="2400" smtClean="0"/>
              <a:t>High current levels may melt coating prematurely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SMAW Applications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6577013" cy="3886200"/>
          </a:xfrm>
        </p:spPr>
        <p:txBody>
          <a:bodyPr/>
          <a:lstStyle/>
          <a:p>
            <a:r>
              <a:rPr lang="en-US" altLang="en-US" smtClean="0"/>
              <a:t>Used for steels, stainless steels, cast irons, and certain nonferrous alloys </a:t>
            </a:r>
          </a:p>
          <a:p>
            <a:r>
              <a:rPr lang="en-US" altLang="en-US" smtClean="0"/>
              <a:t>Not used or rarely used for aluminum and its alloys, copper alloys, and titanium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1949450" y="411163"/>
            <a:ext cx="609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006699"/>
                </a:solidFill>
              </a:rPr>
              <a:t>Gas Metal Arc Welding</a:t>
            </a:r>
          </a:p>
        </p:txBody>
      </p:sp>
      <p:pic>
        <p:nvPicPr>
          <p:cNvPr id="23555" name="Picture 10" descr="F30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2333625"/>
            <a:ext cx="58578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649288" y="1274763"/>
            <a:ext cx="7875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Uses a consumable bare metal wire as electrode with shielding by flooding arc with a gas</a:t>
            </a: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106488" y="6116638"/>
            <a:ext cx="5083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hlinkClick r:id="rId3"/>
              </a:rPr>
              <a:t>http://www.youtube.com/watch?v=wPeHA9Szhhg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Joining and Assembly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Joining </a:t>
            </a:r>
            <a:r>
              <a:rPr lang="en-US" altLang="en-US" u="sng" smtClean="0"/>
              <a:t>- </a:t>
            </a:r>
            <a:r>
              <a:rPr lang="en-US" altLang="en-US" u="sng" smtClean="0">
                <a:solidFill>
                  <a:srgbClr val="FF0000"/>
                </a:solidFill>
              </a:rPr>
              <a:t>welding</a:t>
            </a:r>
            <a:r>
              <a:rPr lang="en-US" altLang="en-US" u="sng" smtClean="0"/>
              <a:t>, </a:t>
            </a:r>
            <a:r>
              <a:rPr lang="en-US" altLang="en-US" u="sng" smtClean="0">
                <a:solidFill>
                  <a:srgbClr val="FF0000"/>
                </a:solidFill>
              </a:rPr>
              <a:t>brazing</a:t>
            </a:r>
            <a:r>
              <a:rPr lang="en-US" altLang="en-US" u="sng" smtClean="0"/>
              <a:t>, </a:t>
            </a:r>
            <a:r>
              <a:rPr lang="en-US" altLang="en-US" u="sng" smtClean="0">
                <a:solidFill>
                  <a:srgbClr val="FF0000"/>
                </a:solidFill>
              </a:rPr>
              <a:t>soldering</a:t>
            </a:r>
            <a:r>
              <a:rPr lang="en-US" altLang="en-US" smtClean="0"/>
              <a:t>, and adhesive bonding</a:t>
            </a:r>
          </a:p>
          <a:p>
            <a:r>
              <a:rPr lang="en-US" altLang="en-US" sz="2800" smtClean="0"/>
              <a:t>These processes form a permanent joint between parts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Assembly - mechanical methods (usually) of fastening parts together</a:t>
            </a:r>
          </a:p>
          <a:p>
            <a:r>
              <a:rPr lang="en-US" altLang="en-US" sz="2800" smtClean="0"/>
              <a:t>Some of these methods allow for easy disassembly, while others do not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Inert Gas Welding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materials such as Al or Ti which quickly form oxide layers, a method to place an inert atmosphere around the weld puddle had to be developed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 altLang="en-US" sz="2400" smtClean="0"/>
              <a:t>Uses a consumable electrode (filler wire made of the base metal)</a:t>
            </a:r>
          </a:p>
          <a:p>
            <a:pPr eaLnBrk="1" hangingPunct="1"/>
            <a:r>
              <a:rPr lang="en-US" altLang="en-US" sz="2400" smtClean="0"/>
              <a:t>Inert gas is typically Argon</a:t>
            </a:r>
          </a:p>
          <a:p>
            <a:pPr eaLnBrk="1" hangingPunct="1"/>
            <a:r>
              <a:rPr lang="en-US" altLang="en-US" sz="2400" smtClean="0"/>
              <a:t>Inert gas is CO</a:t>
            </a:r>
            <a:r>
              <a:rPr lang="en-US" altLang="en-US" sz="2200" baseline="-25000" smtClean="0"/>
              <a:t>2 </a:t>
            </a:r>
            <a:r>
              <a:rPr lang="en-US" altLang="en-US" sz="2000" smtClean="0"/>
              <a:t>Called GMAW</a:t>
            </a:r>
          </a:p>
          <a:p>
            <a:pPr eaLnBrk="1" hangingPunct="1"/>
            <a:endParaRPr lang="en-US" altLang="en-US" sz="2200" baseline="-25000" smtClean="0"/>
          </a:p>
          <a:p>
            <a:pPr eaLnBrk="1" hangingPunct="1"/>
            <a:endParaRPr lang="en-US" altLang="en-US" sz="2400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Metal Inert Gas (MIG)</a:t>
            </a:r>
          </a:p>
        </p:txBody>
      </p:sp>
      <p:grpSp>
        <p:nvGrpSpPr>
          <p:cNvPr id="25604" name="Group 1"/>
          <p:cNvGrpSpPr>
            <a:grpSpLocks/>
          </p:cNvGrpSpPr>
          <p:nvPr/>
        </p:nvGrpSpPr>
        <p:grpSpPr bwMode="auto">
          <a:xfrm>
            <a:off x="4313238" y="3505200"/>
            <a:ext cx="3962400" cy="2362200"/>
            <a:chOff x="2590800" y="3352800"/>
            <a:chExt cx="3962400" cy="2362200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200400" y="5334000"/>
              <a:ext cx="31242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89" name="AutoShape 5" descr="Wide downward diagonal"/>
            <p:cNvSpPr>
              <a:spLocks noChangeArrowheads="1"/>
            </p:cNvSpPr>
            <p:nvPr/>
          </p:nvSpPr>
          <p:spPr bwMode="auto">
            <a:xfrm flipV="1">
              <a:off x="4191000" y="4114800"/>
              <a:ext cx="228600" cy="914400"/>
            </a:xfrm>
            <a:prstGeom prst="flowChartManualInput">
              <a:avLst/>
            </a:prstGeom>
            <a:pattFill prst="wdDnDiag">
              <a:fgClr>
                <a:srgbClr val="3333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0" name="AutoShape 6" descr="Wide downward diagonal"/>
            <p:cNvSpPr>
              <a:spLocks noChangeArrowheads="1"/>
            </p:cNvSpPr>
            <p:nvPr/>
          </p:nvSpPr>
          <p:spPr bwMode="auto">
            <a:xfrm flipH="1" flipV="1">
              <a:off x="4876800" y="4114800"/>
              <a:ext cx="228600" cy="914400"/>
            </a:xfrm>
            <a:prstGeom prst="flowChartManualInput">
              <a:avLst/>
            </a:prstGeom>
            <a:pattFill prst="wdDnDiag">
              <a:fgClr>
                <a:srgbClr val="3333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1" name="AutoShape 7" descr="Dark upward diagonal"/>
            <p:cNvSpPr>
              <a:spLocks noChangeArrowheads="1"/>
            </p:cNvSpPr>
            <p:nvPr/>
          </p:nvSpPr>
          <p:spPr bwMode="auto">
            <a:xfrm>
              <a:off x="4572000" y="3429000"/>
              <a:ext cx="152400" cy="1752600"/>
            </a:xfrm>
            <a:prstGeom prst="can">
              <a:avLst>
                <a:gd name="adj" fmla="val 287500"/>
              </a:avLst>
            </a:prstGeom>
            <a:pattFill prst="dkUpDiag">
              <a:fgClr>
                <a:schemeClr val="folHlink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2" name="Rectangle 8" descr="Wide downward diagonal"/>
            <p:cNvSpPr>
              <a:spLocks noChangeArrowheads="1"/>
            </p:cNvSpPr>
            <p:nvPr/>
          </p:nvSpPr>
          <p:spPr bwMode="auto">
            <a:xfrm>
              <a:off x="4343400" y="3886200"/>
              <a:ext cx="228600" cy="15240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3" name="Rectangle 9" descr="Wide downward diagonal"/>
            <p:cNvSpPr>
              <a:spLocks noChangeArrowheads="1"/>
            </p:cNvSpPr>
            <p:nvPr/>
          </p:nvSpPr>
          <p:spPr bwMode="auto">
            <a:xfrm>
              <a:off x="4724400" y="3886200"/>
              <a:ext cx="228600" cy="15240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4343400" y="3581400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4724400" y="3581400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44196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8006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5486400" y="3733800"/>
              <a:ext cx="838200" cy="838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4038600" y="5029200"/>
              <a:ext cx="381000" cy="241300"/>
            </a:xfrm>
            <a:custGeom>
              <a:avLst/>
              <a:gdLst>
                <a:gd name="T0" fmla="*/ 240 w 240"/>
                <a:gd name="T1" fmla="*/ 0 h 152"/>
                <a:gd name="T2" fmla="*/ 192 w 240"/>
                <a:gd name="T3" fmla="*/ 96 h 152"/>
                <a:gd name="T4" fmla="*/ 96 w 240"/>
                <a:gd name="T5" fmla="*/ 144 h 152"/>
                <a:gd name="T6" fmla="*/ 0 w 240"/>
                <a:gd name="T7" fmla="*/ 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52">
                  <a:moveTo>
                    <a:pt x="240" y="0"/>
                  </a:moveTo>
                  <a:cubicBezTo>
                    <a:pt x="228" y="36"/>
                    <a:pt x="216" y="72"/>
                    <a:pt x="192" y="96"/>
                  </a:cubicBezTo>
                  <a:cubicBezTo>
                    <a:pt x="168" y="120"/>
                    <a:pt x="128" y="152"/>
                    <a:pt x="96" y="144"/>
                  </a:cubicBezTo>
                  <a:cubicBezTo>
                    <a:pt x="64" y="136"/>
                    <a:pt x="16" y="64"/>
                    <a:pt x="0" y="48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H="1">
              <a:off x="4876800" y="5029200"/>
              <a:ext cx="381000" cy="228600"/>
            </a:xfrm>
            <a:custGeom>
              <a:avLst/>
              <a:gdLst>
                <a:gd name="T0" fmla="*/ 240 w 240"/>
                <a:gd name="T1" fmla="*/ 0 h 152"/>
                <a:gd name="T2" fmla="*/ 192 w 240"/>
                <a:gd name="T3" fmla="*/ 96 h 152"/>
                <a:gd name="T4" fmla="*/ 96 w 240"/>
                <a:gd name="T5" fmla="*/ 144 h 152"/>
                <a:gd name="T6" fmla="*/ 0 w 240"/>
                <a:gd name="T7" fmla="*/ 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52">
                  <a:moveTo>
                    <a:pt x="240" y="0"/>
                  </a:moveTo>
                  <a:cubicBezTo>
                    <a:pt x="228" y="36"/>
                    <a:pt x="216" y="72"/>
                    <a:pt x="192" y="96"/>
                  </a:cubicBezTo>
                  <a:cubicBezTo>
                    <a:pt x="168" y="120"/>
                    <a:pt x="128" y="152"/>
                    <a:pt x="96" y="144"/>
                  </a:cubicBezTo>
                  <a:cubicBezTo>
                    <a:pt x="64" y="136"/>
                    <a:pt x="16" y="64"/>
                    <a:pt x="0" y="48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419600" y="5029200"/>
              <a:ext cx="88900" cy="228600"/>
            </a:xfrm>
            <a:custGeom>
              <a:avLst/>
              <a:gdLst>
                <a:gd name="T0" fmla="*/ 48 w 56"/>
                <a:gd name="T1" fmla="*/ 0 h 144"/>
                <a:gd name="T2" fmla="*/ 48 w 56"/>
                <a:gd name="T3" fmla="*/ 96 h 144"/>
                <a:gd name="T4" fmla="*/ 0 w 5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4">
                  <a:moveTo>
                    <a:pt x="48" y="0"/>
                  </a:moveTo>
                  <a:cubicBezTo>
                    <a:pt x="52" y="36"/>
                    <a:pt x="56" y="72"/>
                    <a:pt x="48" y="96"/>
                  </a:cubicBezTo>
                  <a:cubicBezTo>
                    <a:pt x="40" y="120"/>
                    <a:pt x="20" y="132"/>
                    <a:pt x="0" y="1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H="1">
              <a:off x="4800600" y="5029200"/>
              <a:ext cx="88900" cy="228600"/>
            </a:xfrm>
            <a:custGeom>
              <a:avLst/>
              <a:gdLst>
                <a:gd name="T0" fmla="*/ 48 w 56"/>
                <a:gd name="T1" fmla="*/ 0 h 144"/>
                <a:gd name="T2" fmla="*/ 48 w 56"/>
                <a:gd name="T3" fmla="*/ 96 h 144"/>
                <a:gd name="T4" fmla="*/ 0 w 5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4">
                  <a:moveTo>
                    <a:pt x="48" y="0"/>
                  </a:moveTo>
                  <a:cubicBezTo>
                    <a:pt x="52" y="36"/>
                    <a:pt x="56" y="72"/>
                    <a:pt x="48" y="96"/>
                  </a:cubicBezTo>
                  <a:cubicBezTo>
                    <a:pt x="40" y="120"/>
                    <a:pt x="20" y="132"/>
                    <a:pt x="0" y="144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4402137" y="5316538"/>
              <a:ext cx="431800" cy="117475"/>
            </a:xfrm>
            <a:custGeom>
              <a:avLst/>
              <a:gdLst>
                <a:gd name="T0" fmla="*/ 0 w 272"/>
                <a:gd name="T1" fmla="*/ 8 h 74"/>
                <a:gd name="T2" fmla="*/ 58 w 272"/>
                <a:gd name="T3" fmla="*/ 41 h 74"/>
                <a:gd name="T4" fmla="*/ 74 w 272"/>
                <a:gd name="T5" fmla="*/ 58 h 74"/>
                <a:gd name="T6" fmla="*/ 123 w 272"/>
                <a:gd name="T7" fmla="*/ 74 h 74"/>
                <a:gd name="T8" fmla="*/ 189 w 272"/>
                <a:gd name="T9" fmla="*/ 66 h 74"/>
                <a:gd name="T10" fmla="*/ 255 w 272"/>
                <a:gd name="T11" fmla="*/ 16 h 74"/>
                <a:gd name="T12" fmla="*/ 272 w 272"/>
                <a:gd name="T13" fmla="*/ 0 h 74"/>
                <a:gd name="T14" fmla="*/ 0 w 272"/>
                <a:gd name="T15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74">
                  <a:moveTo>
                    <a:pt x="0" y="8"/>
                  </a:moveTo>
                  <a:cubicBezTo>
                    <a:pt x="17" y="17"/>
                    <a:pt x="43" y="29"/>
                    <a:pt x="58" y="41"/>
                  </a:cubicBezTo>
                  <a:cubicBezTo>
                    <a:pt x="64" y="46"/>
                    <a:pt x="67" y="54"/>
                    <a:pt x="74" y="58"/>
                  </a:cubicBezTo>
                  <a:cubicBezTo>
                    <a:pt x="89" y="66"/>
                    <a:pt x="123" y="74"/>
                    <a:pt x="123" y="74"/>
                  </a:cubicBezTo>
                  <a:cubicBezTo>
                    <a:pt x="145" y="71"/>
                    <a:pt x="168" y="72"/>
                    <a:pt x="189" y="66"/>
                  </a:cubicBezTo>
                  <a:cubicBezTo>
                    <a:pt x="221" y="57"/>
                    <a:pt x="219" y="29"/>
                    <a:pt x="255" y="16"/>
                  </a:cubicBezTo>
                  <a:cubicBezTo>
                    <a:pt x="261" y="11"/>
                    <a:pt x="272" y="0"/>
                    <a:pt x="27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63246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6553200" y="4114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>
              <a:off x="6324600" y="54864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H="1">
              <a:off x="5257800" y="4191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 flipV="1">
              <a:off x="5257800" y="3962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H="1">
              <a:off x="4953000" y="3962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1371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BASE METAL</a:t>
              </a: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4953000" y="5410200"/>
              <a:ext cx="10668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PUDDLE</a:t>
              </a: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5562600" y="3886200"/>
              <a:ext cx="685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POWER SOURCE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5181600" y="3352800"/>
              <a:ext cx="1371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DRIVE WHEELS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3124200" y="3429000"/>
              <a:ext cx="1066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CONSUMABLE ELECTRODE</a:t>
              </a: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flipH="1">
              <a:off x="4495800" y="5181600"/>
              <a:ext cx="1206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4724400" y="51816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5334000" y="4876800"/>
              <a:ext cx="10668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ARC COLUMN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2590800" y="4876800"/>
              <a:ext cx="14478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SHIELDING GAS</a:t>
              </a:r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4114800" y="3505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 flipH="1">
              <a:off x="4953000" y="35052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4800600" y="5029200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3810000" y="50292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 flipV="1">
              <a:off x="4724400" y="54102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GMAW Advantages over SMAW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Better arc time because of continuous wire electrode</a:t>
            </a:r>
          </a:p>
          <a:p>
            <a:pPr lvl="1"/>
            <a:r>
              <a:rPr lang="en-US" altLang="en-US" sz="2400" smtClean="0"/>
              <a:t>Sticks must be periodically changed in SMAW</a:t>
            </a:r>
          </a:p>
          <a:p>
            <a:r>
              <a:rPr lang="en-US" altLang="en-US" sz="2800" smtClean="0"/>
              <a:t>Better use of electrode filler metal than SMAW</a:t>
            </a:r>
          </a:p>
          <a:p>
            <a:pPr lvl="1"/>
            <a:r>
              <a:rPr lang="en-US" altLang="en-US" sz="2400" smtClean="0"/>
              <a:t>End of stick cannot be used in SMAW</a:t>
            </a:r>
          </a:p>
          <a:p>
            <a:r>
              <a:rPr lang="en-US" altLang="en-US" sz="2800" smtClean="0"/>
              <a:t>Higher deposition rates</a:t>
            </a:r>
          </a:p>
          <a:p>
            <a:r>
              <a:rPr lang="en-US" altLang="en-US" sz="2800" smtClean="0"/>
              <a:t>Eliminates problem of slag removal</a:t>
            </a:r>
          </a:p>
          <a:p>
            <a:r>
              <a:rPr lang="en-US" altLang="en-US" sz="2800" smtClean="0"/>
              <a:t>Can be readily automated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 altLang="en-US" sz="2000" smtClean="0"/>
              <a:t>Tungsten electrode acts as a cathode</a:t>
            </a:r>
          </a:p>
          <a:p>
            <a:pPr eaLnBrk="1" hangingPunct="1"/>
            <a:r>
              <a:rPr lang="en-US" altLang="en-US" sz="2000" smtClean="0"/>
              <a:t>A plasma is produced between the tungsten cathode and the base metal which heats the base metal to its melting point</a:t>
            </a:r>
          </a:p>
          <a:p>
            <a:pPr eaLnBrk="1" hangingPunct="1"/>
            <a:r>
              <a:rPr lang="en-US" altLang="en-US" sz="2000" smtClean="0"/>
              <a:t>Filler metal can be added to the weld pool </a:t>
            </a:r>
          </a:p>
          <a:p>
            <a:pPr eaLnBrk="1" hangingPunct="1"/>
            <a:r>
              <a:rPr lang="en-US" altLang="en-US" sz="2000" smtClean="0"/>
              <a:t>Can be called (GTAW)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Tungsten Inert Gas </a:t>
            </a:r>
            <a:r>
              <a:rPr lang="en-US" dirty="0" smtClean="0"/>
              <a:t>(TIG</a:t>
            </a:r>
            <a:r>
              <a:rPr lang="en-US" dirty="0"/>
              <a:t>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52600" y="5638800"/>
            <a:ext cx="31242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37" name="AutoShape 5" descr="Wide downward diagonal"/>
          <p:cNvSpPr>
            <a:spLocks noChangeArrowheads="1"/>
          </p:cNvSpPr>
          <p:nvPr/>
        </p:nvSpPr>
        <p:spPr bwMode="auto">
          <a:xfrm flipV="1">
            <a:off x="2743200" y="4419600"/>
            <a:ext cx="228600" cy="914400"/>
          </a:xfrm>
          <a:prstGeom prst="flowChartManualInput">
            <a:avLst/>
          </a:prstGeom>
          <a:pattFill prst="wdDnDiag">
            <a:fgClr>
              <a:srgbClr val="3333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38" name="AutoShape 6" descr="Wide downward diagonal"/>
          <p:cNvSpPr>
            <a:spLocks noChangeArrowheads="1"/>
          </p:cNvSpPr>
          <p:nvPr/>
        </p:nvSpPr>
        <p:spPr bwMode="auto">
          <a:xfrm flipH="1" flipV="1">
            <a:off x="3429000" y="4419600"/>
            <a:ext cx="228600" cy="914400"/>
          </a:xfrm>
          <a:prstGeom prst="flowChartManualInput">
            <a:avLst/>
          </a:prstGeom>
          <a:pattFill prst="wdDnDiag">
            <a:fgClr>
              <a:srgbClr val="3333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39" name="AutoShape 7" descr="Dark upward diagonal"/>
          <p:cNvSpPr>
            <a:spLocks noChangeArrowheads="1"/>
          </p:cNvSpPr>
          <p:nvPr/>
        </p:nvSpPr>
        <p:spPr bwMode="auto">
          <a:xfrm>
            <a:off x="3124200" y="4191000"/>
            <a:ext cx="152400" cy="1371600"/>
          </a:xfrm>
          <a:prstGeom prst="can">
            <a:avLst>
              <a:gd name="adj" fmla="val 225000"/>
            </a:avLst>
          </a:prstGeom>
          <a:pattFill prst="dkUpDiag">
            <a:fgClr>
              <a:schemeClr val="folHlink"/>
            </a:fgClr>
            <a:bgClr>
              <a:schemeClr val="tx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038600" y="40386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2590800" y="5334000"/>
            <a:ext cx="381000" cy="241300"/>
          </a:xfrm>
          <a:custGeom>
            <a:avLst/>
            <a:gdLst>
              <a:gd name="T0" fmla="*/ 240 w 240"/>
              <a:gd name="T1" fmla="*/ 0 h 152"/>
              <a:gd name="T2" fmla="*/ 192 w 240"/>
              <a:gd name="T3" fmla="*/ 96 h 152"/>
              <a:gd name="T4" fmla="*/ 96 w 240"/>
              <a:gd name="T5" fmla="*/ 144 h 152"/>
              <a:gd name="T6" fmla="*/ 0 w 240"/>
              <a:gd name="T7" fmla="*/ 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152">
                <a:moveTo>
                  <a:pt x="240" y="0"/>
                </a:moveTo>
                <a:cubicBezTo>
                  <a:pt x="228" y="36"/>
                  <a:pt x="216" y="72"/>
                  <a:pt x="192" y="96"/>
                </a:cubicBezTo>
                <a:cubicBezTo>
                  <a:pt x="168" y="120"/>
                  <a:pt x="128" y="152"/>
                  <a:pt x="96" y="144"/>
                </a:cubicBezTo>
                <a:cubicBezTo>
                  <a:pt x="64" y="136"/>
                  <a:pt x="16" y="64"/>
                  <a:pt x="0" y="48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 flipH="1">
            <a:off x="3429000" y="5334000"/>
            <a:ext cx="381000" cy="228600"/>
          </a:xfrm>
          <a:custGeom>
            <a:avLst/>
            <a:gdLst>
              <a:gd name="T0" fmla="*/ 240 w 240"/>
              <a:gd name="T1" fmla="*/ 0 h 152"/>
              <a:gd name="T2" fmla="*/ 192 w 240"/>
              <a:gd name="T3" fmla="*/ 96 h 152"/>
              <a:gd name="T4" fmla="*/ 96 w 240"/>
              <a:gd name="T5" fmla="*/ 144 h 152"/>
              <a:gd name="T6" fmla="*/ 0 w 240"/>
              <a:gd name="T7" fmla="*/ 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152">
                <a:moveTo>
                  <a:pt x="240" y="0"/>
                </a:moveTo>
                <a:cubicBezTo>
                  <a:pt x="228" y="36"/>
                  <a:pt x="216" y="72"/>
                  <a:pt x="192" y="96"/>
                </a:cubicBezTo>
                <a:cubicBezTo>
                  <a:pt x="168" y="120"/>
                  <a:pt x="128" y="152"/>
                  <a:pt x="96" y="144"/>
                </a:cubicBezTo>
                <a:cubicBezTo>
                  <a:pt x="64" y="136"/>
                  <a:pt x="16" y="64"/>
                  <a:pt x="0" y="4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2971800" y="5334000"/>
            <a:ext cx="88900" cy="228600"/>
          </a:xfrm>
          <a:custGeom>
            <a:avLst/>
            <a:gdLst>
              <a:gd name="T0" fmla="*/ 48 w 56"/>
              <a:gd name="T1" fmla="*/ 0 h 144"/>
              <a:gd name="T2" fmla="*/ 48 w 56"/>
              <a:gd name="T3" fmla="*/ 96 h 144"/>
              <a:gd name="T4" fmla="*/ 0 w 5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20" y="132"/>
                  <a:pt x="0" y="144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 flipH="1">
            <a:off x="3352800" y="5334000"/>
            <a:ext cx="88900" cy="228600"/>
          </a:xfrm>
          <a:custGeom>
            <a:avLst/>
            <a:gdLst>
              <a:gd name="T0" fmla="*/ 48 w 56"/>
              <a:gd name="T1" fmla="*/ 0 h 144"/>
              <a:gd name="T2" fmla="*/ 48 w 56"/>
              <a:gd name="T3" fmla="*/ 96 h 144"/>
              <a:gd name="T4" fmla="*/ 0 w 5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20" y="132"/>
                  <a:pt x="0" y="14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2954338" y="5621338"/>
            <a:ext cx="431800" cy="117475"/>
          </a:xfrm>
          <a:custGeom>
            <a:avLst/>
            <a:gdLst>
              <a:gd name="T0" fmla="*/ 0 w 272"/>
              <a:gd name="T1" fmla="*/ 8 h 74"/>
              <a:gd name="T2" fmla="*/ 58 w 272"/>
              <a:gd name="T3" fmla="*/ 41 h 74"/>
              <a:gd name="T4" fmla="*/ 74 w 272"/>
              <a:gd name="T5" fmla="*/ 58 h 74"/>
              <a:gd name="T6" fmla="*/ 123 w 272"/>
              <a:gd name="T7" fmla="*/ 74 h 74"/>
              <a:gd name="T8" fmla="*/ 189 w 272"/>
              <a:gd name="T9" fmla="*/ 66 h 74"/>
              <a:gd name="T10" fmla="*/ 255 w 272"/>
              <a:gd name="T11" fmla="*/ 16 h 74"/>
              <a:gd name="T12" fmla="*/ 272 w 272"/>
              <a:gd name="T13" fmla="*/ 0 h 74"/>
              <a:gd name="T14" fmla="*/ 0 w 272"/>
              <a:gd name="T1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74">
                <a:moveTo>
                  <a:pt x="0" y="8"/>
                </a:moveTo>
                <a:cubicBezTo>
                  <a:pt x="17" y="17"/>
                  <a:pt x="43" y="29"/>
                  <a:pt x="58" y="41"/>
                </a:cubicBezTo>
                <a:cubicBezTo>
                  <a:pt x="64" y="46"/>
                  <a:pt x="67" y="54"/>
                  <a:pt x="74" y="58"/>
                </a:cubicBezTo>
                <a:cubicBezTo>
                  <a:pt x="89" y="66"/>
                  <a:pt x="123" y="74"/>
                  <a:pt x="123" y="74"/>
                </a:cubicBezTo>
                <a:cubicBezTo>
                  <a:pt x="145" y="71"/>
                  <a:pt x="168" y="72"/>
                  <a:pt x="189" y="66"/>
                </a:cubicBezTo>
                <a:cubicBezTo>
                  <a:pt x="221" y="57"/>
                  <a:pt x="219" y="29"/>
                  <a:pt x="255" y="16"/>
                </a:cubicBezTo>
                <a:cubicBezTo>
                  <a:pt x="261" y="11"/>
                  <a:pt x="272" y="0"/>
                  <a:pt x="272" y="0"/>
                </a:cubicBezTo>
                <a:lnTo>
                  <a:pt x="0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8768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5105400" y="4419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4876800" y="579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38100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3810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3276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905000" y="571500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ea typeface="+mn-ea"/>
              </a:rPr>
              <a:t>BASE METAL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505200" y="5715000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ea typeface="+mn-ea"/>
              </a:rPr>
              <a:t>PUDDLE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4114800" y="4191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ea typeface="+mn-ea"/>
              </a:rPr>
              <a:t>POWER SOURCE</a:t>
            </a: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>
            <a:off x="3048000" y="5486400"/>
            <a:ext cx="1206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3276600" y="5486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143000" y="5181600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ea typeface="+mn-ea"/>
              </a:rPr>
              <a:t>SHIELDING GAS</a:t>
            </a: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2362200" y="5334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 flipV="1">
            <a:off x="3276600" y="5715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1524000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ea typeface="+mn-ea"/>
              </a:rPr>
              <a:t>TUNGSTEN ELECTRODE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23622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421063" y="5154613"/>
            <a:ext cx="952500" cy="381000"/>
          </a:xfrm>
          <a:prstGeom prst="line">
            <a:avLst/>
          </a:prstGeom>
          <a:ln w="1047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3990975" y="4910138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Filler wire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277938"/>
            <a:ext cx="8077200" cy="162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200" smtClean="0"/>
              <a:t>Presence or absence of externally supplied shielding gas distinguishes: (1) self‑shielded - core provides ingredients for shielding, (2) gas‑shielded - uses external shielding gases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1974850" y="276225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6699"/>
                </a:solidFill>
              </a:rPr>
              <a:t>Flux-Cored Arc Welding</a:t>
            </a:r>
          </a:p>
        </p:txBody>
      </p:sp>
      <p:pic>
        <p:nvPicPr>
          <p:cNvPr id="28676" name="Picture 10" descr="F30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86025"/>
            <a:ext cx="59817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1393825" y="6105525"/>
            <a:ext cx="598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hlinkClick r:id="rId3"/>
              </a:rPr>
              <a:t>http://www.youtube.com/watch?v=kI7GOVrB33c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Oxyacetylene Welding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Flame formed by burning a mix of acetylene (C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 and oxygen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Fusion of metal is achieved by passing the inner cone of the flame over the metal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Oxyacetylene can also be used for cutting metals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-5400000">
            <a:off x="1943100" y="3162300"/>
            <a:ext cx="5334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2667000" y="3352800"/>
            <a:ext cx="1600200" cy="457200"/>
          </a:xfrm>
          <a:custGeom>
            <a:avLst/>
            <a:gdLst>
              <a:gd name="T0" fmla="*/ 0 w 1008"/>
              <a:gd name="T1" fmla="*/ 96 h 288"/>
              <a:gd name="T2" fmla="*/ 240 w 1008"/>
              <a:gd name="T3" fmla="*/ 48 h 288"/>
              <a:gd name="T4" fmla="*/ 528 w 1008"/>
              <a:gd name="T5" fmla="*/ 0 h 288"/>
              <a:gd name="T6" fmla="*/ 720 w 1008"/>
              <a:gd name="T7" fmla="*/ 48 h 288"/>
              <a:gd name="T8" fmla="*/ 1008 w 1008"/>
              <a:gd name="T9" fmla="*/ 144 h 288"/>
              <a:gd name="T10" fmla="*/ 528 w 1008"/>
              <a:gd name="T11" fmla="*/ 288 h 288"/>
              <a:gd name="T12" fmla="*/ 192 w 1008"/>
              <a:gd name="T13" fmla="*/ 240 h 288"/>
              <a:gd name="T14" fmla="*/ 0 w 1008"/>
              <a:gd name="T15" fmla="*/ 24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8" h="288">
                <a:moveTo>
                  <a:pt x="0" y="96"/>
                </a:moveTo>
                <a:lnTo>
                  <a:pt x="240" y="48"/>
                </a:lnTo>
                <a:lnTo>
                  <a:pt x="528" y="0"/>
                </a:lnTo>
                <a:lnTo>
                  <a:pt x="720" y="48"/>
                </a:lnTo>
                <a:lnTo>
                  <a:pt x="1008" y="144"/>
                </a:lnTo>
                <a:lnTo>
                  <a:pt x="528" y="288"/>
                </a:lnTo>
                <a:lnTo>
                  <a:pt x="192" y="240"/>
                </a:lnTo>
                <a:lnTo>
                  <a:pt x="0" y="240"/>
                </a:ln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667000" y="3505200"/>
            <a:ext cx="457200" cy="152400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48 h 96"/>
              <a:gd name="T6" fmla="*/ 240 w 288"/>
              <a:gd name="T7" fmla="*/ 96 h 96"/>
              <a:gd name="T8" fmla="*/ 144 w 288"/>
              <a:gd name="T9" fmla="*/ 96 h 96"/>
              <a:gd name="T10" fmla="*/ 0 w 288"/>
              <a:gd name="T11" fmla="*/ 96 h 96"/>
              <a:gd name="T12" fmla="*/ 0 w 288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48"/>
                </a:lnTo>
                <a:lnTo>
                  <a:pt x="240" y="96"/>
                </a:lnTo>
                <a:lnTo>
                  <a:pt x="144" y="96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2819400" y="3657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3581400" y="3657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42672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295400" y="40386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+mn-ea"/>
              </a:rPr>
              <a:t>Inner Cone: 5000-6300 deg F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81400" y="3962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429000" y="40386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+mn-ea"/>
              </a:rPr>
              <a:t>Combustion Envelope 3800 deg F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00600" y="35052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+mn-ea"/>
              </a:rPr>
              <a:t>2300 deg F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143000" y="3505200"/>
            <a:ext cx="10668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+mn-ea"/>
              </a:rPr>
              <a:t>TORCH TIP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Resistance Welding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60513"/>
            <a:ext cx="3429000" cy="3886200"/>
          </a:xfrm>
        </p:spPr>
        <p:txBody>
          <a:bodyPr/>
          <a:lstStyle/>
          <a:p>
            <a:r>
              <a:rPr lang="en-US" altLang="en-US" sz="2800" smtClean="0"/>
              <a:t>Resistance welding, showing components in spot welding, the main process in the RW group</a:t>
            </a:r>
          </a:p>
        </p:txBody>
      </p:sp>
      <p:pic>
        <p:nvPicPr>
          <p:cNvPr id="30724" name="Picture 4" descr="F30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730375"/>
            <a:ext cx="39989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1073150" y="5476875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http://www.youtube.com/watch?v=66-RK0DPXfU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209800" y="2286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6699"/>
                </a:solidFill>
              </a:rPr>
              <a:t>Resistance Seam Welding</a:t>
            </a:r>
          </a:p>
        </p:txBody>
      </p:sp>
      <p:pic>
        <p:nvPicPr>
          <p:cNvPr id="31747" name="Picture 7" descr="F30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04975"/>
            <a:ext cx="5715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1566863" y="5270500"/>
            <a:ext cx="577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https://www.youtube.com/watch?v=xZ5SMBoIh4s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2982913" y="200025"/>
            <a:ext cx="246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699"/>
                </a:solidFill>
              </a:rPr>
              <a:t>Roll Welding</a:t>
            </a:r>
          </a:p>
        </p:txBody>
      </p:sp>
      <p:pic>
        <p:nvPicPr>
          <p:cNvPr id="32771" name="Picture 8" descr="F3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085850"/>
            <a:ext cx="7162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586163"/>
            <a:ext cx="50530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06513"/>
            <a:ext cx="8001000" cy="1360487"/>
          </a:xfrm>
        </p:spPr>
        <p:txBody>
          <a:bodyPr/>
          <a:lstStyle/>
          <a:p>
            <a:r>
              <a:rPr lang="en-US" altLang="en-US" sz="2200" smtClean="0"/>
              <a:t>(1) Rotating part, no contact; (2) parts brought into contact to generate friction heat; (3) rotation stopped and axial pressure applied; and (4) weld created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286000" y="4111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6699"/>
                </a:solidFill>
              </a:rPr>
              <a:t>Friction Welding</a:t>
            </a:r>
          </a:p>
        </p:txBody>
      </p:sp>
      <p:pic>
        <p:nvPicPr>
          <p:cNvPr id="33796" name="Picture 7" descr="F30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667000"/>
            <a:ext cx="574833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1311275" y="5859463"/>
            <a:ext cx="638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http://www.youtube.com/watch?v=5JbnDXw-0pM</a:t>
            </a:r>
            <a:r>
              <a:rPr lang="en-US" altLang="en-US" sz="1800"/>
              <a:t> 1 min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Types of Welding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charset="0"/>
                <a:cs typeface="MS PGothic" charset="0"/>
              </a:rPr>
              <a:t>Welding processes can be divided into two major </a:t>
            </a:r>
            <a:r>
              <a:rPr lang="en-US" dirty="0" smtClean="0">
                <a:ea typeface="MS PGothic" charset="0"/>
                <a:cs typeface="MS PGothic" charset="0"/>
              </a:rPr>
              <a:t>categories:</a:t>
            </a:r>
          </a:p>
          <a:p>
            <a:pPr marL="0" indent="0">
              <a:buFontTx/>
              <a:buNone/>
              <a:defRPr/>
            </a:pPr>
            <a:r>
              <a:rPr lang="en-US" sz="2500" dirty="0" smtClean="0">
                <a:solidFill>
                  <a:srgbClr val="0000FF"/>
                </a:solidFill>
                <a:ea typeface="ＭＳ Ｐゴシック" charset="0"/>
              </a:rPr>
              <a:t>Fusion welding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u="sng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Arc welding (AW)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u="sng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Resistance welding (RW)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err="1" smtClean="0">
                <a:ea typeface="MS PGothic" charset="0"/>
                <a:cs typeface="MS PGothic" charset="0"/>
              </a:rPr>
              <a:t>Oxyfuel</a:t>
            </a:r>
            <a:r>
              <a:rPr lang="en-US" sz="2000" dirty="0" smtClean="0">
                <a:ea typeface="MS PGothic" charset="0"/>
                <a:cs typeface="MS PGothic" charset="0"/>
              </a:rPr>
              <a:t> gas welding (OFW) </a:t>
            </a:r>
            <a:endParaRPr lang="en-US" sz="21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500" dirty="0">
                <a:solidFill>
                  <a:srgbClr val="0000FF"/>
                </a:solidFill>
                <a:ea typeface="ＭＳ Ｐゴシック" charset="0"/>
              </a:rPr>
              <a:t>Solid state </a:t>
            </a:r>
            <a:r>
              <a:rPr lang="en-US" sz="2500" dirty="0" smtClean="0">
                <a:solidFill>
                  <a:srgbClr val="0000FF"/>
                </a:solidFill>
                <a:ea typeface="ＭＳ Ｐゴシック" charset="0"/>
              </a:rPr>
              <a:t>welding</a:t>
            </a:r>
            <a:r>
              <a:rPr lang="en-US" sz="2500" dirty="0" smtClean="0">
                <a:ea typeface="ＭＳ Ｐゴシック" charset="0"/>
              </a:rPr>
              <a:t>: </a:t>
            </a:r>
            <a:r>
              <a:rPr lang="en-US" sz="2400" dirty="0" smtClean="0">
                <a:ea typeface="MS PGothic" charset="0"/>
                <a:cs typeface="MS PGothic" charset="0"/>
              </a:rPr>
              <a:t>Joining processes using pressure alone or a combination of heat and pressure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MS PGothic" charset="0"/>
                <a:cs typeface="MS PGothic" charset="0"/>
              </a:rPr>
              <a:t>If heat is used, temperature is below melting point of metals being welded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MS PGothic" charset="0"/>
                <a:cs typeface="MS PGothic" charset="0"/>
              </a:rPr>
              <a:t>No filler metal is added in solid state welding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500" dirty="0">
              <a:ea typeface="ＭＳ Ｐゴシック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Friction Stir Welding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1693863"/>
          </a:xfrm>
        </p:spPr>
        <p:txBody>
          <a:bodyPr/>
          <a:lstStyle/>
          <a:p>
            <a:r>
              <a:rPr lang="en-US" altLang="en-US" sz="2800" smtClean="0"/>
              <a:t>(1) Rotating tool just before entering work, and (2) partially completed weld seam</a:t>
            </a:r>
          </a:p>
        </p:txBody>
      </p:sp>
      <p:pic>
        <p:nvPicPr>
          <p:cNvPr id="34820" name="Picture 4" descr="F30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079625"/>
            <a:ext cx="48768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1509713" y="5491163"/>
            <a:ext cx="629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http://www.youtube.com/watch?v=_qAOKR6mdTI</a:t>
            </a:r>
            <a:r>
              <a:rPr lang="en-US" altLang="en-US" sz="1800"/>
              <a:t> 1.5 min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Residual Stresses and Distortion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6263"/>
            <a:ext cx="2743200" cy="3886200"/>
          </a:xfrm>
        </p:spPr>
        <p:txBody>
          <a:bodyPr/>
          <a:lstStyle/>
          <a:p>
            <a:r>
              <a:rPr lang="en-US" altLang="en-US" sz="2200" smtClean="0"/>
              <a:t>(a) Butt welding two plates</a:t>
            </a:r>
          </a:p>
          <a:p>
            <a:r>
              <a:rPr lang="en-US" altLang="en-US" sz="2200" smtClean="0"/>
              <a:t>(b) Shrinkage</a:t>
            </a:r>
          </a:p>
          <a:p>
            <a:r>
              <a:rPr lang="en-US" altLang="en-US" sz="2200" smtClean="0"/>
              <a:t>(c) Residual stress patterns</a:t>
            </a:r>
          </a:p>
          <a:p>
            <a:r>
              <a:rPr lang="en-US" altLang="en-US" sz="2200" smtClean="0"/>
              <a:t>(d) Likely warping of weldment</a:t>
            </a:r>
          </a:p>
        </p:txBody>
      </p:sp>
      <p:pic>
        <p:nvPicPr>
          <p:cNvPr id="35844" name="Picture 5" descr="F30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202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Techniques to Minimize Warpage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Welding fixtures to physically restrain parts </a:t>
            </a:r>
          </a:p>
          <a:p>
            <a:r>
              <a:rPr lang="en-US" altLang="en-US" sz="2400" smtClean="0"/>
              <a:t>Heat sinks to rapidly remove heat</a:t>
            </a:r>
          </a:p>
          <a:p>
            <a:r>
              <a:rPr lang="en-US" altLang="en-US" sz="2400" smtClean="0"/>
              <a:t>Tack welding at multiple points along joint to create a rigid structure prior to seam welding </a:t>
            </a:r>
          </a:p>
          <a:p>
            <a:r>
              <a:rPr lang="en-US" altLang="en-US" sz="2400" smtClean="0"/>
              <a:t>Preheating base parts</a:t>
            </a:r>
          </a:p>
          <a:p>
            <a:r>
              <a:rPr lang="en-US" altLang="en-US" sz="2400" smtClean="0"/>
              <a:t>Stress relief heat treatment of welded assembly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Brazing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362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smtClean="0"/>
              <a:t>Joining process in which a filler metal is melted and distributed by capillary action between faying surfaces of metal parts being joined</a:t>
            </a:r>
          </a:p>
          <a:p>
            <a:r>
              <a:rPr lang="en-US" altLang="en-US" sz="2800" smtClean="0"/>
              <a:t>No melting of base metals occurs </a:t>
            </a:r>
          </a:p>
          <a:p>
            <a:pPr lvl="1"/>
            <a:r>
              <a:rPr lang="en-US" altLang="en-US" sz="2400" smtClean="0"/>
              <a:t>Only the filler melts</a:t>
            </a:r>
          </a:p>
          <a:p>
            <a:r>
              <a:rPr lang="en-US" altLang="en-US" sz="2800" smtClean="0"/>
              <a:t>Filler metal </a:t>
            </a:r>
            <a:r>
              <a:rPr lang="en-US" altLang="en-US" sz="2800" i="1" smtClean="0"/>
              <a:t>T</a:t>
            </a:r>
            <a:r>
              <a:rPr lang="en-US" altLang="en-US" sz="2800" i="1" baseline="-25000" smtClean="0"/>
              <a:t>m</a:t>
            </a:r>
            <a:r>
              <a:rPr lang="en-US" altLang="en-US" sz="2800" smtClean="0"/>
              <a:t> is greater than 450</a:t>
            </a:r>
            <a:r>
              <a:rPr lang="en-US" altLang="en-US" sz="2800" smtClean="0">
                <a:sym typeface="Symbol" pitchFamily="18" charset="2"/>
              </a:rPr>
              <a:t></a:t>
            </a:r>
            <a:r>
              <a:rPr lang="en-US" altLang="en-US" sz="2800" smtClean="0"/>
              <a:t>C (840</a:t>
            </a:r>
            <a:r>
              <a:rPr lang="en-US" altLang="en-US" sz="2800" smtClean="0">
                <a:sym typeface="Symbol" pitchFamily="18" charset="2"/>
              </a:rPr>
              <a:t></a:t>
            </a:r>
            <a:r>
              <a:rPr lang="en-US" altLang="en-US" sz="2800" smtClean="0"/>
              <a:t>F) </a:t>
            </a:r>
          </a:p>
          <a:p>
            <a:pPr lvl="1"/>
            <a:r>
              <a:rPr lang="en-US" altLang="en-US" sz="2400" smtClean="0"/>
              <a:t>But less than </a:t>
            </a:r>
            <a:r>
              <a:rPr lang="en-US" altLang="en-US" sz="2400" i="1" smtClean="0"/>
              <a:t>T</a:t>
            </a:r>
            <a:r>
              <a:rPr lang="en-US" altLang="en-US" sz="2400" i="1" baseline="-25000" smtClean="0"/>
              <a:t>m</a:t>
            </a:r>
            <a:r>
              <a:rPr lang="en-US" altLang="en-US" sz="2400" smtClean="0"/>
              <a:t> of base metal(s) to be joined</a:t>
            </a: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1241425" y="5392738"/>
            <a:ext cx="604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2"/>
              </a:rPr>
              <a:t>http://www.youtube.com/watch?v=m678-clpbjw</a:t>
            </a:r>
            <a:r>
              <a:rPr lang="en-US" altLang="en-US" sz="1800"/>
              <a:t>  3 min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Brazing Compared to Welding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Any metals can be joined, including dissimilar metals</a:t>
            </a:r>
          </a:p>
          <a:p>
            <a:r>
              <a:rPr lang="en-US" altLang="en-US" sz="2400" smtClean="0"/>
              <a:t>Can be performed quickly and consistently, permitting high production rates</a:t>
            </a:r>
          </a:p>
          <a:p>
            <a:r>
              <a:rPr lang="en-US" altLang="en-US" sz="2400" smtClean="0"/>
              <a:t>Multiple joints can be brazed simultaneously</a:t>
            </a:r>
          </a:p>
          <a:p>
            <a:r>
              <a:rPr lang="en-US" altLang="en-US" sz="2400" smtClean="0"/>
              <a:t>Less heat and power required than Fussion Welding</a:t>
            </a:r>
          </a:p>
          <a:p>
            <a:r>
              <a:rPr lang="en-US" altLang="en-US" sz="2400" smtClean="0"/>
              <a:t>Problems with HAZ in base metal are reduced</a:t>
            </a:r>
          </a:p>
          <a:p>
            <a:r>
              <a:rPr lang="en-US" altLang="en-US" sz="2400" smtClean="0"/>
              <a:t>Joint areas that are inaccessible by many welding processes can be brazed</a:t>
            </a:r>
          </a:p>
          <a:p>
            <a:pPr lvl="1"/>
            <a:r>
              <a:rPr lang="en-US" altLang="en-US" sz="2000" smtClean="0"/>
              <a:t>Capillary action draws molten filler metal into joint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200" u="sng" smtClean="0"/>
              <a:t>Disadvantages and Limitations of Brazing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Joint strength is generally less than a welded joint</a:t>
            </a:r>
          </a:p>
          <a:p>
            <a:r>
              <a:rPr lang="en-US" altLang="en-US" sz="2400" smtClean="0"/>
              <a:t>Joint strength is likely to be less than the strength of the base metals</a:t>
            </a:r>
          </a:p>
          <a:p>
            <a:r>
              <a:rPr lang="en-US" altLang="en-US" sz="2400" smtClean="0"/>
              <a:t>High service temperatures may weaken a brazed joint</a:t>
            </a:r>
          </a:p>
          <a:p>
            <a:r>
              <a:rPr lang="en-US" altLang="en-US" sz="2400" smtClean="0"/>
              <a:t>Color of brazing metal may not match color of base metal parts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Brazing Applications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Automotive (e.g., joining tubes and pipes)</a:t>
            </a:r>
          </a:p>
          <a:p>
            <a:r>
              <a:rPr lang="en-US" altLang="en-US" sz="2800" smtClean="0"/>
              <a:t>Electrical equipment (e.g., joining wires and cables)</a:t>
            </a:r>
          </a:p>
          <a:p>
            <a:r>
              <a:rPr lang="en-US" altLang="en-US" sz="2800" smtClean="0"/>
              <a:t>Cutting tools (e.g., brazing cemented carbide inserts to shanks)</a:t>
            </a:r>
          </a:p>
          <a:p>
            <a:r>
              <a:rPr lang="en-US" altLang="en-US" sz="2800" smtClean="0"/>
              <a:t>Jewelry</a:t>
            </a:r>
          </a:p>
          <a:p>
            <a:r>
              <a:rPr lang="en-US" altLang="en-US" sz="2800" smtClean="0"/>
              <a:t>Chemical process industry</a:t>
            </a:r>
          </a:p>
          <a:p>
            <a:r>
              <a:rPr lang="en-US" altLang="en-US" sz="2800" smtClean="0"/>
              <a:t>Plumbing and heating contractors join metal pipes and tubes by brazing</a:t>
            </a:r>
          </a:p>
          <a:p>
            <a:r>
              <a:rPr lang="en-US" altLang="en-US" sz="2800" smtClean="0"/>
              <a:t>Repair and maintenance work</a:t>
            </a:r>
            <a:r>
              <a:rPr lang="en-US" altLang="en-US" sz="180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319088"/>
            <a:ext cx="6400800" cy="549275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en-US" smtClean="0"/>
              <a:t>Soldering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71575"/>
            <a:ext cx="7772400" cy="3429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Joining process in which a filler metal with </a:t>
            </a:r>
            <a:r>
              <a:rPr lang="en-US" altLang="en-US" sz="2400" i="1" smtClean="0"/>
              <a:t>T</a:t>
            </a:r>
            <a:r>
              <a:rPr lang="en-US" altLang="en-US" sz="2400" i="1" baseline="-25000" smtClean="0"/>
              <a:t>m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itchFamily="18" charset="2"/>
              </a:rPr>
              <a:t>less than or equal to </a:t>
            </a:r>
            <a:r>
              <a:rPr lang="en-US" altLang="en-US" sz="2400" smtClean="0"/>
              <a:t>450C (840F) is melted and distributed by capillary action between faying surfaces of metal parts being joined</a:t>
            </a:r>
          </a:p>
          <a:p>
            <a:r>
              <a:rPr lang="en-US" altLang="en-US" sz="2000" smtClean="0"/>
              <a:t>No melting of base metals, but filler metal wets and combines with base metal to form metallurgical bond </a:t>
            </a:r>
          </a:p>
          <a:p>
            <a:r>
              <a:rPr lang="en-US" altLang="en-US" sz="2000" smtClean="0"/>
              <a:t>Filler metal called </a:t>
            </a:r>
            <a:r>
              <a:rPr lang="en-US" altLang="en-US" sz="2000" i="1" smtClean="0"/>
              <a:t>solder</a:t>
            </a:r>
            <a:r>
              <a:rPr lang="en-US" altLang="en-US" sz="2000" smtClean="0"/>
              <a:t> </a:t>
            </a:r>
          </a:p>
          <a:p>
            <a:r>
              <a:rPr lang="en-US" altLang="en-US" sz="2000" smtClean="0"/>
              <a:t>Closely associated with electrical assembly</a:t>
            </a:r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1100138" y="5038725"/>
            <a:ext cx="673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2"/>
              </a:rPr>
              <a:t>http://www.youtube.com/watch?v=BLfXXRfRIzY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163513"/>
            <a:ext cx="7583487" cy="844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smtClean="0"/>
              <a:t>Soldering Advantages and Disadvantages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Advantages:</a:t>
            </a:r>
          </a:p>
          <a:p>
            <a:r>
              <a:rPr lang="en-US" altLang="en-US" sz="2400" smtClean="0"/>
              <a:t>Lower energy than brazing or fusion welding</a:t>
            </a:r>
          </a:p>
          <a:p>
            <a:r>
              <a:rPr lang="en-US" altLang="en-US" sz="2400" smtClean="0"/>
              <a:t>Variety of heating methods available</a:t>
            </a:r>
          </a:p>
          <a:p>
            <a:r>
              <a:rPr lang="en-US" altLang="en-US" sz="2400" smtClean="0"/>
              <a:t>Good electrical and thermal conductivity in joint</a:t>
            </a:r>
          </a:p>
          <a:p>
            <a:r>
              <a:rPr lang="en-US" altLang="en-US" sz="2400" smtClean="0"/>
              <a:t>Easy repair and rework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/>
              <a:t>Disadvantages:</a:t>
            </a:r>
          </a:p>
          <a:p>
            <a:r>
              <a:rPr lang="en-US" altLang="en-US" sz="2400" smtClean="0"/>
              <a:t>Low joint strength unless reinforced mechanically</a:t>
            </a:r>
          </a:p>
          <a:p>
            <a:r>
              <a:rPr lang="en-US" altLang="en-US" sz="2400" smtClean="0"/>
              <a:t>Joint weakens or melts at elevated temperatures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63" y="266700"/>
            <a:ext cx="6172200" cy="7239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Solders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6500"/>
            <a:ext cx="77724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Traditionally alloys of tin and lead (both have low </a:t>
            </a:r>
            <a:r>
              <a:rPr lang="en-US" altLang="en-US" sz="2400" i="1" smtClean="0"/>
              <a:t>T</a:t>
            </a:r>
            <a:r>
              <a:rPr lang="en-US" altLang="en-US" sz="2400" i="1" baseline="-25000" smtClean="0"/>
              <a:t>m</a:t>
            </a:r>
            <a:r>
              <a:rPr lang="en-US" altLang="en-US" sz="2400" smtClean="0"/>
              <a:t>)</a:t>
            </a:r>
          </a:p>
          <a:p>
            <a:r>
              <a:rPr lang="en-US" altLang="en-US" sz="2400" smtClean="0"/>
              <a:t>Lead is poisonous and its percentage is minimized in most solders</a:t>
            </a:r>
          </a:p>
          <a:p>
            <a:r>
              <a:rPr lang="en-US" altLang="en-US" sz="2400" smtClean="0"/>
              <a:t>Tin is chemically active at soldering temperatures and promotes wetting action for successful joining</a:t>
            </a:r>
          </a:p>
          <a:p>
            <a:pPr lvl="1"/>
            <a:r>
              <a:rPr lang="en-US" altLang="en-US" sz="2000" smtClean="0"/>
              <a:t>In soldering copper, copper and tin form intermetallic compounds that strengthen bond </a:t>
            </a:r>
          </a:p>
          <a:p>
            <a:r>
              <a:rPr lang="en-US" altLang="en-US" sz="2400" smtClean="0"/>
              <a:t>Silver and antimony also used in soldering alloys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Welding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343400" y="1752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2514600"/>
            <a:ext cx="22098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Fusion Welding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81600" y="2514600"/>
            <a:ext cx="2362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Pressure Welding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5814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20574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Homogeneous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19400" y="3352800"/>
            <a:ext cx="20574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Heterogeneous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5908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19400" y="4114800"/>
            <a:ext cx="12954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Brazing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0" y="4114800"/>
            <a:ext cx="15240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Soldering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4191000"/>
            <a:ext cx="20574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00"/>
                </a:solidFill>
                <a:ea typeface="+mn-ea"/>
              </a:rPr>
              <a:t>Gas Welding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09600" y="4876800"/>
            <a:ext cx="1600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Electroslag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5562600"/>
            <a:ext cx="25908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High Energy Beam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95400" y="6248400"/>
            <a:ext cx="17526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Electric Arc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962400" y="4953000"/>
            <a:ext cx="838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00"/>
                </a:solidFill>
                <a:ea typeface="+mn-ea"/>
              </a:rPr>
              <a:t>MIG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62400" y="5486400"/>
            <a:ext cx="838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00"/>
                </a:solidFill>
                <a:ea typeface="+mn-ea"/>
              </a:rPr>
              <a:t>TIG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62400" y="6096000"/>
            <a:ext cx="45720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00"/>
                </a:solidFill>
                <a:ea typeface="+mn-ea"/>
              </a:rPr>
              <a:t>Shielded Metal Arc – “Stick”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2192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2057400" y="3810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2286000" y="3810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2438400" y="3810000"/>
            <a:ext cx="381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343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4114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3048000" y="51816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3048000" y="5715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3048000" y="632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410200" y="3276600"/>
            <a:ext cx="2362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Friction Welding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 flipV="1">
            <a:off x="4343400" y="2667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th-TH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26" grpId="0" animBg="1" autoUpdateAnimBg="0"/>
      <p:bldP spid="5128" grpId="0" animBg="1" autoUpdateAnimBg="0"/>
      <p:bldP spid="5129" grpId="0" animBg="1" autoUpdateAnimBg="0"/>
      <p:bldP spid="5132" grpId="0" animBg="1" autoUpdateAnimBg="0"/>
      <p:bldP spid="5133" grpId="0" animBg="1" autoUpdateAnimBg="0"/>
      <p:bldP spid="5134" grpId="0" animBg="1" autoUpdateAnimBg="0"/>
      <p:bldP spid="5136" grpId="0" animBg="1" autoUpdateAnimBg="0"/>
      <p:bldP spid="5137" grpId="0" animBg="1" autoUpdateAnimBg="0"/>
      <p:bldP spid="5138" grpId="0" animBg="1" autoUpdateAnimBg="0"/>
      <p:bldP spid="5139" grpId="0" animBg="1" autoUpdateAnimBg="0"/>
      <p:bldP spid="5141" grpId="0" animBg="1" autoUpdateAnimBg="0"/>
      <p:bldP spid="5142" grpId="0" animBg="1" autoUpdateAnimBg="0"/>
      <p:bldP spid="515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Soldering Methods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17663"/>
            <a:ext cx="7924800" cy="3886200"/>
          </a:xfrm>
        </p:spPr>
        <p:txBody>
          <a:bodyPr/>
          <a:lstStyle/>
          <a:p>
            <a:r>
              <a:rPr lang="en-US" altLang="en-US" u="sng" smtClean="0"/>
              <a:t>Many soldering methods are same as for brazing, except less heat and lower temperatures are required</a:t>
            </a:r>
          </a:p>
          <a:p>
            <a:r>
              <a:rPr lang="en-US" altLang="en-US" smtClean="0"/>
              <a:t>Additional methods:</a:t>
            </a:r>
          </a:p>
          <a:p>
            <a:pPr lvl="1"/>
            <a:r>
              <a:rPr lang="en-US" altLang="en-US" sz="2500" smtClean="0"/>
              <a:t>Hand soldering – manually operated </a:t>
            </a:r>
            <a:r>
              <a:rPr lang="en-US" altLang="en-US" sz="2500" i="1" smtClean="0"/>
              <a:t>soldering gun</a:t>
            </a:r>
            <a:endParaRPr lang="en-US" altLang="en-US" sz="25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smtClean="0"/>
              <a:t>Five Types of Joints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848600" cy="38862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mtClean="0"/>
              <a:t>(a) Butt joint, (b) corner joint, (c) lap joint, (d) tee joint, and (e) edge joint </a:t>
            </a:r>
          </a:p>
        </p:txBody>
      </p:sp>
      <p:pic>
        <p:nvPicPr>
          <p:cNvPr id="9220" name="Picture 4" descr="F2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7848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04950"/>
            <a:ext cx="7848600" cy="2228850"/>
          </a:xfrm>
        </p:spPr>
        <p:txBody>
          <a:bodyPr/>
          <a:lstStyle/>
          <a:p>
            <a:r>
              <a:rPr lang="en-US" altLang="en-US" sz="2200" smtClean="0"/>
              <a:t>(a) Square groove weld, one side; (b) single bevel groove weld; (c) single V‑groove weld; (d) single U‑groove weld; (e) single J‑groove weld; (f) double V‑groove weld for thicker sections (dashed lines show original part edges)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978150" y="361950"/>
            <a:ext cx="275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6699"/>
                </a:solidFill>
              </a:rPr>
              <a:t>Groove Welds</a:t>
            </a:r>
          </a:p>
        </p:txBody>
      </p:sp>
      <p:pic>
        <p:nvPicPr>
          <p:cNvPr id="10244" name="Picture 8" descr="F2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389313"/>
            <a:ext cx="5867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3225"/>
            <a:ext cx="7431088" cy="1447800"/>
          </a:xfrm>
        </p:spPr>
        <p:txBody>
          <a:bodyPr/>
          <a:lstStyle/>
          <a:p>
            <a:r>
              <a:rPr lang="en-US" altLang="en-US" sz="2200" smtClean="0"/>
              <a:t>(a) Inside single fillet corner joint; (b) outside single fillet corner joint; (c) double fillet lap joint; (d) double fillet tee joint (dashed lines show the original part edges)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427413" y="206375"/>
            <a:ext cx="2282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699"/>
                </a:solidFill>
              </a:rPr>
              <a:t>Fillet Welds</a:t>
            </a:r>
          </a:p>
        </p:txBody>
      </p:sp>
      <p:pic>
        <p:nvPicPr>
          <p:cNvPr id="11268" name="Picture 8" descr="F29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781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Plug Weld and Slot Weld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(a) Plug weld and (b) slot weld</a:t>
            </a:r>
          </a:p>
        </p:txBody>
      </p:sp>
      <p:pic>
        <p:nvPicPr>
          <p:cNvPr id="12292" name="Picture 4" descr="F29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9342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2225"/>
            <a:ext cx="79248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200" smtClean="0"/>
              <a:t>Fused section between surfaces of two sheets or plates: (a) spot weld and (b) seam weld </a:t>
            </a:r>
          </a:p>
          <a:p>
            <a:r>
              <a:rPr lang="en-US" altLang="en-US" sz="2200" smtClean="0"/>
              <a:t>  Used for lap joints </a:t>
            </a:r>
          </a:p>
          <a:p>
            <a:r>
              <a:rPr lang="en-US" altLang="en-US" sz="2200" smtClean="0"/>
              <a:t>  Closely associated with resistance welding </a:t>
            </a: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1912938" y="298450"/>
            <a:ext cx="57912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3200" u="sng">
                <a:solidFill>
                  <a:srgbClr val="006699"/>
                </a:solidFill>
              </a:rPr>
              <a:t>Spot Weld and Seam Weld</a:t>
            </a:r>
            <a:endParaRPr lang="en-US" altLang="en-US" sz="1800" u="sng">
              <a:solidFill>
                <a:srgbClr val="006699"/>
              </a:solidFill>
              <a:latin typeface="Arial Narrow" pitchFamily="34" charset="0"/>
            </a:endParaRPr>
          </a:p>
        </p:txBody>
      </p:sp>
      <p:pic>
        <p:nvPicPr>
          <p:cNvPr id="13316" name="Picture 11" descr="F29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78150"/>
            <a:ext cx="84343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33CC"/>
      </a:lt1>
      <a:dk2>
        <a:srgbClr val="FF0066"/>
      </a:dk2>
      <a:lt2>
        <a:srgbClr val="000000"/>
      </a:lt2>
      <a:accent1>
        <a:srgbClr val="FFFF00"/>
      </a:accent1>
      <a:accent2>
        <a:srgbClr val="00FF00"/>
      </a:accent2>
      <a:accent3>
        <a:srgbClr val="AAADE2"/>
      </a:accent3>
      <a:accent4>
        <a:srgbClr val="000000"/>
      </a:accent4>
      <a:accent5>
        <a:srgbClr val="FFFFAA"/>
      </a:accent5>
      <a:accent6>
        <a:srgbClr val="00E700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6699FF"/>
        </a:dk1>
        <a:lt1>
          <a:srgbClr val="FFFF99"/>
        </a:lt1>
        <a:dk2>
          <a:srgbClr val="0033CC"/>
        </a:dk2>
        <a:lt2>
          <a:srgbClr val="FFFF00"/>
        </a:lt2>
        <a:accent1>
          <a:srgbClr val="66FF33"/>
        </a:accent1>
        <a:accent2>
          <a:srgbClr val="00FFCC"/>
        </a:accent2>
        <a:accent3>
          <a:srgbClr val="AAADE2"/>
        </a:accent3>
        <a:accent4>
          <a:srgbClr val="DADA82"/>
        </a:accent4>
        <a:accent5>
          <a:srgbClr val="B8FFAD"/>
        </a:accent5>
        <a:accent6>
          <a:srgbClr val="00E7B9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1575</Words>
  <Application>Microsoft Office PowerPoint</Application>
  <PresentationFormat>On-screen Show (4:3)</PresentationFormat>
  <Paragraphs>218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MS PGothic</vt:lpstr>
      <vt:lpstr>Calibri</vt:lpstr>
      <vt:lpstr>Angsana New</vt:lpstr>
      <vt:lpstr>Wingdings</vt:lpstr>
      <vt:lpstr>Times New Roman</vt:lpstr>
      <vt:lpstr>Arial Narrow</vt:lpstr>
      <vt:lpstr>Symbol</vt:lpstr>
      <vt:lpstr>Office Theme</vt:lpstr>
      <vt:lpstr>Default Design</vt:lpstr>
      <vt:lpstr> </vt:lpstr>
      <vt:lpstr>Joining and Assembly</vt:lpstr>
      <vt:lpstr>Types of Welding Processes</vt:lpstr>
      <vt:lpstr>Types of Welding</vt:lpstr>
      <vt:lpstr>Five Types of Joints</vt:lpstr>
      <vt:lpstr>PowerPoint Presentation</vt:lpstr>
      <vt:lpstr>PowerPoint Presentation</vt:lpstr>
      <vt:lpstr>Plug Weld and Slot Weld</vt:lpstr>
      <vt:lpstr>PowerPoint Presentation</vt:lpstr>
      <vt:lpstr>PowerPoint Presentation</vt:lpstr>
      <vt:lpstr>PowerPoint Presentation</vt:lpstr>
      <vt:lpstr>Two Basic Types of Arc Welding Electrodes</vt:lpstr>
      <vt:lpstr>Arc Shielding</vt:lpstr>
      <vt:lpstr>Flux</vt:lpstr>
      <vt:lpstr>Consumable Electrode Arc Welding Processes </vt:lpstr>
      <vt:lpstr>Shielded Metal Arc Welding (SMAW)</vt:lpstr>
      <vt:lpstr>Welding Stick in SMAW</vt:lpstr>
      <vt:lpstr>SMAW Applications</vt:lpstr>
      <vt:lpstr>PowerPoint Presentation</vt:lpstr>
      <vt:lpstr>Inert Gas Welding</vt:lpstr>
      <vt:lpstr>Metal Inert Gas (MIG)</vt:lpstr>
      <vt:lpstr>GMAW Advantages over SMAW</vt:lpstr>
      <vt:lpstr>Tungsten Inert Gas (TIG)</vt:lpstr>
      <vt:lpstr>PowerPoint Presentation</vt:lpstr>
      <vt:lpstr>Oxyacetylene Welding</vt:lpstr>
      <vt:lpstr>Resistance Welding</vt:lpstr>
      <vt:lpstr>PowerPoint Presentation</vt:lpstr>
      <vt:lpstr>PowerPoint Presentation</vt:lpstr>
      <vt:lpstr>PowerPoint Presentation</vt:lpstr>
      <vt:lpstr>Friction Stir Welding</vt:lpstr>
      <vt:lpstr>Residual Stresses and Distortion</vt:lpstr>
      <vt:lpstr>Techniques to Minimize Warpage</vt:lpstr>
      <vt:lpstr>Brazing</vt:lpstr>
      <vt:lpstr>Brazing Compared to Welding</vt:lpstr>
      <vt:lpstr>Disadvantages and Limitations of Brazing</vt:lpstr>
      <vt:lpstr>Brazing Applications</vt:lpstr>
      <vt:lpstr>Soldering</vt:lpstr>
      <vt:lpstr>Soldering Advantages and Disadvantages </vt:lpstr>
      <vt:lpstr>Solders</vt:lpstr>
      <vt:lpstr>Soldering Methods</vt:lpstr>
    </vt:vector>
  </TitlesOfParts>
  <Company>U.S. Army Research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 440/540: Processing of Metallic Materials</dc:title>
  <dc:creator>Suveen Mathaudhu</dc:creator>
  <cp:lastModifiedBy>Apiwat Muttamara</cp:lastModifiedBy>
  <cp:revision>127</cp:revision>
  <cp:lastPrinted>2012-09-12T15:49:46Z</cp:lastPrinted>
  <dcterms:created xsi:type="dcterms:W3CDTF">2011-09-26T01:17:29Z</dcterms:created>
  <dcterms:modified xsi:type="dcterms:W3CDTF">2014-11-05T01:59:44Z</dcterms:modified>
</cp:coreProperties>
</file>